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2" r:id="rId1"/>
    <p:sldMasterId id="2147483787" r:id="rId2"/>
    <p:sldMasterId id="2147483809" r:id="rId3"/>
    <p:sldMasterId id="2147483823" r:id="rId4"/>
  </p:sldMasterIdLst>
  <p:notesMasterIdLst>
    <p:notesMasterId r:id="rId217"/>
  </p:notesMasterIdLst>
  <p:handoutMasterIdLst>
    <p:handoutMasterId r:id="rId218"/>
  </p:handoutMasterIdLst>
  <p:sldIdLst>
    <p:sldId id="256" r:id="rId5"/>
    <p:sldId id="385" r:id="rId6"/>
    <p:sldId id="386" r:id="rId7"/>
    <p:sldId id="260" r:id="rId8"/>
    <p:sldId id="374" r:id="rId9"/>
    <p:sldId id="433" r:id="rId10"/>
    <p:sldId id="434" r:id="rId11"/>
    <p:sldId id="435" r:id="rId12"/>
    <p:sldId id="436" r:id="rId13"/>
    <p:sldId id="437" r:id="rId14"/>
    <p:sldId id="438" r:id="rId15"/>
    <p:sldId id="439" r:id="rId16"/>
    <p:sldId id="440" r:id="rId17"/>
    <p:sldId id="441"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 id="464" r:id="rId41"/>
    <p:sldId id="465" r:id="rId42"/>
    <p:sldId id="466" r:id="rId43"/>
    <p:sldId id="467" r:id="rId44"/>
    <p:sldId id="468" r:id="rId45"/>
    <p:sldId id="469" r:id="rId46"/>
    <p:sldId id="470" r:id="rId47"/>
    <p:sldId id="471" r:id="rId48"/>
    <p:sldId id="472" r:id="rId49"/>
    <p:sldId id="473" r:id="rId50"/>
    <p:sldId id="474" r:id="rId51"/>
    <p:sldId id="475" r:id="rId52"/>
    <p:sldId id="476" r:id="rId53"/>
    <p:sldId id="477" r:id="rId54"/>
    <p:sldId id="507" r:id="rId55"/>
    <p:sldId id="478" r:id="rId56"/>
    <p:sldId id="479" r:id="rId57"/>
    <p:sldId id="480" r:id="rId58"/>
    <p:sldId id="298" r:id="rId59"/>
    <p:sldId id="272" r:id="rId60"/>
    <p:sldId id="273" r:id="rId61"/>
    <p:sldId id="274" r:id="rId62"/>
    <p:sldId id="271" r:id="rId63"/>
    <p:sldId id="270" r:id="rId64"/>
    <p:sldId id="275" r:id="rId65"/>
    <p:sldId id="276" r:id="rId66"/>
    <p:sldId id="277" r:id="rId67"/>
    <p:sldId id="278" r:id="rId68"/>
    <p:sldId id="279" r:id="rId69"/>
    <p:sldId id="284" r:id="rId70"/>
    <p:sldId id="280" r:id="rId71"/>
    <p:sldId id="283" r:id="rId72"/>
    <p:sldId id="287" r:id="rId73"/>
    <p:sldId id="286" r:id="rId74"/>
    <p:sldId id="285" r:id="rId75"/>
    <p:sldId id="294" r:id="rId76"/>
    <p:sldId id="295" r:id="rId77"/>
    <p:sldId id="293" r:id="rId78"/>
    <p:sldId id="288" r:id="rId79"/>
    <p:sldId id="289" r:id="rId80"/>
    <p:sldId id="290" r:id="rId81"/>
    <p:sldId id="291" r:id="rId82"/>
    <p:sldId id="292" r:id="rId83"/>
    <p:sldId id="281" r:id="rId84"/>
    <p:sldId id="282" r:id="rId85"/>
    <p:sldId id="268" r:id="rId86"/>
    <p:sldId id="269" r:id="rId87"/>
    <p:sldId id="296" r:id="rId88"/>
    <p:sldId id="297" r:id="rId89"/>
    <p:sldId id="265" r:id="rId90"/>
    <p:sldId id="266" r:id="rId91"/>
    <p:sldId id="267" r:id="rId92"/>
    <p:sldId id="300" r:id="rId93"/>
    <p:sldId id="263" r:id="rId94"/>
    <p:sldId id="299" r:id="rId95"/>
    <p:sldId id="261" r:id="rId96"/>
    <p:sldId id="481" r:id="rId97"/>
    <p:sldId id="482" r:id="rId98"/>
    <p:sldId id="483" r:id="rId99"/>
    <p:sldId id="484" r:id="rId100"/>
    <p:sldId id="485" r:id="rId101"/>
    <p:sldId id="486" r:id="rId102"/>
    <p:sldId id="259" r:id="rId103"/>
    <p:sldId id="487" r:id="rId104"/>
    <p:sldId id="262" r:id="rId105"/>
    <p:sldId id="488" r:id="rId106"/>
    <p:sldId id="489" r:id="rId107"/>
    <p:sldId id="490" r:id="rId108"/>
    <p:sldId id="491" r:id="rId109"/>
    <p:sldId id="492" r:id="rId110"/>
    <p:sldId id="493" r:id="rId111"/>
    <p:sldId id="264" r:id="rId112"/>
    <p:sldId id="494" r:id="rId113"/>
    <p:sldId id="495" r:id="rId114"/>
    <p:sldId id="496" r:id="rId115"/>
    <p:sldId id="497" r:id="rId116"/>
    <p:sldId id="498" r:id="rId117"/>
    <p:sldId id="499" r:id="rId118"/>
    <p:sldId id="500" r:id="rId119"/>
    <p:sldId id="501" r:id="rId120"/>
    <p:sldId id="502" r:id="rId121"/>
    <p:sldId id="508" r:id="rId122"/>
    <p:sldId id="503" r:id="rId123"/>
    <p:sldId id="504" r:id="rId124"/>
    <p:sldId id="505" r:id="rId125"/>
    <p:sldId id="506" r:id="rId126"/>
    <p:sldId id="509" r:id="rId127"/>
    <p:sldId id="510" r:id="rId128"/>
    <p:sldId id="410" r:id="rId129"/>
    <p:sldId id="411" r:id="rId130"/>
    <p:sldId id="353" r:id="rId131"/>
    <p:sldId id="402" r:id="rId132"/>
    <p:sldId id="412" r:id="rId133"/>
    <p:sldId id="511" r:id="rId134"/>
    <p:sldId id="413" r:id="rId135"/>
    <p:sldId id="414" r:id="rId136"/>
    <p:sldId id="415" r:id="rId137"/>
    <p:sldId id="387" r:id="rId138"/>
    <p:sldId id="315" r:id="rId139"/>
    <p:sldId id="388" r:id="rId140"/>
    <p:sldId id="389" r:id="rId141"/>
    <p:sldId id="390" r:id="rId142"/>
    <p:sldId id="391" r:id="rId143"/>
    <p:sldId id="395" r:id="rId144"/>
    <p:sldId id="372" r:id="rId145"/>
    <p:sldId id="409" r:id="rId146"/>
    <p:sldId id="397" r:id="rId147"/>
    <p:sldId id="407" r:id="rId148"/>
    <p:sldId id="408" r:id="rId149"/>
    <p:sldId id="398" r:id="rId150"/>
    <p:sldId id="375" r:id="rId151"/>
    <p:sldId id="399" r:id="rId152"/>
    <p:sldId id="400" r:id="rId153"/>
    <p:sldId id="378" r:id="rId154"/>
    <p:sldId id="380" r:id="rId155"/>
    <p:sldId id="512" r:id="rId156"/>
    <p:sldId id="311" r:id="rId157"/>
    <p:sldId id="513" r:id="rId158"/>
    <p:sldId id="514" r:id="rId159"/>
    <p:sldId id="560" r:id="rId160"/>
    <p:sldId id="312" r:id="rId161"/>
    <p:sldId id="381" r:id="rId162"/>
    <p:sldId id="416" r:id="rId163"/>
    <p:sldId id="515" r:id="rId164"/>
    <p:sldId id="516" r:id="rId165"/>
    <p:sldId id="517" r:id="rId166"/>
    <p:sldId id="518" r:id="rId167"/>
    <p:sldId id="519" r:id="rId168"/>
    <p:sldId id="520" r:id="rId169"/>
    <p:sldId id="521" r:id="rId170"/>
    <p:sldId id="522" r:id="rId171"/>
    <p:sldId id="523" r:id="rId172"/>
    <p:sldId id="524" r:id="rId173"/>
    <p:sldId id="306" r:id="rId174"/>
    <p:sldId id="525" r:id="rId175"/>
    <p:sldId id="526" r:id="rId176"/>
    <p:sldId id="301" r:id="rId177"/>
    <p:sldId id="527" r:id="rId178"/>
    <p:sldId id="528" r:id="rId179"/>
    <p:sldId id="304" r:id="rId180"/>
    <p:sldId id="307" r:id="rId181"/>
    <p:sldId id="529" r:id="rId182"/>
    <p:sldId id="530" r:id="rId183"/>
    <p:sldId id="531" r:id="rId184"/>
    <p:sldId id="532" r:id="rId185"/>
    <p:sldId id="533" r:id="rId186"/>
    <p:sldId id="534" r:id="rId187"/>
    <p:sldId id="535" r:id="rId188"/>
    <p:sldId id="308" r:id="rId189"/>
    <p:sldId id="536" r:id="rId190"/>
    <p:sldId id="537" r:id="rId191"/>
    <p:sldId id="538" r:id="rId192"/>
    <p:sldId id="539" r:id="rId193"/>
    <p:sldId id="540" r:id="rId194"/>
    <p:sldId id="541" r:id="rId195"/>
    <p:sldId id="542" r:id="rId196"/>
    <p:sldId id="543" r:id="rId197"/>
    <p:sldId id="544" r:id="rId198"/>
    <p:sldId id="545" r:id="rId199"/>
    <p:sldId id="546" r:id="rId200"/>
    <p:sldId id="547" r:id="rId201"/>
    <p:sldId id="548" r:id="rId202"/>
    <p:sldId id="549" r:id="rId203"/>
    <p:sldId id="550" r:id="rId204"/>
    <p:sldId id="551" r:id="rId205"/>
    <p:sldId id="552" r:id="rId206"/>
    <p:sldId id="553" r:id="rId207"/>
    <p:sldId id="554" r:id="rId208"/>
    <p:sldId id="555" r:id="rId209"/>
    <p:sldId id="556" r:id="rId210"/>
    <p:sldId id="557" r:id="rId211"/>
    <p:sldId id="558" r:id="rId212"/>
    <p:sldId id="559" r:id="rId213"/>
    <p:sldId id="258" r:id="rId214"/>
    <p:sldId id="334" r:id="rId215"/>
    <p:sldId id="561" r:id="rId2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108"/>
    <a:srgbClr val="0C4A08"/>
    <a:srgbClr val="0B3708"/>
    <a:srgbClr val="0A3008"/>
    <a:srgbClr val="16A00D"/>
    <a:srgbClr val="16AE0D"/>
    <a:srgbClr val="17B80D"/>
    <a:srgbClr val="797979"/>
    <a:srgbClr val="808080"/>
    <a:srgbClr val="0C60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94660"/>
  </p:normalViewPr>
  <p:slideViewPr>
    <p:cSldViewPr snapToGrid="0">
      <p:cViewPr varScale="1">
        <p:scale>
          <a:sx n="59" d="100"/>
          <a:sy n="59" d="100"/>
        </p:scale>
        <p:origin x="448" y="52"/>
      </p:cViewPr>
      <p:guideLst/>
    </p:cSldViewPr>
  </p:slideViewPr>
  <p:notesTextViewPr>
    <p:cViewPr>
      <p:scale>
        <a:sx n="1" d="1"/>
        <a:sy n="1" d="1"/>
      </p:scale>
      <p:origin x="0" y="0"/>
    </p:cViewPr>
  </p:notesTextViewPr>
  <p:sorterViewPr>
    <p:cViewPr>
      <p:scale>
        <a:sx n="100" d="100"/>
        <a:sy n="100" d="100"/>
      </p:scale>
      <p:origin x="0" y="-96456"/>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notesMaster" Target="notesMasters/notesMaster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handoutMaster" Target="handoutMasters/handoutMaster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presProps" Target="presProps.xml"/><Relationship Id="rId3" Type="http://schemas.openxmlformats.org/officeDocument/2006/relationships/slideMaster" Target="slideMasters/slideMaster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theme" Target="theme/theme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Concord Hospital Custodial Checks and Policy Violations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solidFill>
          <a:schemeClr val="bg1">
            <a:lumMod val="95000"/>
          </a:schemeClr>
        </a:solidFill>
        <a:ln>
          <a:noFill/>
        </a:ln>
        <a:effectLst/>
        <a:sp3d/>
      </c:spPr>
    </c:backWall>
    <c:plotArea>
      <c:layout/>
      <c:bar3DChart>
        <c:barDir val="bar"/>
        <c:grouping val="stacked"/>
        <c:varyColors val="0"/>
        <c:ser>
          <c:idx val="0"/>
          <c:order val="0"/>
          <c:tx>
            <c:strRef>
              <c:f>Sheet1!$D$4</c:f>
              <c:strCache>
                <c:ptCount val="1"/>
                <c:pt idx="0">
                  <c:v>Custodial Checks</c:v>
                </c:pt>
              </c:strCache>
            </c:strRef>
          </c:tx>
          <c:spPr>
            <a:solidFill>
              <a:schemeClr val="accent1">
                <a:lumMod val="40000"/>
                <a:lumOff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Sheet1!$C$5:$C$15</c:f>
              <c:strCache>
                <c:ptCount val="11"/>
                <c:pt idx="1">
                  <c:v>January</c:v>
                </c:pt>
                <c:pt idx="2">
                  <c:v>February</c:v>
                </c:pt>
                <c:pt idx="3">
                  <c:v>March</c:v>
                </c:pt>
                <c:pt idx="4">
                  <c:v>April</c:v>
                </c:pt>
                <c:pt idx="5">
                  <c:v>May</c:v>
                </c:pt>
                <c:pt idx="6">
                  <c:v>June</c:v>
                </c:pt>
                <c:pt idx="7">
                  <c:v>July </c:v>
                </c:pt>
                <c:pt idx="8">
                  <c:v>August</c:v>
                </c:pt>
                <c:pt idx="9">
                  <c:v>September</c:v>
                </c:pt>
                <c:pt idx="10">
                  <c:v>October</c:v>
                </c:pt>
              </c:strCache>
            </c:strRef>
          </c:cat>
          <c:val>
            <c:numRef>
              <c:f>Sheet1!$D$5:$D$15</c:f>
              <c:numCache>
                <c:formatCode>General</c:formatCode>
                <c:ptCount val="11"/>
                <c:pt idx="3">
                  <c:v>135</c:v>
                </c:pt>
                <c:pt idx="4">
                  <c:v>335</c:v>
                </c:pt>
                <c:pt idx="5">
                  <c:v>377</c:v>
                </c:pt>
                <c:pt idx="6">
                  <c:v>435</c:v>
                </c:pt>
                <c:pt idx="7">
                  <c:v>201</c:v>
                </c:pt>
                <c:pt idx="8">
                  <c:v>457</c:v>
                </c:pt>
                <c:pt idx="9">
                  <c:v>92</c:v>
                </c:pt>
                <c:pt idx="10">
                  <c:v>226</c:v>
                </c:pt>
              </c:numCache>
            </c:numRef>
          </c:val>
          <c:extLst>
            <c:ext xmlns:c16="http://schemas.microsoft.com/office/drawing/2014/chart" uri="{C3380CC4-5D6E-409C-BE32-E72D297353CC}">
              <c16:uniqueId val="{00000000-023F-4D0B-A39E-9AD27B0B1672}"/>
            </c:ext>
          </c:extLst>
        </c:ser>
        <c:ser>
          <c:idx val="1"/>
          <c:order val="1"/>
          <c:tx>
            <c:strRef>
              <c:f>Sheet1!$E$4</c:f>
              <c:strCache>
                <c:ptCount val="1"/>
                <c:pt idx="0">
                  <c:v>Policy Violations</c:v>
                </c:pt>
              </c:strCache>
            </c:strRef>
          </c:tx>
          <c:spPr>
            <a:solidFill>
              <a:schemeClr val="accent2"/>
            </a:solidFill>
            <a:ln>
              <a:noFill/>
            </a:ln>
            <a:effectLst/>
            <a:sp3d/>
          </c:spPr>
          <c:invertIfNegative val="0"/>
          <c:dLbls>
            <c:dLbl>
              <c:idx val="1"/>
              <c:layout>
                <c:manualLayout>
                  <c:x val="3.293084522502744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3F-4D0B-A39E-9AD27B0B1672}"/>
                </c:ext>
              </c:extLst>
            </c:dLbl>
            <c:dLbl>
              <c:idx val="2"/>
              <c:layout>
                <c:manualLayout>
                  <c:x val="3.2930845225027441E-2"/>
                  <c:y val="2.71886895051658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3F-4D0B-A39E-9AD27B0B1672}"/>
                </c:ext>
              </c:extLst>
            </c:dLbl>
            <c:dLbl>
              <c:idx val="3"/>
              <c:layout>
                <c:manualLayout>
                  <c:x val="2.0124405415294547E-2"/>
                  <c:y val="2.71886895051658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3F-4D0B-A39E-9AD27B0B1672}"/>
                </c:ext>
              </c:extLst>
            </c:dLbl>
            <c:dLbl>
              <c:idx val="4"/>
              <c:layout>
                <c:manualLayout>
                  <c:x val="1.82949140139041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3F-4D0B-A39E-9AD27B0B1672}"/>
                </c:ext>
              </c:extLst>
            </c:dLbl>
            <c:dLbl>
              <c:idx val="5"/>
              <c:layout>
                <c:manualLayout>
                  <c:x val="2.378338821807537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3F-4D0B-A39E-9AD27B0B1672}"/>
                </c:ext>
              </c:extLst>
            </c:dLbl>
            <c:dLbl>
              <c:idx val="6"/>
              <c:layout>
                <c:manualLayout>
                  <c:x val="1.8294914013904002E-2"/>
                  <c:y val="-4.984535494167697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3F-4D0B-A39E-9AD27B0B1672}"/>
                </c:ext>
              </c:extLst>
            </c:dLbl>
            <c:dLbl>
              <c:idx val="7"/>
              <c:layout>
                <c:manualLayout>
                  <c:x val="2.378338821807537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3F-4D0B-A39E-9AD27B0B1672}"/>
                </c:ext>
              </c:extLst>
            </c:dLbl>
            <c:dLbl>
              <c:idx val="8"/>
              <c:layout>
                <c:manualLayout>
                  <c:x val="4.0248810830589093E-2"/>
                  <c:y val="-8.15660685154975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3F-4D0B-A39E-9AD27B0B1672}"/>
                </c:ext>
              </c:extLst>
            </c:dLbl>
            <c:dLbl>
              <c:idx val="9"/>
              <c:layout>
                <c:manualLayout>
                  <c:x val="3.8419319429198684E-2"/>
                  <c:y val="-2.718868950516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3F-4D0B-A39E-9AD27B0B1672}"/>
                </c:ext>
              </c:extLst>
            </c:dLbl>
            <c:dLbl>
              <c:idx val="10"/>
              <c:layout>
                <c:manualLayout>
                  <c:x val="3.293084522502737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3F-4D0B-A39E-9AD27B0B16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Sheet1!$C$5:$C$15</c:f>
              <c:strCache>
                <c:ptCount val="11"/>
                <c:pt idx="1">
                  <c:v>January</c:v>
                </c:pt>
                <c:pt idx="2">
                  <c:v>February</c:v>
                </c:pt>
                <c:pt idx="3">
                  <c:v>March</c:v>
                </c:pt>
                <c:pt idx="4">
                  <c:v>April</c:v>
                </c:pt>
                <c:pt idx="5">
                  <c:v>May</c:v>
                </c:pt>
                <c:pt idx="6">
                  <c:v>June</c:v>
                </c:pt>
                <c:pt idx="7">
                  <c:v>July </c:v>
                </c:pt>
                <c:pt idx="8">
                  <c:v>August</c:v>
                </c:pt>
                <c:pt idx="9">
                  <c:v>September</c:v>
                </c:pt>
                <c:pt idx="10">
                  <c:v>October</c:v>
                </c:pt>
              </c:strCache>
            </c:strRef>
          </c:cat>
          <c:val>
            <c:numRef>
              <c:f>Sheet1!$E$5:$E$15</c:f>
              <c:numCache>
                <c:formatCode>General</c:formatCode>
                <c:ptCount val="11"/>
                <c:pt idx="3">
                  <c:v>2</c:v>
                </c:pt>
                <c:pt idx="4">
                  <c:v>3</c:v>
                </c:pt>
                <c:pt idx="5">
                  <c:v>2</c:v>
                </c:pt>
                <c:pt idx="6">
                  <c:v>2</c:v>
                </c:pt>
                <c:pt idx="7">
                  <c:v>3</c:v>
                </c:pt>
                <c:pt idx="8">
                  <c:v>3</c:v>
                </c:pt>
                <c:pt idx="9">
                  <c:v>0</c:v>
                </c:pt>
                <c:pt idx="10">
                  <c:v>3</c:v>
                </c:pt>
              </c:numCache>
            </c:numRef>
          </c:val>
          <c:extLst>
            <c:ext xmlns:c16="http://schemas.microsoft.com/office/drawing/2014/chart" uri="{C3380CC4-5D6E-409C-BE32-E72D297353CC}">
              <c16:uniqueId val="{0000000B-023F-4D0B-A39E-9AD27B0B1672}"/>
            </c:ext>
          </c:extLst>
        </c:ser>
        <c:dLbls>
          <c:showLegendKey val="0"/>
          <c:showVal val="0"/>
          <c:showCatName val="0"/>
          <c:showSerName val="0"/>
          <c:showPercent val="0"/>
          <c:showBubbleSize val="0"/>
        </c:dLbls>
        <c:gapWidth val="150"/>
        <c:shape val="box"/>
        <c:axId val="531745872"/>
        <c:axId val="531744624"/>
        <c:axId val="0"/>
      </c:bar3DChart>
      <c:dateAx>
        <c:axId val="5317458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1744624"/>
        <c:crosses val="autoZero"/>
        <c:auto val="0"/>
        <c:lblOffset val="100"/>
        <c:baseTimeUnit val="days"/>
      </c:dateAx>
      <c:valAx>
        <c:axId val="531744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745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22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b="0" i="0" u="none" strike="noStrike" kern="1200" baseline="0">
                <a:solidFill>
                  <a:schemeClr val="dk1">
                    <a:lumMod val="65000"/>
                    <a:lumOff val="35000"/>
                  </a:schemeClr>
                </a:solidFill>
                <a:effectLst/>
                <a:latin typeface="+mn-lt"/>
                <a:ea typeface="+mn-ea"/>
                <a:cs typeface="+mn-cs"/>
              </a:defRPr>
            </a:pPr>
            <a:r>
              <a:rPr lang="en-US" dirty="0"/>
              <a:t>      	Number of members that voted</a:t>
            </a:r>
          </a:p>
        </c:rich>
      </c:tx>
      <c:layout>
        <c:manualLayout>
          <c:xMode val="edge"/>
          <c:yMode val="edge"/>
          <c:x val="0.1838009172373663"/>
          <c:y val="2.6109666973284991E-2"/>
        </c:manualLayout>
      </c:layout>
      <c:overlay val="0"/>
      <c:spPr>
        <a:noFill/>
        <a:ln>
          <a:noFill/>
        </a:ln>
        <a:effectLst/>
      </c:spPr>
      <c:txPr>
        <a:bodyPr rot="0" spcFirstLastPara="1" vertOverflow="ellipsis" vert="horz" wrap="square" anchor="ctr" anchorCtr="1"/>
        <a:lstStyle/>
        <a:p>
          <a:pPr algn="ct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0"/>
          <c:y val="0.14549626301508406"/>
          <c:w val="0.96126860430847272"/>
          <c:h val="0.72297589403655738"/>
        </c:manualLayout>
      </c:layout>
      <c:barChart>
        <c:barDir val="col"/>
        <c:grouping val="clustered"/>
        <c:varyColors val="0"/>
        <c:ser>
          <c:idx val="0"/>
          <c:order val="0"/>
          <c:tx>
            <c:strRef>
              <c:f>Sheet1!$B$1</c:f>
              <c:strCache>
                <c:ptCount val="1"/>
                <c:pt idx="0">
                  <c:v>Number of members that voted</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Sheet1!$A$6:$A$11</c:f>
              <c:numCache>
                <c:formatCode>General</c:formatCode>
                <c:ptCount val="6"/>
                <c:pt idx="0">
                  <c:v>2019</c:v>
                </c:pt>
                <c:pt idx="1">
                  <c:v>2020</c:v>
                </c:pt>
                <c:pt idx="2">
                  <c:v>2021</c:v>
                </c:pt>
                <c:pt idx="3">
                  <c:v>2022</c:v>
                </c:pt>
                <c:pt idx="4">
                  <c:v>2023</c:v>
                </c:pt>
                <c:pt idx="5">
                  <c:v>2024</c:v>
                </c:pt>
              </c:numCache>
            </c:numRef>
          </c:cat>
          <c:val>
            <c:numRef>
              <c:f>Sheet1!$B$6:$B$11</c:f>
              <c:numCache>
                <c:formatCode>General</c:formatCode>
                <c:ptCount val="6"/>
                <c:pt idx="0">
                  <c:v>20</c:v>
                </c:pt>
                <c:pt idx="1">
                  <c:v>30</c:v>
                </c:pt>
                <c:pt idx="2">
                  <c:v>39</c:v>
                </c:pt>
                <c:pt idx="3">
                  <c:v>20</c:v>
                </c:pt>
                <c:pt idx="4">
                  <c:v>43</c:v>
                </c:pt>
                <c:pt idx="5">
                  <c:v>22</c:v>
                </c:pt>
              </c:numCache>
            </c:numRef>
          </c:val>
          <c:extLst>
            <c:ext xmlns:c16="http://schemas.microsoft.com/office/drawing/2014/chart" uri="{C3380CC4-5D6E-409C-BE32-E72D297353CC}">
              <c16:uniqueId val="{00000000-C903-4A16-ADB6-984EEA18A752}"/>
            </c:ext>
          </c:extLst>
        </c:ser>
        <c:dLbls>
          <c:dLblPos val="inEnd"/>
          <c:showLegendKey val="0"/>
          <c:showVal val="1"/>
          <c:showCatName val="0"/>
          <c:showSerName val="0"/>
          <c:showPercent val="0"/>
          <c:showBubbleSize val="0"/>
        </c:dLbls>
        <c:gapWidth val="41"/>
        <c:axId val="343565520"/>
        <c:axId val="437680384"/>
      </c:barChart>
      <c:catAx>
        <c:axId val="3435655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437680384"/>
        <c:crosses val="autoZero"/>
        <c:auto val="1"/>
        <c:lblAlgn val="ctr"/>
        <c:lblOffset val="100"/>
        <c:noMultiLvlLbl val="0"/>
      </c:catAx>
      <c:valAx>
        <c:axId val="437680384"/>
        <c:scaling>
          <c:orientation val="minMax"/>
        </c:scaling>
        <c:delete val="1"/>
        <c:axPos val="l"/>
        <c:numFmt formatCode="General" sourceLinked="1"/>
        <c:majorTickMark val="none"/>
        <c:minorTickMark val="none"/>
        <c:tickLblPos val="nextTo"/>
        <c:crossAx val="3435655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Active Members</c:v>
                </c:pt>
              </c:strCache>
            </c:strRef>
          </c:tx>
          <c:spPr>
            <a:solidFill>
              <a:schemeClr val="accent1"/>
            </a:solidFill>
            <a:ln>
              <a:noFill/>
            </a:ln>
            <a:effectLst/>
          </c:spPr>
          <c:invertIfNegative val="0"/>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General</c:formatCode>
                <c:ptCount val="7"/>
                <c:pt idx="0">
                  <c:v>101</c:v>
                </c:pt>
                <c:pt idx="1">
                  <c:v>88</c:v>
                </c:pt>
                <c:pt idx="2">
                  <c:v>91</c:v>
                </c:pt>
                <c:pt idx="3">
                  <c:v>104</c:v>
                </c:pt>
                <c:pt idx="4">
                  <c:v>111</c:v>
                </c:pt>
                <c:pt idx="5">
                  <c:v>124</c:v>
                </c:pt>
                <c:pt idx="6">
                  <c:v>104</c:v>
                </c:pt>
              </c:numCache>
            </c:numRef>
          </c:val>
          <c:extLst>
            <c:ext xmlns:c16="http://schemas.microsoft.com/office/drawing/2014/chart" uri="{C3380CC4-5D6E-409C-BE32-E72D297353CC}">
              <c16:uniqueId val="{00000000-5548-4524-B419-9752CF8F7DEE}"/>
            </c:ext>
          </c:extLst>
        </c:ser>
        <c:dLbls>
          <c:showLegendKey val="0"/>
          <c:showVal val="0"/>
          <c:showCatName val="0"/>
          <c:showSerName val="0"/>
          <c:showPercent val="0"/>
          <c:showBubbleSize val="0"/>
        </c:dLbls>
        <c:gapWidth val="219"/>
        <c:overlap val="-27"/>
        <c:axId val="1637892896"/>
        <c:axId val="1637895808"/>
      </c:barChart>
      <c:catAx>
        <c:axId val="1637892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7895808"/>
        <c:crosses val="autoZero"/>
        <c:auto val="1"/>
        <c:lblAlgn val="ctr"/>
        <c:lblOffset val="100"/>
        <c:noMultiLvlLbl val="0"/>
      </c:catAx>
      <c:valAx>
        <c:axId val="163789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789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svg"/><Relationship Id="rId1" Type="http://schemas.openxmlformats.org/officeDocument/2006/relationships/image" Target="../media/image127.png"/><Relationship Id="rId4" Type="http://schemas.openxmlformats.org/officeDocument/2006/relationships/image" Target="../media/image130.svg"/></Relationships>
</file>

<file path=ppt/diagrams/_rels/data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8.svg"/><Relationship Id="rId1" Type="http://schemas.openxmlformats.org/officeDocument/2006/relationships/image" Target="../media/image127.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42.svg"/></Relationships>
</file>

<file path=ppt/diagrams/_rels/data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8.svg"/><Relationship Id="rId1" Type="http://schemas.openxmlformats.org/officeDocument/2006/relationships/image" Target="../media/image127.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42.svg"/></Relationships>
</file>

<file path=ppt/diagrams/_rels/data15.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5" Type="http://schemas.openxmlformats.org/officeDocument/2006/relationships/image" Target="../media/image148.png"/><Relationship Id="rId10" Type="http://schemas.openxmlformats.org/officeDocument/2006/relationships/image" Target="../media/image153.svg"/><Relationship Id="rId4" Type="http://schemas.openxmlformats.org/officeDocument/2006/relationships/image" Target="../media/image147.svg"/><Relationship Id="rId9" Type="http://schemas.openxmlformats.org/officeDocument/2006/relationships/image" Target="../media/image152.png"/></Relationships>
</file>

<file path=ppt/diagrams/_rels/data1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svg"/><Relationship Id="rId1" Type="http://schemas.openxmlformats.org/officeDocument/2006/relationships/image" Target="../media/image158.png"/><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161.svg"/></Relationships>
</file>

<file path=ppt/diagrams/_rels/data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svg"/><Relationship Id="rId1" Type="http://schemas.openxmlformats.org/officeDocument/2006/relationships/image" Target="../media/image165.png"/><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svg"/><Relationship Id="rId1" Type="http://schemas.openxmlformats.org/officeDocument/2006/relationships/image" Target="../media/image127.png"/><Relationship Id="rId4" Type="http://schemas.openxmlformats.org/officeDocument/2006/relationships/image" Target="../media/image13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8.svg"/><Relationship Id="rId1" Type="http://schemas.openxmlformats.org/officeDocument/2006/relationships/image" Target="../media/image127.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42.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8.svg"/><Relationship Id="rId1" Type="http://schemas.openxmlformats.org/officeDocument/2006/relationships/image" Target="../media/image127.png"/><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42.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5" Type="http://schemas.openxmlformats.org/officeDocument/2006/relationships/image" Target="../media/image148.png"/><Relationship Id="rId10" Type="http://schemas.openxmlformats.org/officeDocument/2006/relationships/image" Target="../media/image153.svg"/><Relationship Id="rId4" Type="http://schemas.openxmlformats.org/officeDocument/2006/relationships/image" Target="../media/image147.svg"/><Relationship Id="rId9" Type="http://schemas.openxmlformats.org/officeDocument/2006/relationships/image" Target="../media/image152.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svg"/><Relationship Id="rId1" Type="http://schemas.openxmlformats.org/officeDocument/2006/relationships/image" Target="../media/image158.png"/><Relationship Id="rId6" Type="http://schemas.openxmlformats.org/officeDocument/2006/relationships/image" Target="../media/image163.svg"/><Relationship Id="rId5" Type="http://schemas.openxmlformats.org/officeDocument/2006/relationships/image" Target="../media/image162.png"/><Relationship Id="rId4" Type="http://schemas.openxmlformats.org/officeDocument/2006/relationships/image" Target="../media/image161.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svg"/><Relationship Id="rId1" Type="http://schemas.openxmlformats.org/officeDocument/2006/relationships/image" Target="../media/image165.png"/><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050A7-A56B-4716-83CA-E01C3DE50A60}"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en-US"/>
        </a:p>
      </dgm:t>
    </dgm:pt>
    <dgm:pt modelId="{A1C46D78-85DF-418E-8511-5A2A31992F2B}">
      <dgm:prSet phldrT="[Text]" custT="1"/>
      <dgm:spPr/>
      <dgm:t>
        <a:bodyPr/>
        <a:lstStyle/>
        <a:p>
          <a:r>
            <a:rPr lang="en-US" sz="1400" dirty="0"/>
            <a:t>Risk culture</a:t>
          </a:r>
        </a:p>
      </dgm:t>
    </dgm:pt>
    <dgm:pt modelId="{DA9B319B-EDEA-4BCD-918C-330E536DD70E}" type="parTrans" cxnId="{9D1A3671-37DA-4C02-830B-AB135E226D23}">
      <dgm:prSet/>
      <dgm:spPr/>
      <dgm:t>
        <a:bodyPr/>
        <a:lstStyle/>
        <a:p>
          <a:endParaRPr lang="en-US" sz="2800"/>
        </a:p>
      </dgm:t>
    </dgm:pt>
    <dgm:pt modelId="{E5626037-4C78-4FA1-B4F1-61A116A2AF3A}" type="sibTrans" cxnId="{9D1A3671-37DA-4C02-830B-AB135E226D23}">
      <dgm:prSet/>
      <dgm:spPr/>
      <dgm:t>
        <a:bodyPr/>
        <a:lstStyle/>
        <a:p>
          <a:endParaRPr lang="en-US" sz="2800"/>
        </a:p>
      </dgm:t>
    </dgm:pt>
    <dgm:pt modelId="{C7EDEAD8-013B-4D94-93F7-5C2E095690FF}">
      <dgm:prSet phldrT="[Text]" custT="1"/>
      <dgm:spPr/>
      <dgm:t>
        <a:bodyPr/>
        <a:lstStyle/>
        <a:p>
          <a:r>
            <a:rPr lang="en-US" sz="1200" b="1" dirty="0"/>
            <a:t>Organizational culture</a:t>
          </a:r>
        </a:p>
      </dgm:t>
    </dgm:pt>
    <dgm:pt modelId="{A90A292E-6201-45B2-BF34-964AF3A3C833}" type="parTrans" cxnId="{C6E6F582-388B-4613-B4BD-7D9036A18A27}">
      <dgm:prSet/>
      <dgm:spPr/>
      <dgm:t>
        <a:bodyPr/>
        <a:lstStyle/>
        <a:p>
          <a:endParaRPr lang="en-US" sz="2800"/>
        </a:p>
      </dgm:t>
    </dgm:pt>
    <dgm:pt modelId="{2184CE49-77CD-44BF-AEFD-40BCB245D579}" type="sibTrans" cxnId="{C6E6F582-388B-4613-B4BD-7D9036A18A27}">
      <dgm:prSet/>
      <dgm:spPr/>
      <dgm:t>
        <a:bodyPr/>
        <a:lstStyle/>
        <a:p>
          <a:endParaRPr lang="en-US" sz="2800"/>
        </a:p>
      </dgm:t>
    </dgm:pt>
    <dgm:pt modelId="{DC3DD87B-B471-4433-9740-C4631DE5C3BA}">
      <dgm:prSet phldrT="[Text]" custT="1"/>
      <dgm:spPr/>
      <dgm:t>
        <a:bodyPr/>
        <a:lstStyle/>
        <a:p>
          <a:r>
            <a:rPr lang="en-US" sz="1400" dirty="0"/>
            <a:t>Behaviors</a:t>
          </a:r>
        </a:p>
      </dgm:t>
    </dgm:pt>
    <dgm:pt modelId="{99509D92-1E2A-4236-A71C-B668E7304DA5}" type="parTrans" cxnId="{F59B2422-241C-46A1-B7FA-B7736CA9B088}">
      <dgm:prSet/>
      <dgm:spPr/>
      <dgm:t>
        <a:bodyPr/>
        <a:lstStyle/>
        <a:p>
          <a:endParaRPr lang="en-US" sz="2800"/>
        </a:p>
      </dgm:t>
    </dgm:pt>
    <dgm:pt modelId="{1FE352FD-45E7-4B86-9836-173452D8D9EB}" type="sibTrans" cxnId="{F59B2422-241C-46A1-B7FA-B7736CA9B088}">
      <dgm:prSet/>
      <dgm:spPr/>
      <dgm:t>
        <a:bodyPr/>
        <a:lstStyle/>
        <a:p>
          <a:endParaRPr lang="en-US" sz="2800"/>
        </a:p>
      </dgm:t>
    </dgm:pt>
    <dgm:pt modelId="{2FA75447-FF51-4DD1-B60E-1A60A505E9EC}">
      <dgm:prSet phldrT="[Text]" custT="1"/>
      <dgm:spPr/>
      <dgm:t>
        <a:bodyPr lIns="0" rIns="0"/>
        <a:lstStyle/>
        <a:p>
          <a:r>
            <a:rPr lang="en-US" sz="1200" b="1" dirty="0"/>
            <a:t>Personal predisposition to risk</a:t>
          </a:r>
        </a:p>
      </dgm:t>
    </dgm:pt>
    <dgm:pt modelId="{64D3BECD-7DD7-4C09-9CE6-560719F751C7}" type="parTrans" cxnId="{B629F6C1-26A6-450B-BF54-3680C264F2AC}">
      <dgm:prSet/>
      <dgm:spPr/>
      <dgm:t>
        <a:bodyPr/>
        <a:lstStyle/>
        <a:p>
          <a:endParaRPr lang="en-US" sz="2800"/>
        </a:p>
      </dgm:t>
    </dgm:pt>
    <dgm:pt modelId="{7A081DF8-0476-47BD-AA91-AAD506AD8129}" type="sibTrans" cxnId="{B629F6C1-26A6-450B-BF54-3680C264F2AC}">
      <dgm:prSet/>
      <dgm:spPr/>
      <dgm:t>
        <a:bodyPr/>
        <a:lstStyle/>
        <a:p>
          <a:endParaRPr lang="en-US" sz="2800"/>
        </a:p>
      </dgm:t>
    </dgm:pt>
    <dgm:pt modelId="{75F43D68-3744-4AF8-8407-3C9D4E9A63E9}">
      <dgm:prSet phldrT="[Text]" custT="1"/>
      <dgm:spPr/>
      <dgm:t>
        <a:bodyPr/>
        <a:lstStyle/>
        <a:p>
          <a:r>
            <a:rPr lang="en-US" sz="1200" b="1" dirty="0"/>
            <a:t>Personal ethics</a:t>
          </a:r>
        </a:p>
      </dgm:t>
    </dgm:pt>
    <dgm:pt modelId="{1850F902-01FC-47C7-8474-0256AEF625CD}" type="parTrans" cxnId="{CB9BEF71-7286-416C-8C7A-FEB9D2CBA7B1}">
      <dgm:prSet/>
      <dgm:spPr/>
      <dgm:t>
        <a:bodyPr/>
        <a:lstStyle/>
        <a:p>
          <a:endParaRPr lang="en-US" sz="2800"/>
        </a:p>
      </dgm:t>
    </dgm:pt>
    <dgm:pt modelId="{8FDBEC5F-E245-4167-8B13-4E74D6595C31}" type="sibTrans" cxnId="{CB9BEF71-7286-416C-8C7A-FEB9D2CBA7B1}">
      <dgm:prSet/>
      <dgm:spPr/>
      <dgm:t>
        <a:bodyPr/>
        <a:lstStyle/>
        <a:p>
          <a:endParaRPr lang="en-US" sz="2800"/>
        </a:p>
      </dgm:t>
    </dgm:pt>
    <dgm:pt modelId="{BC379902-68A0-400A-B303-A3A4F6515BC6}" type="pres">
      <dgm:prSet presAssocID="{DE0050A7-A56B-4716-83CA-E01C3DE50A60}" presName="Name0" presStyleCnt="0">
        <dgm:presLayoutVars>
          <dgm:chMax val="7"/>
          <dgm:resizeHandles val="exact"/>
        </dgm:presLayoutVars>
      </dgm:prSet>
      <dgm:spPr/>
    </dgm:pt>
    <dgm:pt modelId="{84821B06-48CF-4FD2-81AA-3BE913CF8FDD}" type="pres">
      <dgm:prSet presAssocID="{DE0050A7-A56B-4716-83CA-E01C3DE50A60}" presName="comp1" presStyleCnt="0"/>
      <dgm:spPr/>
    </dgm:pt>
    <dgm:pt modelId="{E6612D6B-B1B9-4C62-A9B4-DD410C341AD5}" type="pres">
      <dgm:prSet presAssocID="{DE0050A7-A56B-4716-83CA-E01C3DE50A60}" presName="circle1" presStyleLbl="node1" presStyleIdx="0" presStyleCnt="5"/>
      <dgm:spPr/>
    </dgm:pt>
    <dgm:pt modelId="{CECC6624-DEAE-4624-917D-EEAF927E1A5D}" type="pres">
      <dgm:prSet presAssocID="{DE0050A7-A56B-4716-83CA-E01C3DE50A60}" presName="c1text" presStyleLbl="node1" presStyleIdx="0" presStyleCnt="5">
        <dgm:presLayoutVars>
          <dgm:bulletEnabled val="1"/>
        </dgm:presLayoutVars>
      </dgm:prSet>
      <dgm:spPr/>
    </dgm:pt>
    <dgm:pt modelId="{EEB86899-1C53-4A16-9C65-13C2AB4E0C42}" type="pres">
      <dgm:prSet presAssocID="{DE0050A7-A56B-4716-83CA-E01C3DE50A60}" presName="comp2" presStyleCnt="0"/>
      <dgm:spPr/>
    </dgm:pt>
    <dgm:pt modelId="{A2432EF8-8785-48FF-9D59-5E4D984D5077}" type="pres">
      <dgm:prSet presAssocID="{DE0050A7-A56B-4716-83CA-E01C3DE50A60}" presName="circle2" presStyleLbl="node1" presStyleIdx="1" presStyleCnt="5"/>
      <dgm:spPr/>
    </dgm:pt>
    <dgm:pt modelId="{73D451DD-A85A-47EA-9CE6-E6F5C0FBFCC7}" type="pres">
      <dgm:prSet presAssocID="{DE0050A7-A56B-4716-83CA-E01C3DE50A60}" presName="c2text" presStyleLbl="node1" presStyleIdx="1" presStyleCnt="5">
        <dgm:presLayoutVars>
          <dgm:bulletEnabled val="1"/>
        </dgm:presLayoutVars>
      </dgm:prSet>
      <dgm:spPr/>
    </dgm:pt>
    <dgm:pt modelId="{9DF33B38-5E40-42CE-9E22-BE98C4AF1468}" type="pres">
      <dgm:prSet presAssocID="{DE0050A7-A56B-4716-83CA-E01C3DE50A60}" presName="comp3" presStyleCnt="0"/>
      <dgm:spPr/>
    </dgm:pt>
    <dgm:pt modelId="{9B460C34-BDB1-45AC-A76B-799C897F91AB}" type="pres">
      <dgm:prSet presAssocID="{DE0050A7-A56B-4716-83CA-E01C3DE50A60}" presName="circle3" presStyleLbl="node1" presStyleIdx="2" presStyleCnt="5" custLinFactNeighborX="216" custLinFactNeighborY="0"/>
      <dgm:spPr/>
    </dgm:pt>
    <dgm:pt modelId="{31396818-0B66-4B65-A783-4A9606FD4A82}" type="pres">
      <dgm:prSet presAssocID="{DE0050A7-A56B-4716-83CA-E01C3DE50A60}" presName="c3text" presStyleLbl="node1" presStyleIdx="2" presStyleCnt="5">
        <dgm:presLayoutVars>
          <dgm:bulletEnabled val="1"/>
        </dgm:presLayoutVars>
      </dgm:prSet>
      <dgm:spPr/>
    </dgm:pt>
    <dgm:pt modelId="{1260A58B-7D68-44B5-9A17-33551A73B266}" type="pres">
      <dgm:prSet presAssocID="{DE0050A7-A56B-4716-83CA-E01C3DE50A60}" presName="comp4" presStyleCnt="0"/>
      <dgm:spPr/>
    </dgm:pt>
    <dgm:pt modelId="{6C1BC435-A5DA-43B2-9420-FD5956EAC6C7}" type="pres">
      <dgm:prSet presAssocID="{DE0050A7-A56B-4716-83CA-E01C3DE50A60}" presName="circle4" presStyleLbl="node1" presStyleIdx="3" presStyleCnt="5"/>
      <dgm:spPr/>
    </dgm:pt>
    <dgm:pt modelId="{5AE0D7B0-0631-416D-B867-1C62098A17CB}" type="pres">
      <dgm:prSet presAssocID="{DE0050A7-A56B-4716-83CA-E01C3DE50A60}" presName="c4text" presStyleLbl="node1" presStyleIdx="3" presStyleCnt="5">
        <dgm:presLayoutVars>
          <dgm:bulletEnabled val="1"/>
        </dgm:presLayoutVars>
      </dgm:prSet>
      <dgm:spPr/>
    </dgm:pt>
    <dgm:pt modelId="{A13D3945-C87D-454E-AEC8-97329A01A258}" type="pres">
      <dgm:prSet presAssocID="{DE0050A7-A56B-4716-83CA-E01C3DE50A60}" presName="comp5" presStyleCnt="0"/>
      <dgm:spPr/>
    </dgm:pt>
    <dgm:pt modelId="{260AE9B6-3197-441F-A11E-73A3DCE5A63F}" type="pres">
      <dgm:prSet presAssocID="{DE0050A7-A56B-4716-83CA-E01C3DE50A60}" presName="circle5" presStyleLbl="node1" presStyleIdx="4" presStyleCnt="5" custScaleX="102954"/>
      <dgm:spPr/>
    </dgm:pt>
    <dgm:pt modelId="{3F5ED7EF-5CB6-43B9-BF54-3460DFC904E7}" type="pres">
      <dgm:prSet presAssocID="{DE0050A7-A56B-4716-83CA-E01C3DE50A60}" presName="c5text" presStyleLbl="node1" presStyleIdx="4" presStyleCnt="5">
        <dgm:presLayoutVars>
          <dgm:bulletEnabled val="1"/>
        </dgm:presLayoutVars>
      </dgm:prSet>
      <dgm:spPr/>
    </dgm:pt>
  </dgm:ptLst>
  <dgm:cxnLst>
    <dgm:cxn modelId="{35B99E0B-2EC0-4387-9EDA-33BBA36CCE7B}" type="presOf" srcId="{DE0050A7-A56B-4716-83CA-E01C3DE50A60}" destId="{BC379902-68A0-400A-B303-A3A4F6515BC6}" srcOrd="0" destOrd="0" presId="urn:microsoft.com/office/officeart/2005/8/layout/venn2"/>
    <dgm:cxn modelId="{EBB1C814-8D35-4D80-82AA-22AFD86ED145}" type="presOf" srcId="{2FA75447-FF51-4DD1-B60E-1A60A505E9EC}" destId="{3F5ED7EF-5CB6-43B9-BF54-3460DFC904E7}" srcOrd="1" destOrd="0" presId="urn:microsoft.com/office/officeart/2005/8/layout/venn2"/>
    <dgm:cxn modelId="{F59B2422-241C-46A1-B7FA-B7736CA9B088}" srcId="{DE0050A7-A56B-4716-83CA-E01C3DE50A60}" destId="{DC3DD87B-B471-4433-9740-C4631DE5C3BA}" srcOrd="2" destOrd="0" parTransId="{99509D92-1E2A-4236-A71C-B668E7304DA5}" sibTransId="{1FE352FD-45E7-4B86-9836-173452D8D9EB}"/>
    <dgm:cxn modelId="{263F8632-8DAB-4109-8BAB-0F9D80A055DB}" type="presOf" srcId="{75F43D68-3744-4AF8-8407-3C9D4E9A63E9}" destId="{6C1BC435-A5DA-43B2-9420-FD5956EAC6C7}" srcOrd="0" destOrd="0" presId="urn:microsoft.com/office/officeart/2005/8/layout/venn2"/>
    <dgm:cxn modelId="{F15DEB35-C10B-4665-A193-3FCB96E7FF31}" type="presOf" srcId="{2FA75447-FF51-4DD1-B60E-1A60A505E9EC}" destId="{260AE9B6-3197-441F-A11E-73A3DCE5A63F}" srcOrd="0" destOrd="0" presId="urn:microsoft.com/office/officeart/2005/8/layout/venn2"/>
    <dgm:cxn modelId="{39C1CE5F-2D59-44F4-A279-2B6A9DEC96E0}" type="presOf" srcId="{75F43D68-3744-4AF8-8407-3C9D4E9A63E9}" destId="{5AE0D7B0-0631-416D-B867-1C62098A17CB}" srcOrd="1" destOrd="0" presId="urn:microsoft.com/office/officeart/2005/8/layout/venn2"/>
    <dgm:cxn modelId="{52D92041-89C1-4078-984A-2ACCCAE2D63E}" type="presOf" srcId="{A1C46D78-85DF-418E-8511-5A2A31992F2B}" destId="{CECC6624-DEAE-4624-917D-EEAF927E1A5D}" srcOrd="1" destOrd="0" presId="urn:microsoft.com/office/officeart/2005/8/layout/venn2"/>
    <dgm:cxn modelId="{9BDF7167-A573-45B4-BF5A-2438F4F47096}" type="presOf" srcId="{DC3DD87B-B471-4433-9740-C4631DE5C3BA}" destId="{31396818-0B66-4B65-A783-4A9606FD4A82}" srcOrd="1" destOrd="0" presId="urn:microsoft.com/office/officeart/2005/8/layout/venn2"/>
    <dgm:cxn modelId="{6E88B14C-AFA1-4DB3-AEB5-8576F7197E49}" type="presOf" srcId="{A1C46D78-85DF-418E-8511-5A2A31992F2B}" destId="{E6612D6B-B1B9-4C62-A9B4-DD410C341AD5}" srcOrd="0" destOrd="0" presId="urn:microsoft.com/office/officeart/2005/8/layout/venn2"/>
    <dgm:cxn modelId="{9D1A3671-37DA-4C02-830B-AB135E226D23}" srcId="{DE0050A7-A56B-4716-83CA-E01C3DE50A60}" destId="{A1C46D78-85DF-418E-8511-5A2A31992F2B}" srcOrd="0" destOrd="0" parTransId="{DA9B319B-EDEA-4BCD-918C-330E536DD70E}" sibTransId="{E5626037-4C78-4FA1-B4F1-61A116A2AF3A}"/>
    <dgm:cxn modelId="{CB9BEF71-7286-416C-8C7A-FEB9D2CBA7B1}" srcId="{DE0050A7-A56B-4716-83CA-E01C3DE50A60}" destId="{75F43D68-3744-4AF8-8407-3C9D4E9A63E9}" srcOrd="3" destOrd="0" parTransId="{1850F902-01FC-47C7-8474-0256AEF625CD}" sibTransId="{8FDBEC5F-E245-4167-8B13-4E74D6595C31}"/>
    <dgm:cxn modelId="{ADCEBF59-EFE2-45C5-8D4A-4168DE982B35}" type="presOf" srcId="{C7EDEAD8-013B-4D94-93F7-5C2E095690FF}" destId="{73D451DD-A85A-47EA-9CE6-E6F5C0FBFCC7}" srcOrd="1" destOrd="0" presId="urn:microsoft.com/office/officeart/2005/8/layout/venn2"/>
    <dgm:cxn modelId="{F96FF17A-2BD6-48FD-B0C3-CDD2D7EC6FAD}" type="presOf" srcId="{C7EDEAD8-013B-4D94-93F7-5C2E095690FF}" destId="{A2432EF8-8785-48FF-9D59-5E4D984D5077}" srcOrd="0" destOrd="0" presId="urn:microsoft.com/office/officeart/2005/8/layout/venn2"/>
    <dgm:cxn modelId="{C6E6F582-388B-4613-B4BD-7D9036A18A27}" srcId="{DE0050A7-A56B-4716-83CA-E01C3DE50A60}" destId="{C7EDEAD8-013B-4D94-93F7-5C2E095690FF}" srcOrd="1" destOrd="0" parTransId="{A90A292E-6201-45B2-BF34-964AF3A3C833}" sibTransId="{2184CE49-77CD-44BF-AEFD-40BCB245D579}"/>
    <dgm:cxn modelId="{B629F6C1-26A6-450B-BF54-3680C264F2AC}" srcId="{DE0050A7-A56B-4716-83CA-E01C3DE50A60}" destId="{2FA75447-FF51-4DD1-B60E-1A60A505E9EC}" srcOrd="4" destOrd="0" parTransId="{64D3BECD-7DD7-4C09-9CE6-560719F751C7}" sibTransId="{7A081DF8-0476-47BD-AA91-AAD506AD8129}"/>
    <dgm:cxn modelId="{50403AF6-BBD9-401C-B9F4-B07E1219F246}" type="presOf" srcId="{DC3DD87B-B471-4433-9740-C4631DE5C3BA}" destId="{9B460C34-BDB1-45AC-A76B-799C897F91AB}" srcOrd="0" destOrd="0" presId="urn:microsoft.com/office/officeart/2005/8/layout/venn2"/>
    <dgm:cxn modelId="{AAC2123D-15CC-4CFD-AB5A-77E1185805BB}" type="presParOf" srcId="{BC379902-68A0-400A-B303-A3A4F6515BC6}" destId="{84821B06-48CF-4FD2-81AA-3BE913CF8FDD}" srcOrd="0" destOrd="0" presId="urn:microsoft.com/office/officeart/2005/8/layout/venn2"/>
    <dgm:cxn modelId="{27EB145D-0F0D-4B93-AFB2-148D5FF07483}" type="presParOf" srcId="{84821B06-48CF-4FD2-81AA-3BE913CF8FDD}" destId="{E6612D6B-B1B9-4C62-A9B4-DD410C341AD5}" srcOrd="0" destOrd="0" presId="urn:microsoft.com/office/officeart/2005/8/layout/venn2"/>
    <dgm:cxn modelId="{B7140881-1E0C-43F6-9129-13C2ADA003AD}" type="presParOf" srcId="{84821B06-48CF-4FD2-81AA-3BE913CF8FDD}" destId="{CECC6624-DEAE-4624-917D-EEAF927E1A5D}" srcOrd="1" destOrd="0" presId="urn:microsoft.com/office/officeart/2005/8/layout/venn2"/>
    <dgm:cxn modelId="{D0B728B2-33B6-4A1C-B5D1-23713E7EB5F3}" type="presParOf" srcId="{BC379902-68A0-400A-B303-A3A4F6515BC6}" destId="{EEB86899-1C53-4A16-9C65-13C2AB4E0C42}" srcOrd="1" destOrd="0" presId="urn:microsoft.com/office/officeart/2005/8/layout/venn2"/>
    <dgm:cxn modelId="{9FDB5D1E-FFEB-4925-B673-67C3E97FC5CB}" type="presParOf" srcId="{EEB86899-1C53-4A16-9C65-13C2AB4E0C42}" destId="{A2432EF8-8785-48FF-9D59-5E4D984D5077}" srcOrd="0" destOrd="0" presId="urn:microsoft.com/office/officeart/2005/8/layout/venn2"/>
    <dgm:cxn modelId="{05F19C91-3DB4-48BD-ACA3-062A36033D42}" type="presParOf" srcId="{EEB86899-1C53-4A16-9C65-13C2AB4E0C42}" destId="{73D451DD-A85A-47EA-9CE6-E6F5C0FBFCC7}" srcOrd="1" destOrd="0" presId="urn:microsoft.com/office/officeart/2005/8/layout/venn2"/>
    <dgm:cxn modelId="{4D6CF812-8D9A-4DFB-9C4D-7059D1AFF050}" type="presParOf" srcId="{BC379902-68A0-400A-B303-A3A4F6515BC6}" destId="{9DF33B38-5E40-42CE-9E22-BE98C4AF1468}" srcOrd="2" destOrd="0" presId="urn:microsoft.com/office/officeart/2005/8/layout/venn2"/>
    <dgm:cxn modelId="{136FE2ED-9330-4705-9393-68C6EE3CAC65}" type="presParOf" srcId="{9DF33B38-5E40-42CE-9E22-BE98C4AF1468}" destId="{9B460C34-BDB1-45AC-A76B-799C897F91AB}" srcOrd="0" destOrd="0" presId="urn:microsoft.com/office/officeart/2005/8/layout/venn2"/>
    <dgm:cxn modelId="{68456AA6-55AC-4771-A988-EF09369D05C2}" type="presParOf" srcId="{9DF33B38-5E40-42CE-9E22-BE98C4AF1468}" destId="{31396818-0B66-4B65-A783-4A9606FD4A82}" srcOrd="1" destOrd="0" presId="urn:microsoft.com/office/officeart/2005/8/layout/venn2"/>
    <dgm:cxn modelId="{9F32F0CC-E310-48AF-A6AF-050026757CE9}" type="presParOf" srcId="{BC379902-68A0-400A-B303-A3A4F6515BC6}" destId="{1260A58B-7D68-44B5-9A17-33551A73B266}" srcOrd="3" destOrd="0" presId="urn:microsoft.com/office/officeart/2005/8/layout/venn2"/>
    <dgm:cxn modelId="{78892CED-83F6-4080-89BF-C733380444BC}" type="presParOf" srcId="{1260A58B-7D68-44B5-9A17-33551A73B266}" destId="{6C1BC435-A5DA-43B2-9420-FD5956EAC6C7}" srcOrd="0" destOrd="0" presId="urn:microsoft.com/office/officeart/2005/8/layout/venn2"/>
    <dgm:cxn modelId="{3D90EA78-904C-4310-BFB3-740D6F321067}" type="presParOf" srcId="{1260A58B-7D68-44B5-9A17-33551A73B266}" destId="{5AE0D7B0-0631-416D-B867-1C62098A17CB}" srcOrd="1" destOrd="0" presId="urn:microsoft.com/office/officeart/2005/8/layout/venn2"/>
    <dgm:cxn modelId="{8929B6AA-58B3-4666-B41A-D00A04B86C12}" type="presParOf" srcId="{BC379902-68A0-400A-B303-A3A4F6515BC6}" destId="{A13D3945-C87D-454E-AEC8-97329A01A258}" srcOrd="4" destOrd="0" presId="urn:microsoft.com/office/officeart/2005/8/layout/venn2"/>
    <dgm:cxn modelId="{F3043AFC-5114-4214-9CB8-825EB1D4286C}" type="presParOf" srcId="{A13D3945-C87D-454E-AEC8-97329A01A258}" destId="{260AE9B6-3197-441F-A11E-73A3DCE5A63F}" srcOrd="0" destOrd="0" presId="urn:microsoft.com/office/officeart/2005/8/layout/venn2"/>
    <dgm:cxn modelId="{30E950F0-5132-4767-94A7-7E62EBA35924}" type="presParOf" srcId="{A13D3945-C87D-454E-AEC8-97329A01A258}" destId="{3F5ED7EF-5CB6-43B9-BF54-3460DFC904E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9DA67B-491D-436B-B2D3-77C5775959F0}" type="doc">
      <dgm:prSet loTypeId="urn:microsoft.com/office/officeart/2005/8/layout/list1" loCatId="list" qsTypeId="urn:microsoft.com/office/officeart/2005/8/quickstyle/3d2" qsCatId="3D" csTypeId="urn:microsoft.com/office/officeart/2005/8/colors/accent2_4" csCatId="accent2" phldr="1"/>
      <dgm:spPr/>
      <dgm:t>
        <a:bodyPr/>
        <a:lstStyle/>
        <a:p>
          <a:endParaRPr lang="en-US"/>
        </a:p>
      </dgm:t>
    </dgm:pt>
    <dgm:pt modelId="{2561A74B-5496-4CF3-B79D-D26132A6DEF8}">
      <dgm:prSet custT="1"/>
      <dgm:spPr>
        <a:solidFill>
          <a:schemeClr val="bg2"/>
        </a:solidFill>
      </dgm:spPr>
      <dgm:t>
        <a:bodyPr/>
        <a:lstStyle/>
        <a:p>
          <a:r>
            <a:rPr lang="en-US" sz="2000" b="1">
              <a:effectLst/>
            </a:rPr>
            <a:t>Sponsorship</a:t>
          </a:r>
          <a:endParaRPr lang="en-US" sz="2000" b="1" dirty="0">
            <a:effectLst/>
          </a:endParaRPr>
        </a:p>
      </dgm:t>
    </dgm:pt>
    <dgm:pt modelId="{40797150-F49B-4B4A-9401-871E6ECFBC97}" type="parTrans" cxnId="{79EF0FF8-56B9-48B4-9DBF-2EA08D809456}">
      <dgm:prSet/>
      <dgm:spPr/>
      <dgm:t>
        <a:bodyPr/>
        <a:lstStyle/>
        <a:p>
          <a:endParaRPr lang="en-US" sz="2000"/>
        </a:p>
      </dgm:t>
    </dgm:pt>
    <dgm:pt modelId="{C1183698-36D8-4E2B-8B87-0DFC2D0B78EC}" type="sibTrans" cxnId="{79EF0FF8-56B9-48B4-9DBF-2EA08D809456}">
      <dgm:prSet/>
      <dgm:spPr/>
      <dgm:t>
        <a:bodyPr/>
        <a:lstStyle/>
        <a:p>
          <a:endParaRPr lang="en-US" sz="2000"/>
        </a:p>
      </dgm:t>
    </dgm:pt>
    <dgm:pt modelId="{653DF994-5CE2-4C48-8087-AB1962B878AF}">
      <dgm:prSet custT="1"/>
      <dgm:spPr>
        <a:solidFill>
          <a:schemeClr val="bg2"/>
        </a:solidFill>
      </dgm:spPr>
      <dgm:t>
        <a:bodyPr/>
        <a:lstStyle/>
        <a:p>
          <a:r>
            <a:rPr lang="en-US" sz="1600">
              <a:effectLst/>
            </a:rPr>
            <a:t>Regularly review and optimize website content</a:t>
          </a:r>
          <a:endParaRPr lang="en-US" sz="1600" dirty="0">
            <a:effectLst/>
          </a:endParaRPr>
        </a:p>
      </dgm:t>
    </dgm:pt>
    <dgm:pt modelId="{3BB50B4D-AAC5-466E-AF6C-3FCACF5A046C}" type="parTrans" cxnId="{E5D943C8-DD2D-4C24-BE36-CA493A1DF307}">
      <dgm:prSet/>
      <dgm:spPr/>
      <dgm:t>
        <a:bodyPr/>
        <a:lstStyle/>
        <a:p>
          <a:endParaRPr lang="en-US" sz="2000"/>
        </a:p>
      </dgm:t>
    </dgm:pt>
    <dgm:pt modelId="{91134DB0-8228-4E77-A6C4-E669BC028DA8}" type="sibTrans" cxnId="{E5D943C8-DD2D-4C24-BE36-CA493A1DF307}">
      <dgm:prSet/>
      <dgm:spPr/>
      <dgm:t>
        <a:bodyPr/>
        <a:lstStyle/>
        <a:p>
          <a:endParaRPr lang="en-US" sz="2000"/>
        </a:p>
      </dgm:t>
    </dgm:pt>
    <dgm:pt modelId="{4DE8F39C-F0F2-4AB9-9CFF-EFA62C45AE96}">
      <dgm:prSet custT="1"/>
      <dgm:spPr>
        <a:solidFill>
          <a:schemeClr val="bg2"/>
        </a:solidFill>
      </dgm:spPr>
      <dgm:t>
        <a:bodyPr/>
        <a:lstStyle/>
        <a:p>
          <a:r>
            <a:rPr lang="en-US" sz="1600">
              <a:effectLst/>
            </a:rPr>
            <a:t>Oversee the organization's website, ensuring it's up-to-date and user-friendly.</a:t>
          </a:r>
          <a:endParaRPr lang="en-US" sz="1600" dirty="0">
            <a:effectLst/>
          </a:endParaRPr>
        </a:p>
      </dgm:t>
    </dgm:pt>
    <dgm:pt modelId="{1078E5EE-BA87-42B1-B1FA-491F9C253736}" type="parTrans" cxnId="{F99DDCD3-16E1-48AE-94FD-C374334A7932}">
      <dgm:prSet/>
      <dgm:spPr/>
      <dgm:t>
        <a:bodyPr/>
        <a:lstStyle/>
        <a:p>
          <a:endParaRPr lang="en-US" sz="2000"/>
        </a:p>
      </dgm:t>
    </dgm:pt>
    <dgm:pt modelId="{CD51A50F-1EEE-4B46-9917-55BA97BA02E3}" type="sibTrans" cxnId="{F99DDCD3-16E1-48AE-94FD-C374334A7932}">
      <dgm:prSet/>
      <dgm:spPr/>
      <dgm:t>
        <a:bodyPr/>
        <a:lstStyle/>
        <a:p>
          <a:endParaRPr lang="en-US" sz="2000"/>
        </a:p>
      </dgm:t>
    </dgm:pt>
    <dgm:pt modelId="{947B541B-138C-4488-BAA9-B95251C83A4B}">
      <dgm:prSet custT="1"/>
      <dgm:spPr>
        <a:solidFill>
          <a:schemeClr val="bg2"/>
        </a:solidFill>
      </dgm:spPr>
      <dgm:t>
        <a:bodyPr/>
        <a:lstStyle/>
        <a:p>
          <a:r>
            <a:rPr lang="en-US" sz="2000" b="1">
              <a:effectLst/>
            </a:rPr>
            <a:t>Social Media Management</a:t>
          </a:r>
          <a:endParaRPr lang="en-US" sz="2000" b="1" dirty="0">
            <a:effectLst/>
          </a:endParaRPr>
        </a:p>
      </dgm:t>
    </dgm:pt>
    <dgm:pt modelId="{DFE9A87E-739E-4321-8306-FD3D79F1855A}" type="parTrans" cxnId="{06330837-BF7D-4532-8C43-59EF5633F6B5}">
      <dgm:prSet/>
      <dgm:spPr/>
      <dgm:t>
        <a:bodyPr/>
        <a:lstStyle/>
        <a:p>
          <a:endParaRPr lang="en-US" sz="2000"/>
        </a:p>
      </dgm:t>
    </dgm:pt>
    <dgm:pt modelId="{6566E8BE-0876-484D-908A-AC6B35BA3AAB}" type="sibTrans" cxnId="{06330837-BF7D-4532-8C43-59EF5633F6B5}">
      <dgm:prSet/>
      <dgm:spPr/>
      <dgm:t>
        <a:bodyPr/>
        <a:lstStyle/>
        <a:p>
          <a:endParaRPr lang="en-US" sz="2000"/>
        </a:p>
      </dgm:t>
    </dgm:pt>
    <dgm:pt modelId="{F59EF3F0-9EF7-463B-8424-B5EF2561FAED}">
      <dgm:prSet custT="1"/>
      <dgm:spPr>
        <a:solidFill>
          <a:schemeClr val="bg2"/>
        </a:solidFill>
      </dgm:spPr>
      <dgm:t>
        <a:bodyPr/>
        <a:lstStyle/>
        <a:p>
          <a:r>
            <a:rPr lang="en-US" sz="1600" dirty="0">
              <a:effectLst/>
            </a:rPr>
            <a:t>Maintain and update social media accounts. </a:t>
          </a:r>
        </a:p>
      </dgm:t>
    </dgm:pt>
    <dgm:pt modelId="{2D281572-CCD0-4712-ABBF-EEBF616928FE}" type="parTrans" cxnId="{BCB02FB8-19BC-42B6-836B-C9B4944E91A9}">
      <dgm:prSet/>
      <dgm:spPr/>
      <dgm:t>
        <a:bodyPr/>
        <a:lstStyle/>
        <a:p>
          <a:endParaRPr lang="en-US" sz="2000"/>
        </a:p>
      </dgm:t>
    </dgm:pt>
    <dgm:pt modelId="{7E952BB3-6901-448A-B6B8-977B7425C293}" type="sibTrans" cxnId="{BCB02FB8-19BC-42B6-836B-C9B4944E91A9}">
      <dgm:prSet/>
      <dgm:spPr/>
      <dgm:t>
        <a:bodyPr/>
        <a:lstStyle/>
        <a:p>
          <a:endParaRPr lang="en-US" sz="2000"/>
        </a:p>
      </dgm:t>
    </dgm:pt>
    <dgm:pt modelId="{904A1C14-E023-4395-BBD6-2823607D0D2C}">
      <dgm:prSet custT="1"/>
      <dgm:spPr>
        <a:solidFill>
          <a:schemeClr val="bg2"/>
        </a:solidFill>
      </dgm:spPr>
      <dgm:t>
        <a:bodyPr/>
        <a:lstStyle/>
        <a:p>
          <a:r>
            <a:rPr lang="en-US" sz="1600" dirty="0">
              <a:effectLst/>
            </a:rPr>
            <a:t>Monitor online conversations related to the organization.</a:t>
          </a:r>
        </a:p>
      </dgm:t>
    </dgm:pt>
    <dgm:pt modelId="{3FE6F69A-AAEF-4A13-A23C-327950C227BD}" type="parTrans" cxnId="{690414AE-16F2-4E5F-8695-CB75AC2C2655}">
      <dgm:prSet/>
      <dgm:spPr/>
      <dgm:t>
        <a:bodyPr/>
        <a:lstStyle/>
        <a:p>
          <a:endParaRPr lang="en-US" sz="2000"/>
        </a:p>
      </dgm:t>
    </dgm:pt>
    <dgm:pt modelId="{8F814ACC-2578-47A3-8A43-95D5D25AAABA}" type="sibTrans" cxnId="{690414AE-16F2-4E5F-8695-CB75AC2C2655}">
      <dgm:prSet/>
      <dgm:spPr/>
      <dgm:t>
        <a:bodyPr/>
        <a:lstStyle/>
        <a:p>
          <a:endParaRPr lang="en-US" sz="2000"/>
        </a:p>
      </dgm:t>
    </dgm:pt>
    <dgm:pt modelId="{B90CE023-030B-4422-B841-4269BCAC1F02}">
      <dgm:prSet custT="1"/>
      <dgm:spPr>
        <a:solidFill>
          <a:schemeClr val="bg2"/>
        </a:solidFill>
      </dgm:spPr>
      <dgm:t>
        <a:bodyPr/>
        <a:lstStyle/>
        <a:p>
          <a:r>
            <a:rPr lang="en-US" sz="2000" b="1">
              <a:effectLst/>
            </a:rPr>
            <a:t>Web Maintenance</a:t>
          </a:r>
          <a:endParaRPr lang="en-US" sz="2000" b="1" dirty="0">
            <a:effectLst/>
          </a:endParaRPr>
        </a:p>
      </dgm:t>
    </dgm:pt>
    <dgm:pt modelId="{E8A12DEE-1FB6-4110-9315-56018766BDD0}" type="parTrans" cxnId="{206F8566-DE6E-4881-AA85-D9F05B4889CC}">
      <dgm:prSet/>
      <dgm:spPr/>
      <dgm:t>
        <a:bodyPr/>
        <a:lstStyle/>
        <a:p>
          <a:endParaRPr lang="en-US" sz="2000"/>
        </a:p>
      </dgm:t>
    </dgm:pt>
    <dgm:pt modelId="{F3F9DA25-4178-44BC-9889-D899966CC606}" type="sibTrans" cxnId="{206F8566-DE6E-4881-AA85-D9F05B4889CC}">
      <dgm:prSet/>
      <dgm:spPr/>
      <dgm:t>
        <a:bodyPr/>
        <a:lstStyle/>
        <a:p>
          <a:endParaRPr lang="en-US" sz="2000"/>
        </a:p>
      </dgm:t>
    </dgm:pt>
    <dgm:pt modelId="{444388DA-3FBF-40E0-8F48-7C6158F05206}">
      <dgm:prSet custT="1"/>
      <dgm:spPr>
        <a:solidFill>
          <a:schemeClr val="bg2"/>
        </a:solidFill>
      </dgm:spPr>
      <dgm:t>
        <a:bodyPr/>
        <a:lstStyle/>
        <a:p>
          <a:r>
            <a:rPr lang="en-US" sz="1600">
              <a:effectLst/>
            </a:rPr>
            <a:t>Maintain website</a:t>
          </a:r>
          <a:endParaRPr lang="en-US" sz="1600" dirty="0">
            <a:effectLst/>
          </a:endParaRPr>
        </a:p>
      </dgm:t>
    </dgm:pt>
    <dgm:pt modelId="{92131636-4A8E-4D56-A87B-0534E9EEA8ED}" type="parTrans" cxnId="{3C45DCD9-531F-4548-A4F7-0526272D6CC2}">
      <dgm:prSet/>
      <dgm:spPr/>
      <dgm:t>
        <a:bodyPr/>
        <a:lstStyle/>
        <a:p>
          <a:endParaRPr lang="en-US" sz="2000"/>
        </a:p>
      </dgm:t>
    </dgm:pt>
    <dgm:pt modelId="{4A75216E-E90B-46D6-9052-94A64C2818B6}" type="sibTrans" cxnId="{3C45DCD9-531F-4548-A4F7-0526272D6CC2}">
      <dgm:prSet/>
      <dgm:spPr/>
      <dgm:t>
        <a:bodyPr/>
        <a:lstStyle/>
        <a:p>
          <a:endParaRPr lang="en-US" sz="2000"/>
        </a:p>
      </dgm:t>
    </dgm:pt>
    <dgm:pt modelId="{6232FB79-2172-4687-A66F-C6D79F126479}">
      <dgm:prSet custT="1"/>
      <dgm:spPr>
        <a:solidFill>
          <a:schemeClr val="bg2"/>
        </a:solidFill>
      </dgm:spPr>
      <dgm:t>
        <a:bodyPr/>
        <a:lstStyle/>
        <a:p>
          <a:r>
            <a:rPr lang="en-US" sz="1600" dirty="0">
              <a:effectLst/>
            </a:rPr>
            <a:t>Assist with communication</a:t>
          </a:r>
        </a:p>
      </dgm:t>
    </dgm:pt>
    <dgm:pt modelId="{36470CAD-E262-4281-B6B2-273700CC7594}" type="parTrans" cxnId="{D3A4CB87-35DD-47AC-BE4E-E95219F0C954}">
      <dgm:prSet/>
      <dgm:spPr/>
      <dgm:t>
        <a:bodyPr/>
        <a:lstStyle/>
        <a:p>
          <a:endParaRPr lang="en-US" sz="2000"/>
        </a:p>
      </dgm:t>
    </dgm:pt>
    <dgm:pt modelId="{63174974-5B8D-4395-B08C-CE4434A831B0}" type="sibTrans" cxnId="{D3A4CB87-35DD-47AC-BE4E-E95219F0C954}">
      <dgm:prSet/>
      <dgm:spPr/>
      <dgm:t>
        <a:bodyPr/>
        <a:lstStyle/>
        <a:p>
          <a:endParaRPr lang="en-US" sz="2000"/>
        </a:p>
      </dgm:t>
    </dgm:pt>
    <dgm:pt modelId="{50C5DBCD-F92F-4258-A8EB-478B5A591C29}">
      <dgm:prSet custT="1"/>
      <dgm:spPr>
        <a:solidFill>
          <a:schemeClr val="bg2"/>
        </a:solidFill>
      </dgm:spPr>
      <dgm:t>
        <a:bodyPr/>
        <a:lstStyle/>
        <a:p>
          <a:r>
            <a:rPr lang="en-US" sz="2000" b="1">
              <a:effectLst/>
            </a:rPr>
            <a:t>Branding and Visual Identity</a:t>
          </a:r>
          <a:endParaRPr lang="en-US" sz="2000" b="1" dirty="0">
            <a:effectLst/>
          </a:endParaRPr>
        </a:p>
      </dgm:t>
    </dgm:pt>
    <dgm:pt modelId="{31F326CA-7C9D-4B91-8598-19E8042E960A}" type="parTrans" cxnId="{6A35542B-1031-40C0-B518-E9C2221B81A1}">
      <dgm:prSet/>
      <dgm:spPr/>
      <dgm:t>
        <a:bodyPr/>
        <a:lstStyle/>
        <a:p>
          <a:endParaRPr lang="en-US" sz="2000"/>
        </a:p>
      </dgm:t>
    </dgm:pt>
    <dgm:pt modelId="{3761B165-D439-4537-A82D-4FB0EADF2A17}" type="sibTrans" cxnId="{6A35542B-1031-40C0-B518-E9C2221B81A1}">
      <dgm:prSet/>
      <dgm:spPr/>
      <dgm:t>
        <a:bodyPr/>
        <a:lstStyle/>
        <a:p>
          <a:endParaRPr lang="en-US" sz="2000"/>
        </a:p>
      </dgm:t>
    </dgm:pt>
    <dgm:pt modelId="{9B84B226-5C02-4642-91E2-45B5D4754BCB}">
      <dgm:prSet custT="1"/>
      <dgm:spPr>
        <a:solidFill>
          <a:schemeClr val="bg2"/>
        </a:solidFill>
      </dgm:spPr>
      <dgm:t>
        <a:bodyPr/>
        <a:lstStyle/>
        <a:p>
          <a:r>
            <a:rPr lang="en-US" sz="1600" dirty="0">
              <a:effectLst/>
            </a:rPr>
            <a:t>Create Marketing materials</a:t>
          </a:r>
        </a:p>
      </dgm:t>
    </dgm:pt>
    <dgm:pt modelId="{D4B2B9F8-7A82-4598-BADD-1ECB119BB40F}" type="parTrans" cxnId="{13880825-C26C-44C1-A1C1-9AF15A26A8A1}">
      <dgm:prSet/>
      <dgm:spPr/>
      <dgm:t>
        <a:bodyPr/>
        <a:lstStyle/>
        <a:p>
          <a:endParaRPr lang="en-US" sz="2000"/>
        </a:p>
      </dgm:t>
    </dgm:pt>
    <dgm:pt modelId="{AB6F1820-CB24-493D-9870-1D5859D9E17A}" type="sibTrans" cxnId="{13880825-C26C-44C1-A1C1-9AF15A26A8A1}">
      <dgm:prSet/>
      <dgm:spPr/>
      <dgm:t>
        <a:bodyPr/>
        <a:lstStyle/>
        <a:p>
          <a:endParaRPr lang="en-US" sz="2000"/>
        </a:p>
      </dgm:t>
    </dgm:pt>
    <dgm:pt modelId="{F48AFF21-A9E3-4A56-8095-0B29F8CC15C9}">
      <dgm:prSet custT="1"/>
      <dgm:spPr>
        <a:solidFill>
          <a:schemeClr val="bg2"/>
        </a:solidFill>
      </dgm:spPr>
      <dgm:t>
        <a:bodyPr/>
        <a:lstStyle/>
        <a:p>
          <a:r>
            <a:rPr lang="en-US" sz="1600">
              <a:effectLst/>
            </a:rPr>
            <a:t>Ensure consistent branding and visual identity across all communication materials. </a:t>
          </a:r>
          <a:endParaRPr lang="en-US" sz="1600" dirty="0">
            <a:effectLst/>
          </a:endParaRPr>
        </a:p>
      </dgm:t>
    </dgm:pt>
    <dgm:pt modelId="{C70C07FD-1F0B-4414-ACB4-D91111FD52C8}" type="parTrans" cxnId="{0C95670F-8BFF-4CF4-9358-5119363EFF7F}">
      <dgm:prSet/>
      <dgm:spPr/>
      <dgm:t>
        <a:bodyPr/>
        <a:lstStyle/>
        <a:p>
          <a:endParaRPr lang="en-US" sz="2000"/>
        </a:p>
      </dgm:t>
    </dgm:pt>
    <dgm:pt modelId="{FB555E7A-32E8-4C84-95A9-EACE996A30B8}" type="sibTrans" cxnId="{0C95670F-8BFF-4CF4-9358-5119363EFF7F}">
      <dgm:prSet/>
      <dgm:spPr/>
      <dgm:t>
        <a:bodyPr/>
        <a:lstStyle/>
        <a:p>
          <a:endParaRPr lang="en-US" sz="2000"/>
        </a:p>
      </dgm:t>
    </dgm:pt>
    <dgm:pt modelId="{F95F9257-161C-4F55-B26F-A04221D9D916}">
      <dgm:prSet custT="1"/>
      <dgm:spPr>
        <a:solidFill>
          <a:schemeClr val="bg2"/>
        </a:solidFill>
      </dgm:spPr>
      <dgm:t>
        <a:bodyPr/>
        <a:lstStyle/>
        <a:p>
          <a:r>
            <a:rPr lang="en-US" sz="1600">
              <a:effectLst/>
            </a:rPr>
            <a:t>Approve and manage the use of the organization's logo and branding elements.</a:t>
          </a:r>
          <a:endParaRPr lang="en-US" sz="1600" dirty="0">
            <a:effectLst/>
          </a:endParaRPr>
        </a:p>
      </dgm:t>
    </dgm:pt>
    <dgm:pt modelId="{2CDA8E56-CAB1-4B96-BD4B-F0A812E69084}" type="parTrans" cxnId="{64C3CF45-ED85-4A8A-B7B6-04E62420CF6E}">
      <dgm:prSet/>
      <dgm:spPr/>
      <dgm:t>
        <a:bodyPr/>
        <a:lstStyle/>
        <a:p>
          <a:endParaRPr lang="en-US" sz="2000"/>
        </a:p>
      </dgm:t>
    </dgm:pt>
    <dgm:pt modelId="{27823C3A-DD92-4874-924E-AD47D0FBBE7B}" type="sibTrans" cxnId="{64C3CF45-ED85-4A8A-B7B6-04E62420CF6E}">
      <dgm:prSet/>
      <dgm:spPr/>
      <dgm:t>
        <a:bodyPr/>
        <a:lstStyle/>
        <a:p>
          <a:endParaRPr lang="en-US" sz="2000"/>
        </a:p>
      </dgm:t>
    </dgm:pt>
    <dgm:pt modelId="{D7AB7F14-7F1A-4FFE-B948-3BBDA8422A73}">
      <dgm:prSet custT="1"/>
      <dgm:spPr>
        <a:solidFill>
          <a:schemeClr val="bg2"/>
        </a:solidFill>
      </dgm:spPr>
      <dgm:t>
        <a:bodyPr/>
        <a:lstStyle/>
        <a:p>
          <a:r>
            <a:rPr lang="en-US" sz="2000" b="1">
              <a:effectLst/>
            </a:rPr>
            <a:t>Public Relations for Outreach</a:t>
          </a:r>
          <a:endParaRPr lang="en-US" sz="2000" b="1" dirty="0">
            <a:effectLst/>
          </a:endParaRPr>
        </a:p>
      </dgm:t>
    </dgm:pt>
    <dgm:pt modelId="{2E317118-9563-4FE1-A5E8-0051ABB4F11A}" type="parTrans" cxnId="{F82295DD-4372-4DCE-B536-F126DD59E0F6}">
      <dgm:prSet/>
      <dgm:spPr/>
      <dgm:t>
        <a:bodyPr/>
        <a:lstStyle/>
        <a:p>
          <a:endParaRPr lang="en-US" sz="2000"/>
        </a:p>
      </dgm:t>
    </dgm:pt>
    <dgm:pt modelId="{9FD39170-C064-40C7-88CD-7AB0C9820E88}" type="sibTrans" cxnId="{F82295DD-4372-4DCE-B536-F126DD59E0F6}">
      <dgm:prSet/>
      <dgm:spPr/>
      <dgm:t>
        <a:bodyPr/>
        <a:lstStyle/>
        <a:p>
          <a:endParaRPr lang="en-US" sz="2000"/>
        </a:p>
      </dgm:t>
    </dgm:pt>
    <dgm:pt modelId="{3F481409-73B9-4EE9-98D4-5C6D278D65DF}">
      <dgm:prSet custT="1"/>
      <dgm:spPr>
        <a:solidFill>
          <a:schemeClr val="bg2"/>
        </a:solidFill>
      </dgm:spPr>
      <dgm:t>
        <a:bodyPr/>
        <a:lstStyle/>
        <a:p>
          <a:r>
            <a:rPr lang="en-US" sz="1600" dirty="0">
              <a:effectLst/>
            </a:rPr>
            <a:t>Regional Committee</a:t>
          </a:r>
        </a:p>
      </dgm:t>
    </dgm:pt>
    <dgm:pt modelId="{EC611087-E8C7-4B1F-B714-08DF9BF189D9}" type="parTrans" cxnId="{8701392D-0910-4711-8CD0-CE67E7EF9FD7}">
      <dgm:prSet/>
      <dgm:spPr/>
      <dgm:t>
        <a:bodyPr/>
        <a:lstStyle/>
        <a:p>
          <a:endParaRPr lang="en-US" sz="2000"/>
        </a:p>
      </dgm:t>
    </dgm:pt>
    <dgm:pt modelId="{A5D2E502-291F-4C9F-B49C-7D929C93927C}" type="sibTrans" cxnId="{8701392D-0910-4711-8CD0-CE67E7EF9FD7}">
      <dgm:prSet/>
      <dgm:spPr/>
      <dgm:t>
        <a:bodyPr/>
        <a:lstStyle/>
        <a:p>
          <a:endParaRPr lang="en-US" sz="2000"/>
        </a:p>
      </dgm:t>
    </dgm:pt>
    <dgm:pt modelId="{C6B2B20C-230D-4655-9971-8A771F60406A}">
      <dgm:prSet custT="1"/>
      <dgm:spPr>
        <a:solidFill>
          <a:schemeClr val="bg2"/>
        </a:solidFill>
      </dgm:spPr>
      <dgm:t>
        <a:bodyPr/>
        <a:lstStyle/>
        <a:p>
          <a:r>
            <a:rPr lang="en-US" sz="1600">
              <a:effectLst/>
            </a:rPr>
            <a:t>ASHRM </a:t>
          </a:r>
          <a:endParaRPr lang="en-US" sz="1600" dirty="0">
            <a:effectLst/>
          </a:endParaRPr>
        </a:p>
      </dgm:t>
    </dgm:pt>
    <dgm:pt modelId="{F1E76647-91CF-4458-8864-493BF0AADD7B}" type="parTrans" cxnId="{17A0F1E0-167D-4624-80C7-428777AFE0F7}">
      <dgm:prSet/>
      <dgm:spPr/>
      <dgm:t>
        <a:bodyPr/>
        <a:lstStyle/>
        <a:p>
          <a:endParaRPr lang="en-US" sz="2000"/>
        </a:p>
      </dgm:t>
    </dgm:pt>
    <dgm:pt modelId="{3B38CCC3-7AC0-4734-9CAC-B5CAE4FBBF63}" type="sibTrans" cxnId="{17A0F1E0-167D-4624-80C7-428777AFE0F7}">
      <dgm:prSet/>
      <dgm:spPr/>
      <dgm:t>
        <a:bodyPr/>
        <a:lstStyle/>
        <a:p>
          <a:endParaRPr lang="en-US" sz="2000"/>
        </a:p>
      </dgm:t>
    </dgm:pt>
    <dgm:pt modelId="{C4F0DA25-0A71-463F-B1E1-11C83653FD71}">
      <dgm:prSet custT="1"/>
      <dgm:spPr>
        <a:solidFill>
          <a:srgbClr val="117B0A"/>
        </a:solidFill>
      </dgm:spPr>
      <dgm:t>
        <a:bodyPr/>
        <a:lstStyle/>
        <a:p>
          <a:pPr algn="ctr"/>
          <a:r>
            <a:rPr lang="en-US" sz="2800" b="1" dirty="0">
              <a:latin typeface="+mj-lt"/>
            </a:rPr>
            <a:t>Want to learn about or help us with…?</a:t>
          </a:r>
        </a:p>
      </dgm:t>
    </dgm:pt>
    <dgm:pt modelId="{2B9246CA-A10A-4BF6-BBBF-1AEB374A1097}" type="parTrans" cxnId="{9D152F72-6EB5-4BB4-8A7D-08651F45FA3D}">
      <dgm:prSet/>
      <dgm:spPr/>
      <dgm:t>
        <a:bodyPr/>
        <a:lstStyle/>
        <a:p>
          <a:endParaRPr lang="en-US"/>
        </a:p>
      </dgm:t>
    </dgm:pt>
    <dgm:pt modelId="{562E1884-D2E4-4F83-BF95-EDC6DC5ABE5A}" type="sibTrans" cxnId="{9D152F72-6EB5-4BB4-8A7D-08651F45FA3D}">
      <dgm:prSet/>
      <dgm:spPr/>
      <dgm:t>
        <a:bodyPr/>
        <a:lstStyle/>
        <a:p>
          <a:endParaRPr lang="en-US"/>
        </a:p>
      </dgm:t>
    </dgm:pt>
    <dgm:pt modelId="{391D7A87-CDD8-457A-ACC0-6E11F8841867}">
      <dgm:prSet custT="1"/>
      <dgm:spPr>
        <a:solidFill>
          <a:schemeClr val="bg2"/>
        </a:solidFill>
      </dgm:spPr>
      <dgm:t>
        <a:bodyPr/>
        <a:lstStyle/>
        <a:p>
          <a:endParaRPr lang="en-US" sz="2000" b="1" dirty="0">
            <a:solidFill>
              <a:srgbClr val="0B3708"/>
            </a:solidFill>
            <a:effectLst/>
          </a:endParaRPr>
        </a:p>
      </dgm:t>
    </dgm:pt>
    <dgm:pt modelId="{F2452E12-0DD0-4C96-9E6F-17870F517161}" type="parTrans" cxnId="{8042A57D-F152-41C3-9CAF-74948B3CB21C}">
      <dgm:prSet/>
      <dgm:spPr/>
      <dgm:t>
        <a:bodyPr/>
        <a:lstStyle/>
        <a:p>
          <a:endParaRPr lang="en-US"/>
        </a:p>
      </dgm:t>
    </dgm:pt>
    <dgm:pt modelId="{8A690907-6846-4F70-8E21-C1459CA46F47}" type="sibTrans" cxnId="{8042A57D-F152-41C3-9CAF-74948B3CB21C}">
      <dgm:prSet/>
      <dgm:spPr/>
      <dgm:t>
        <a:bodyPr/>
        <a:lstStyle/>
        <a:p>
          <a:endParaRPr lang="en-US"/>
        </a:p>
      </dgm:t>
    </dgm:pt>
    <dgm:pt modelId="{7D5169DA-3CE5-4813-9305-8B6057DBD2AC}" type="pres">
      <dgm:prSet presAssocID="{A59DA67B-491D-436B-B2D3-77C5775959F0}" presName="linear" presStyleCnt="0">
        <dgm:presLayoutVars>
          <dgm:dir/>
          <dgm:animLvl val="lvl"/>
          <dgm:resizeHandles val="exact"/>
        </dgm:presLayoutVars>
      </dgm:prSet>
      <dgm:spPr/>
    </dgm:pt>
    <dgm:pt modelId="{4B6FEF2A-CE4F-4021-A9F8-CE95A09DB3A2}" type="pres">
      <dgm:prSet presAssocID="{C4F0DA25-0A71-463F-B1E1-11C83653FD71}" presName="parentLin" presStyleCnt="0"/>
      <dgm:spPr/>
    </dgm:pt>
    <dgm:pt modelId="{537E2C05-A6AC-47BD-9635-A05FFB4D3984}" type="pres">
      <dgm:prSet presAssocID="{C4F0DA25-0A71-463F-B1E1-11C83653FD71}" presName="parentLeftMargin" presStyleLbl="node1" presStyleIdx="0" presStyleCnt="1"/>
      <dgm:spPr/>
    </dgm:pt>
    <dgm:pt modelId="{9E5691DA-F3C8-455E-BA07-D752BE6A3896}" type="pres">
      <dgm:prSet presAssocID="{C4F0DA25-0A71-463F-B1E1-11C83653FD71}" presName="parentText" presStyleLbl="node1" presStyleIdx="0" presStyleCnt="1" custScaleX="116445" custScaleY="575889" custLinFactNeighborX="-56510" custLinFactNeighborY="92596">
        <dgm:presLayoutVars>
          <dgm:chMax val="0"/>
          <dgm:bulletEnabled val="1"/>
        </dgm:presLayoutVars>
      </dgm:prSet>
      <dgm:spPr/>
    </dgm:pt>
    <dgm:pt modelId="{76E168BF-DF4A-4750-AE58-00AF9FD9CE1A}" type="pres">
      <dgm:prSet presAssocID="{C4F0DA25-0A71-463F-B1E1-11C83653FD71}" presName="negativeSpace" presStyleCnt="0"/>
      <dgm:spPr/>
    </dgm:pt>
    <dgm:pt modelId="{3F872296-EB3A-4EE1-90A8-C4118F0AA160}" type="pres">
      <dgm:prSet presAssocID="{C4F0DA25-0A71-463F-B1E1-11C83653FD71}" presName="childText" presStyleLbl="conFgAcc1" presStyleIdx="0" presStyleCnt="1" custScaleY="108257" custLinFactNeighborX="-2248" custLinFactNeighborY="715">
        <dgm:presLayoutVars>
          <dgm:bulletEnabled val="1"/>
        </dgm:presLayoutVars>
      </dgm:prSet>
      <dgm:spPr/>
    </dgm:pt>
  </dgm:ptLst>
  <dgm:cxnLst>
    <dgm:cxn modelId="{59D82003-71B7-490C-B699-4C7A31548E3C}" type="presOf" srcId="{2561A74B-5496-4CF3-B79D-D26132A6DEF8}" destId="{3F872296-EB3A-4EE1-90A8-C4118F0AA160}" srcOrd="0" destOrd="7" presId="urn:microsoft.com/office/officeart/2005/8/layout/list1"/>
    <dgm:cxn modelId="{8FD40F0E-FD95-4B85-9456-AA134800BE8B}" type="presOf" srcId="{653DF994-5CE2-4C48-8087-AB1962B878AF}" destId="{3F872296-EB3A-4EE1-90A8-C4118F0AA160}" srcOrd="0" destOrd="6" presId="urn:microsoft.com/office/officeart/2005/8/layout/list1"/>
    <dgm:cxn modelId="{0C95670F-8BFF-4CF4-9358-5119363EFF7F}" srcId="{50C5DBCD-F92F-4258-A8EB-478B5A591C29}" destId="{F48AFF21-A9E3-4A56-8095-0B29F8CC15C9}" srcOrd="1" destOrd="0" parTransId="{C70C07FD-1F0B-4414-ACB4-D91111FD52C8}" sibTransId="{FB555E7A-32E8-4C84-95A9-EACE996A30B8}"/>
    <dgm:cxn modelId="{9838C017-FDC8-49A2-970D-001499429DA7}" type="presOf" srcId="{6232FB79-2172-4687-A66F-C6D79F126479}" destId="{3F872296-EB3A-4EE1-90A8-C4118F0AA160}" srcOrd="0" destOrd="9" presId="urn:microsoft.com/office/officeart/2005/8/layout/list1"/>
    <dgm:cxn modelId="{13880825-C26C-44C1-A1C1-9AF15A26A8A1}" srcId="{50C5DBCD-F92F-4258-A8EB-478B5A591C29}" destId="{9B84B226-5C02-4642-91E2-45B5D4754BCB}" srcOrd="0" destOrd="0" parTransId="{D4B2B9F8-7A82-4598-BADD-1ECB119BB40F}" sibTransId="{AB6F1820-CB24-493D-9870-1D5859D9E17A}"/>
    <dgm:cxn modelId="{6A35542B-1031-40C0-B518-E9C2221B81A1}" srcId="{C4F0DA25-0A71-463F-B1E1-11C83653FD71}" destId="{50C5DBCD-F92F-4258-A8EB-478B5A591C29}" srcOrd="4" destOrd="0" parTransId="{31F326CA-7C9D-4B91-8598-19E8042E960A}" sibTransId="{3761B165-D439-4537-A82D-4FB0EADF2A17}"/>
    <dgm:cxn modelId="{E0BF2F2C-D297-42D5-AE98-9B7E60B1F526}" type="presOf" srcId="{9B84B226-5C02-4642-91E2-45B5D4754BCB}" destId="{3F872296-EB3A-4EE1-90A8-C4118F0AA160}" srcOrd="0" destOrd="11" presId="urn:microsoft.com/office/officeart/2005/8/layout/list1"/>
    <dgm:cxn modelId="{8701392D-0910-4711-8CD0-CE67E7EF9FD7}" srcId="{D7AB7F14-7F1A-4FFE-B948-3BBDA8422A73}" destId="{3F481409-73B9-4EE9-98D4-5C6D278D65DF}" srcOrd="0" destOrd="0" parTransId="{EC611087-E8C7-4B1F-B714-08DF9BF189D9}" sibTransId="{A5D2E502-291F-4C9F-B49C-7D929C93927C}"/>
    <dgm:cxn modelId="{06330837-BF7D-4532-8C43-59EF5633F6B5}" srcId="{C4F0DA25-0A71-463F-B1E1-11C83653FD71}" destId="{947B541B-138C-4488-BAA9-B95251C83A4B}" srcOrd="1" destOrd="0" parTransId="{DFE9A87E-739E-4321-8306-FD3D79F1855A}" sibTransId="{6566E8BE-0876-484D-908A-AC6B35BA3AAB}"/>
    <dgm:cxn modelId="{EFDABE5D-6F5C-4E16-8C5E-BD198D107DCC}" type="presOf" srcId="{F59EF3F0-9EF7-463B-8424-B5EF2561FAED}" destId="{3F872296-EB3A-4EE1-90A8-C4118F0AA160}" srcOrd="0" destOrd="2" presId="urn:microsoft.com/office/officeart/2005/8/layout/list1"/>
    <dgm:cxn modelId="{745B0460-137A-4CE6-B5A5-E1057B6C1F93}" type="presOf" srcId="{A59DA67B-491D-436B-B2D3-77C5775959F0}" destId="{7D5169DA-3CE5-4813-9305-8B6057DBD2AC}" srcOrd="0" destOrd="0" presId="urn:microsoft.com/office/officeart/2005/8/layout/list1"/>
    <dgm:cxn modelId="{BC2F7A45-D1AC-4FF7-9E24-7A9E947ADD34}" type="presOf" srcId="{947B541B-138C-4488-BAA9-B95251C83A4B}" destId="{3F872296-EB3A-4EE1-90A8-C4118F0AA160}" srcOrd="0" destOrd="1" presId="urn:microsoft.com/office/officeart/2005/8/layout/list1"/>
    <dgm:cxn modelId="{64C3CF45-ED85-4A8A-B7B6-04E62420CF6E}" srcId="{50C5DBCD-F92F-4258-A8EB-478B5A591C29}" destId="{F95F9257-161C-4F55-B26F-A04221D9D916}" srcOrd="2" destOrd="0" parTransId="{2CDA8E56-CAB1-4B96-BD4B-F0A812E69084}" sibTransId="{27823C3A-DD92-4874-924E-AD47D0FBBE7B}"/>
    <dgm:cxn modelId="{206F8566-DE6E-4881-AA85-D9F05B4889CC}" srcId="{C4F0DA25-0A71-463F-B1E1-11C83653FD71}" destId="{B90CE023-030B-4422-B841-4269BCAC1F02}" srcOrd="2" destOrd="0" parTransId="{E8A12DEE-1FB6-4110-9315-56018766BDD0}" sibTransId="{F3F9DA25-4178-44BC-9889-D899966CC606}"/>
    <dgm:cxn modelId="{822F384B-EDA9-4852-8F2B-E39C030B6547}" type="presOf" srcId="{C6B2B20C-230D-4655-9971-8A771F60406A}" destId="{3F872296-EB3A-4EE1-90A8-C4118F0AA160}" srcOrd="0" destOrd="16" presId="urn:microsoft.com/office/officeart/2005/8/layout/list1"/>
    <dgm:cxn modelId="{9D152F72-6EB5-4BB4-8A7D-08651F45FA3D}" srcId="{A59DA67B-491D-436B-B2D3-77C5775959F0}" destId="{C4F0DA25-0A71-463F-B1E1-11C83653FD71}" srcOrd="0" destOrd="0" parTransId="{2B9246CA-A10A-4BF6-BBBF-1AEB374A1097}" sibTransId="{562E1884-D2E4-4F83-BF95-EDC6DC5ABE5A}"/>
    <dgm:cxn modelId="{81138852-94F0-4B56-908B-80C54E549314}" type="presOf" srcId="{B90CE023-030B-4422-B841-4269BCAC1F02}" destId="{3F872296-EB3A-4EE1-90A8-C4118F0AA160}" srcOrd="0" destOrd="4" presId="urn:microsoft.com/office/officeart/2005/8/layout/list1"/>
    <dgm:cxn modelId="{3A4A8A72-67E3-45DF-AFA9-C4F3FBA3CAF8}" type="presOf" srcId="{4DE8F39C-F0F2-4AB9-9CFF-EFA62C45AE96}" destId="{3F872296-EB3A-4EE1-90A8-C4118F0AA160}" srcOrd="0" destOrd="5" presId="urn:microsoft.com/office/officeart/2005/8/layout/list1"/>
    <dgm:cxn modelId="{DCA6EA58-7726-4843-8332-E6F56A61002E}" type="presOf" srcId="{C4F0DA25-0A71-463F-B1E1-11C83653FD71}" destId="{9E5691DA-F3C8-455E-BA07-D752BE6A3896}" srcOrd="1" destOrd="0" presId="urn:microsoft.com/office/officeart/2005/8/layout/list1"/>
    <dgm:cxn modelId="{8042A57D-F152-41C3-9CAF-74948B3CB21C}" srcId="{C4F0DA25-0A71-463F-B1E1-11C83653FD71}" destId="{391D7A87-CDD8-457A-ACC0-6E11F8841867}" srcOrd="0" destOrd="0" parTransId="{F2452E12-0DD0-4C96-9E6F-17870F517161}" sibTransId="{8A690907-6846-4F70-8E21-C1459CA46F47}"/>
    <dgm:cxn modelId="{D3A4CB87-35DD-47AC-BE4E-E95219F0C954}" srcId="{2561A74B-5496-4CF3-B79D-D26132A6DEF8}" destId="{6232FB79-2172-4687-A66F-C6D79F126479}" srcOrd="1" destOrd="0" parTransId="{36470CAD-E262-4281-B6B2-273700CC7594}" sibTransId="{63174974-5B8D-4395-B08C-CE4434A831B0}"/>
    <dgm:cxn modelId="{879B2190-E8CD-4AA5-BFA8-1ADF3734D49B}" type="presOf" srcId="{3F481409-73B9-4EE9-98D4-5C6D278D65DF}" destId="{3F872296-EB3A-4EE1-90A8-C4118F0AA160}" srcOrd="0" destOrd="15" presId="urn:microsoft.com/office/officeart/2005/8/layout/list1"/>
    <dgm:cxn modelId="{7E3A8E9E-468D-4B6E-870C-5D2F5954D9F4}" type="presOf" srcId="{D7AB7F14-7F1A-4FFE-B948-3BBDA8422A73}" destId="{3F872296-EB3A-4EE1-90A8-C4118F0AA160}" srcOrd="0" destOrd="14" presId="urn:microsoft.com/office/officeart/2005/8/layout/list1"/>
    <dgm:cxn modelId="{B277AD9F-4217-4C51-93B5-8156F3E639D5}" type="presOf" srcId="{50C5DBCD-F92F-4258-A8EB-478B5A591C29}" destId="{3F872296-EB3A-4EE1-90A8-C4118F0AA160}" srcOrd="0" destOrd="10" presId="urn:microsoft.com/office/officeart/2005/8/layout/list1"/>
    <dgm:cxn modelId="{6EFF00A5-2551-4765-B9FD-6D0213743EAF}" type="presOf" srcId="{391D7A87-CDD8-457A-ACC0-6E11F8841867}" destId="{3F872296-EB3A-4EE1-90A8-C4118F0AA160}" srcOrd="0" destOrd="0" presId="urn:microsoft.com/office/officeart/2005/8/layout/list1"/>
    <dgm:cxn modelId="{690414AE-16F2-4E5F-8695-CB75AC2C2655}" srcId="{947B541B-138C-4488-BAA9-B95251C83A4B}" destId="{904A1C14-E023-4395-BBD6-2823607D0D2C}" srcOrd="1" destOrd="0" parTransId="{3FE6F69A-AAEF-4A13-A23C-327950C227BD}" sibTransId="{8F814ACC-2578-47A3-8A43-95D5D25AAABA}"/>
    <dgm:cxn modelId="{BCB02FB8-19BC-42B6-836B-C9B4944E91A9}" srcId="{947B541B-138C-4488-BAA9-B95251C83A4B}" destId="{F59EF3F0-9EF7-463B-8424-B5EF2561FAED}" srcOrd="0" destOrd="0" parTransId="{2D281572-CCD0-4712-ABBF-EEBF616928FE}" sibTransId="{7E952BB3-6901-448A-B6B8-977B7425C293}"/>
    <dgm:cxn modelId="{6EE5EDC0-204F-4666-B662-E1D2FBE46793}" type="presOf" srcId="{444388DA-3FBF-40E0-8F48-7C6158F05206}" destId="{3F872296-EB3A-4EE1-90A8-C4118F0AA160}" srcOrd="0" destOrd="8" presId="urn:microsoft.com/office/officeart/2005/8/layout/list1"/>
    <dgm:cxn modelId="{C1EF17C2-91AD-41EA-8D81-60B517C0ED09}" type="presOf" srcId="{C4F0DA25-0A71-463F-B1E1-11C83653FD71}" destId="{537E2C05-A6AC-47BD-9635-A05FFB4D3984}" srcOrd="0" destOrd="0" presId="urn:microsoft.com/office/officeart/2005/8/layout/list1"/>
    <dgm:cxn modelId="{B96A86C2-7F79-4959-BF07-9F6F324906E7}" type="presOf" srcId="{F95F9257-161C-4F55-B26F-A04221D9D916}" destId="{3F872296-EB3A-4EE1-90A8-C4118F0AA160}" srcOrd="0" destOrd="13" presId="urn:microsoft.com/office/officeart/2005/8/layout/list1"/>
    <dgm:cxn modelId="{E5D943C8-DD2D-4C24-BE36-CA493A1DF307}" srcId="{B90CE023-030B-4422-B841-4269BCAC1F02}" destId="{653DF994-5CE2-4C48-8087-AB1962B878AF}" srcOrd="1" destOrd="0" parTransId="{3BB50B4D-AAC5-466E-AF6C-3FCACF5A046C}" sibTransId="{91134DB0-8228-4E77-A6C4-E669BC028DA8}"/>
    <dgm:cxn modelId="{C2058AD0-EC36-45A1-9B30-021D8E1702CA}" type="presOf" srcId="{F48AFF21-A9E3-4A56-8095-0B29F8CC15C9}" destId="{3F872296-EB3A-4EE1-90A8-C4118F0AA160}" srcOrd="0" destOrd="12" presId="urn:microsoft.com/office/officeart/2005/8/layout/list1"/>
    <dgm:cxn modelId="{F99DDCD3-16E1-48AE-94FD-C374334A7932}" srcId="{B90CE023-030B-4422-B841-4269BCAC1F02}" destId="{4DE8F39C-F0F2-4AB9-9CFF-EFA62C45AE96}" srcOrd="0" destOrd="0" parTransId="{1078E5EE-BA87-42B1-B1FA-491F9C253736}" sibTransId="{CD51A50F-1EEE-4B46-9917-55BA97BA02E3}"/>
    <dgm:cxn modelId="{3C45DCD9-531F-4548-A4F7-0526272D6CC2}" srcId="{2561A74B-5496-4CF3-B79D-D26132A6DEF8}" destId="{444388DA-3FBF-40E0-8F48-7C6158F05206}" srcOrd="0" destOrd="0" parTransId="{92131636-4A8E-4D56-A87B-0534E9EEA8ED}" sibTransId="{4A75216E-E90B-46D6-9052-94A64C2818B6}"/>
    <dgm:cxn modelId="{F82295DD-4372-4DCE-B536-F126DD59E0F6}" srcId="{C4F0DA25-0A71-463F-B1E1-11C83653FD71}" destId="{D7AB7F14-7F1A-4FFE-B948-3BBDA8422A73}" srcOrd="5" destOrd="0" parTransId="{2E317118-9563-4FE1-A5E8-0051ABB4F11A}" sibTransId="{9FD39170-C064-40C7-88CD-7AB0C9820E88}"/>
    <dgm:cxn modelId="{17A0F1E0-167D-4624-80C7-428777AFE0F7}" srcId="{D7AB7F14-7F1A-4FFE-B948-3BBDA8422A73}" destId="{C6B2B20C-230D-4655-9971-8A771F60406A}" srcOrd="1" destOrd="0" parTransId="{F1E76647-91CF-4458-8864-493BF0AADD7B}" sibTransId="{3B38CCC3-7AC0-4734-9CAC-B5CAE4FBBF63}"/>
    <dgm:cxn modelId="{176BFFE6-3A6E-4583-9744-596C6AA5C2F8}" type="presOf" srcId="{904A1C14-E023-4395-BBD6-2823607D0D2C}" destId="{3F872296-EB3A-4EE1-90A8-C4118F0AA160}" srcOrd="0" destOrd="3" presId="urn:microsoft.com/office/officeart/2005/8/layout/list1"/>
    <dgm:cxn modelId="{79EF0FF8-56B9-48B4-9DBF-2EA08D809456}" srcId="{C4F0DA25-0A71-463F-B1E1-11C83653FD71}" destId="{2561A74B-5496-4CF3-B79D-D26132A6DEF8}" srcOrd="3" destOrd="0" parTransId="{40797150-F49B-4B4A-9401-871E6ECFBC97}" sibTransId="{C1183698-36D8-4E2B-8B87-0DFC2D0B78EC}"/>
    <dgm:cxn modelId="{362FEA09-91C9-4CFE-9928-0F0FF8C44A89}" type="presParOf" srcId="{7D5169DA-3CE5-4813-9305-8B6057DBD2AC}" destId="{4B6FEF2A-CE4F-4021-A9F8-CE95A09DB3A2}" srcOrd="0" destOrd="0" presId="urn:microsoft.com/office/officeart/2005/8/layout/list1"/>
    <dgm:cxn modelId="{0529A340-B90C-4E2B-8687-C89E75D33116}" type="presParOf" srcId="{4B6FEF2A-CE4F-4021-A9F8-CE95A09DB3A2}" destId="{537E2C05-A6AC-47BD-9635-A05FFB4D3984}" srcOrd="0" destOrd="0" presId="urn:microsoft.com/office/officeart/2005/8/layout/list1"/>
    <dgm:cxn modelId="{C1FD55FF-93C4-4B8C-B847-B43A3ED40534}" type="presParOf" srcId="{4B6FEF2A-CE4F-4021-A9F8-CE95A09DB3A2}" destId="{9E5691DA-F3C8-455E-BA07-D752BE6A3896}" srcOrd="1" destOrd="0" presId="urn:microsoft.com/office/officeart/2005/8/layout/list1"/>
    <dgm:cxn modelId="{DFC66E31-7E89-410F-B327-65FA58AA6AEC}" type="presParOf" srcId="{7D5169DA-3CE5-4813-9305-8B6057DBD2AC}" destId="{76E168BF-DF4A-4750-AE58-00AF9FD9CE1A}" srcOrd="1" destOrd="0" presId="urn:microsoft.com/office/officeart/2005/8/layout/list1"/>
    <dgm:cxn modelId="{72269D0C-DB08-478A-B9FA-456EDF7E99A7}" type="presParOf" srcId="{7D5169DA-3CE5-4813-9305-8B6057DBD2AC}" destId="{3F872296-EB3A-4EE1-90A8-C4118F0AA160}" srcOrd="2" destOrd="0" presId="urn:microsoft.com/office/officeart/2005/8/layout/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033410-EA88-4231-8C98-F81C0E29C431}"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CE5F8419-2E6E-438B-9C12-2084DF2CE32A}">
      <dgm:prSet/>
      <dgm:spPr/>
      <dgm:t>
        <a:bodyPr/>
        <a:lstStyle/>
        <a:p>
          <a:pPr rtl="0"/>
          <a:r>
            <a:rPr lang="en-US" dirty="0"/>
            <a:t>President - Janet Maguire		 ME	</a:t>
          </a:r>
        </a:p>
      </dgm:t>
    </dgm:pt>
    <dgm:pt modelId="{C4499E97-1D3D-4128-BE68-C3C0797DAE98}" type="parTrans" cxnId="{20165E9B-81C0-4082-A636-506180099683}">
      <dgm:prSet/>
      <dgm:spPr/>
      <dgm:t>
        <a:bodyPr/>
        <a:lstStyle/>
        <a:p>
          <a:endParaRPr lang="en-US"/>
        </a:p>
      </dgm:t>
    </dgm:pt>
    <dgm:pt modelId="{94D8C0DF-2B79-48DF-AA12-D16A1B5B6813}" type="sibTrans" cxnId="{20165E9B-81C0-4082-A636-506180099683}">
      <dgm:prSet/>
      <dgm:spPr/>
      <dgm:t>
        <a:bodyPr/>
        <a:lstStyle/>
        <a:p>
          <a:endParaRPr lang="en-US"/>
        </a:p>
      </dgm:t>
    </dgm:pt>
    <dgm:pt modelId="{137FB107-7800-4DD7-954F-9928B66B0C39}">
      <dgm:prSet/>
      <dgm:spPr/>
      <dgm:t>
        <a:bodyPr/>
        <a:lstStyle/>
        <a:p>
          <a:pPr rtl="0"/>
          <a:r>
            <a:rPr lang="en-US" dirty="0"/>
            <a:t>Past-President - Todd Hudson	 	 NH</a:t>
          </a:r>
        </a:p>
      </dgm:t>
    </dgm:pt>
    <dgm:pt modelId="{273F01EF-4FFB-4DBA-8302-36003AD6274C}" type="parTrans" cxnId="{2DA097A8-9767-49FE-8CCF-DDE6B575C4C6}">
      <dgm:prSet/>
      <dgm:spPr/>
      <dgm:t>
        <a:bodyPr/>
        <a:lstStyle/>
        <a:p>
          <a:endParaRPr lang="en-US"/>
        </a:p>
      </dgm:t>
    </dgm:pt>
    <dgm:pt modelId="{C6BAC5CC-CE9D-45AD-A009-23BE78EBD39D}" type="sibTrans" cxnId="{2DA097A8-9767-49FE-8CCF-DDE6B575C4C6}">
      <dgm:prSet/>
      <dgm:spPr/>
      <dgm:t>
        <a:bodyPr/>
        <a:lstStyle/>
        <a:p>
          <a:endParaRPr lang="en-US"/>
        </a:p>
      </dgm:t>
    </dgm:pt>
    <dgm:pt modelId="{9DCDFA42-EB11-4300-B863-2B00F96E859B}">
      <dgm:prSet/>
      <dgm:spPr/>
      <dgm:t>
        <a:bodyPr/>
        <a:lstStyle/>
        <a:p>
          <a:pPr rtl="0"/>
          <a:r>
            <a:rPr lang="en-US" dirty="0"/>
            <a:t>President-Elect - Joey Matteson	 NH</a:t>
          </a:r>
        </a:p>
      </dgm:t>
    </dgm:pt>
    <dgm:pt modelId="{8B3DB2F3-CB25-482F-8670-09C5284E47A6}" type="parTrans" cxnId="{D1D4F2D8-EB1F-4694-923E-33C28F89210A}">
      <dgm:prSet/>
      <dgm:spPr/>
      <dgm:t>
        <a:bodyPr/>
        <a:lstStyle/>
        <a:p>
          <a:endParaRPr lang="en-US"/>
        </a:p>
      </dgm:t>
    </dgm:pt>
    <dgm:pt modelId="{ABD8CE1D-D295-44A6-AC1D-F6FF2690225F}" type="sibTrans" cxnId="{D1D4F2D8-EB1F-4694-923E-33C28F89210A}">
      <dgm:prSet/>
      <dgm:spPr/>
      <dgm:t>
        <a:bodyPr/>
        <a:lstStyle/>
        <a:p>
          <a:endParaRPr lang="en-US"/>
        </a:p>
      </dgm:t>
    </dgm:pt>
    <dgm:pt modelId="{C0534837-51A1-4845-93B2-56D495474A18}">
      <dgm:prSet/>
      <dgm:spPr/>
      <dgm:t>
        <a:bodyPr/>
        <a:lstStyle/>
        <a:p>
          <a:pPr rtl="0"/>
          <a:r>
            <a:rPr lang="en-US" dirty="0"/>
            <a:t>Secretary - Sherryann St Pierre		 ME	</a:t>
          </a:r>
        </a:p>
      </dgm:t>
    </dgm:pt>
    <dgm:pt modelId="{BC88EF80-389A-4535-976D-62977155D801}" type="parTrans" cxnId="{E773BCF6-96F1-4F8F-BCBA-2B5B3E66CD96}">
      <dgm:prSet/>
      <dgm:spPr/>
      <dgm:t>
        <a:bodyPr/>
        <a:lstStyle/>
        <a:p>
          <a:endParaRPr lang="en-US"/>
        </a:p>
      </dgm:t>
    </dgm:pt>
    <dgm:pt modelId="{0BBCAE5D-30A5-4DF1-9DB9-BDDE6302E0CB}" type="sibTrans" cxnId="{E773BCF6-96F1-4F8F-BCBA-2B5B3E66CD96}">
      <dgm:prSet/>
      <dgm:spPr/>
      <dgm:t>
        <a:bodyPr/>
        <a:lstStyle/>
        <a:p>
          <a:endParaRPr lang="en-US"/>
        </a:p>
      </dgm:t>
    </dgm:pt>
    <dgm:pt modelId="{74C89332-D66A-4437-8984-0F2AEA1E737E}">
      <dgm:prSet/>
      <dgm:spPr/>
      <dgm:t>
        <a:bodyPr/>
        <a:lstStyle/>
        <a:p>
          <a:pPr rtl="0"/>
          <a:r>
            <a:rPr lang="en-US" dirty="0"/>
            <a:t>Treasurer - Nicole Thayer		 ME	</a:t>
          </a:r>
        </a:p>
      </dgm:t>
    </dgm:pt>
    <dgm:pt modelId="{62C5E4A1-65D1-4BA4-BE45-3E7634C04A91}" type="parTrans" cxnId="{5F198697-2ACB-438F-B9F8-37A3FADDFE4F}">
      <dgm:prSet/>
      <dgm:spPr/>
      <dgm:t>
        <a:bodyPr/>
        <a:lstStyle/>
        <a:p>
          <a:endParaRPr lang="en-US"/>
        </a:p>
      </dgm:t>
    </dgm:pt>
    <dgm:pt modelId="{9C16758E-5056-4CE3-A464-DEBBA64F1BA6}" type="sibTrans" cxnId="{5F198697-2ACB-438F-B9F8-37A3FADDFE4F}">
      <dgm:prSet/>
      <dgm:spPr/>
      <dgm:t>
        <a:bodyPr/>
        <a:lstStyle/>
        <a:p>
          <a:endParaRPr lang="en-US"/>
        </a:p>
      </dgm:t>
    </dgm:pt>
    <dgm:pt modelId="{27D94323-53B9-446B-A980-4FD1314B58D2}">
      <dgm:prSet/>
      <dgm:spPr/>
      <dgm:t>
        <a:bodyPr/>
        <a:lstStyle/>
        <a:p>
          <a:pPr rtl="0"/>
          <a:r>
            <a:rPr lang="en-US" dirty="0"/>
            <a:t>At Large - Alison Eastman 	 	 VT	</a:t>
          </a:r>
        </a:p>
      </dgm:t>
    </dgm:pt>
    <dgm:pt modelId="{25B66051-CA2D-4B75-ACBB-03DE76DFDF16}" type="parTrans" cxnId="{DF6B2A3A-E959-4BED-9D9D-270F91D82B21}">
      <dgm:prSet/>
      <dgm:spPr/>
      <dgm:t>
        <a:bodyPr/>
        <a:lstStyle/>
        <a:p>
          <a:endParaRPr lang="en-US"/>
        </a:p>
      </dgm:t>
    </dgm:pt>
    <dgm:pt modelId="{53CCF809-1EE0-4B1F-A02B-808EC83AA59F}" type="sibTrans" cxnId="{DF6B2A3A-E959-4BED-9D9D-270F91D82B21}">
      <dgm:prSet/>
      <dgm:spPr/>
      <dgm:t>
        <a:bodyPr/>
        <a:lstStyle/>
        <a:p>
          <a:endParaRPr lang="en-US"/>
        </a:p>
      </dgm:t>
    </dgm:pt>
    <dgm:pt modelId="{1A18AE26-83FC-4F19-871F-D69843EA17C6}">
      <dgm:prSet/>
      <dgm:spPr/>
      <dgm:t>
        <a:bodyPr/>
        <a:lstStyle/>
        <a:p>
          <a:pPr rtl="0"/>
          <a:r>
            <a:rPr lang="en-US" dirty="0"/>
            <a:t>At </a:t>
          </a:r>
          <a:r>
            <a:rPr lang="en-US" dirty="0">
              <a:solidFill>
                <a:schemeClr val="tx1"/>
              </a:solidFill>
            </a:rPr>
            <a:t>Large - Kerri </a:t>
          </a:r>
          <a:r>
            <a:rPr lang="en-US" dirty="0" err="1">
              <a:solidFill>
                <a:schemeClr val="tx1"/>
              </a:solidFill>
            </a:rPr>
            <a:t>Aramini</a:t>
          </a:r>
          <a:r>
            <a:rPr lang="en-US" dirty="0">
              <a:solidFill>
                <a:schemeClr val="tx1"/>
              </a:solidFill>
            </a:rPr>
            <a:t>	 </a:t>
          </a:r>
          <a:r>
            <a:rPr lang="en-US" dirty="0"/>
            <a:t>            NH</a:t>
          </a:r>
        </a:p>
      </dgm:t>
    </dgm:pt>
    <dgm:pt modelId="{A420271A-615C-4F9D-87AF-D84016A2FA6B}" type="parTrans" cxnId="{C73C9562-2D66-4082-9F20-DB9F2D16463C}">
      <dgm:prSet/>
      <dgm:spPr/>
      <dgm:t>
        <a:bodyPr/>
        <a:lstStyle/>
        <a:p>
          <a:endParaRPr lang="en-US"/>
        </a:p>
      </dgm:t>
    </dgm:pt>
    <dgm:pt modelId="{E23D0503-B7C5-4243-8E44-529B558D3034}" type="sibTrans" cxnId="{C73C9562-2D66-4082-9F20-DB9F2D16463C}">
      <dgm:prSet/>
      <dgm:spPr/>
      <dgm:t>
        <a:bodyPr/>
        <a:lstStyle/>
        <a:p>
          <a:endParaRPr lang="en-US"/>
        </a:p>
      </dgm:t>
    </dgm:pt>
    <dgm:pt modelId="{319F600A-9F5F-4112-A526-3C12D7AF7489}">
      <dgm:prSet/>
      <dgm:spPr/>
      <dgm:t>
        <a:bodyPr/>
        <a:lstStyle/>
        <a:p>
          <a:pPr rtl="0"/>
          <a:endParaRPr lang="en-US" dirty="0"/>
        </a:p>
      </dgm:t>
    </dgm:pt>
    <dgm:pt modelId="{E4F892B2-057C-4DB7-BB31-7C4F428119E1}" type="parTrans" cxnId="{F4B80998-2DC6-487F-8707-8463E4FAEE1A}">
      <dgm:prSet/>
      <dgm:spPr/>
      <dgm:t>
        <a:bodyPr/>
        <a:lstStyle/>
        <a:p>
          <a:endParaRPr lang="en-US"/>
        </a:p>
      </dgm:t>
    </dgm:pt>
    <dgm:pt modelId="{25A674D5-E937-468C-8D9C-93D3F8E2EC82}" type="sibTrans" cxnId="{F4B80998-2DC6-487F-8707-8463E4FAEE1A}">
      <dgm:prSet/>
      <dgm:spPr/>
      <dgm:t>
        <a:bodyPr/>
        <a:lstStyle/>
        <a:p>
          <a:endParaRPr lang="en-US"/>
        </a:p>
      </dgm:t>
    </dgm:pt>
    <dgm:pt modelId="{BED1B8B5-8EB7-4A9A-8BD1-95F93193B066}">
      <dgm:prSet/>
      <dgm:spPr/>
      <dgm:t>
        <a:bodyPr/>
        <a:lstStyle/>
        <a:p>
          <a:pPr rtl="0"/>
          <a:r>
            <a:rPr lang="en-US" dirty="0"/>
            <a:t>At Large - Jennifer </a:t>
          </a:r>
          <a:r>
            <a:rPr lang="en-US" dirty="0" err="1"/>
            <a:t>Hannux</a:t>
          </a:r>
          <a:r>
            <a:rPr lang="en-US" dirty="0"/>
            <a:t>		 VT</a:t>
          </a:r>
        </a:p>
      </dgm:t>
    </dgm:pt>
    <dgm:pt modelId="{1428AF5F-E543-4DD9-B42F-8432D8B71667}" type="parTrans" cxnId="{696C50DF-E78F-4557-A79D-3775B89A066B}">
      <dgm:prSet/>
      <dgm:spPr/>
      <dgm:t>
        <a:bodyPr/>
        <a:lstStyle/>
        <a:p>
          <a:endParaRPr lang="en-US"/>
        </a:p>
      </dgm:t>
    </dgm:pt>
    <dgm:pt modelId="{D54D00E2-CCC5-45CE-A1EC-105C8C7429C4}" type="sibTrans" cxnId="{696C50DF-E78F-4557-A79D-3775B89A066B}">
      <dgm:prSet/>
      <dgm:spPr/>
      <dgm:t>
        <a:bodyPr/>
        <a:lstStyle/>
        <a:p>
          <a:endParaRPr lang="en-US"/>
        </a:p>
      </dgm:t>
    </dgm:pt>
    <dgm:pt modelId="{2B27D724-ACCC-4184-AD9B-23375FAF85FB}">
      <dgm:prSet/>
      <dgm:spPr/>
      <dgm:t>
        <a:bodyPr/>
        <a:lstStyle/>
        <a:p>
          <a:pPr rtl="0"/>
          <a:r>
            <a:rPr lang="en-US" dirty="0"/>
            <a:t>At Large - Frank Korn	 		 NH</a:t>
          </a:r>
        </a:p>
      </dgm:t>
    </dgm:pt>
    <dgm:pt modelId="{72BD7B46-FB98-490D-85D2-EC1B01227523}" type="parTrans" cxnId="{5B10E4C9-CA0A-42F9-941A-CBD18E97FFD8}">
      <dgm:prSet/>
      <dgm:spPr/>
      <dgm:t>
        <a:bodyPr/>
        <a:lstStyle/>
        <a:p>
          <a:endParaRPr lang="en-US"/>
        </a:p>
      </dgm:t>
    </dgm:pt>
    <dgm:pt modelId="{5DB37A33-7452-4846-B0EB-A6F16D18EBE3}" type="sibTrans" cxnId="{5B10E4C9-CA0A-42F9-941A-CBD18E97FFD8}">
      <dgm:prSet/>
      <dgm:spPr/>
      <dgm:t>
        <a:bodyPr/>
        <a:lstStyle/>
        <a:p>
          <a:endParaRPr lang="en-US"/>
        </a:p>
      </dgm:t>
    </dgm:pt>
    <dgm:pt modelId="{E05131D4-BAE7-49D7-8D5A-ED65CE4BE704}" type="pres">
      <dgm:prSet presAssocID="{BB033410-EA88-4231-8C98-F81C0E29C431}" presName="vert0" presStyleCnt="0">
        <dgm:presLayoutVars>
          <dgm:dir/>
          <dgm:animOne val="branch"/>
          <dgm:animLvl val="lvl"/>
        </dgm:presLayoutVars>
      </dgm:prSet>
      <dgm:spPr/>
    </dgm:pt>
    <dgm:pt modelId="{EC4D7E64-D68C-48E2-881E-CE41CD6DA242}" type="pres">
      <dgm:prSet presAssocID="{CE5F8419-2E6E-438B-9C12-2084DF2CE32A}" presName="thickLine" presStyleLbl="alignNode1" presStyleIdx="0" presStyleCnt="10"/>
      <dgm:spPr/>
    </dgm:pt>
    <dgm:pt modelId="{F7B5D5BD-15D1-4421-A960-810162C61AC4}" type="pres">
      <dgm:prSet presAssocID="{CE5F8419-2E6E-438B-9C12-2084DF2CE32A}" presName="horz1" presStyleCnt="0"/>
      <dgm:spPr/>
    </dgm:pt>
    <dgm:pt modelId="{796CFE78-C0AC-4DE9-994E-D4C1EA694273}" type="pres">
      <dgm:prSet presAssocID="{CE5F8419-2E6E-438B-9C12-2084DF2CE32A}" presName="tx1" presStyleLbl="revTx" presStyleIdx="0" presStyleCnt="10"/>
      <dgm:spPr/>
    </dgm:pt>
    <dgm:pt modelId="{5682E98A-E477-43C9-B8CA-093BD667FD05}" type="pres">
      <dgm:prSet presAssocID="{CE5F8419-2E6E-438B-9C12-2084DF2CE32A}" presName="vert1" presStyleCnt="0"/>
      <dgm:spPr/>
    </dgm:pt>
    <dgm:pt modelId="{A0FCC718-CAC6-43E0-A7B2-89C6A78F8255}" type="pres">
      <dgm:prSet presAssocID="{137FB107-7800-4DD7-954F-9928B66B0C39}" presName="thickLine" presStyleLbl="alignNode1" presStyleIdx="1" presStyleCnt="10"/>
      <dgm:spPr/>
    </dgm:pt>
    <dgm:pt modelId="{E26A702B-6DF1-4185-B247-2FF02EEA4291}" type="pres">
      <dgm:prSet presAssocID="{137FB107-7800-4DD7-954F-9928B66B0C39}" presName="horz1" presStyleCnt="0"/>
      <dgm:spPr/>
    </dgm:pt>
    <dgm:pt modelId="{4A780DAC-A07D-4154-AA60-61A16117F2AC}" type="pres">
      <dgm:prSet presAssocID="{137FB107-7800-4DD7-954F-9928B66B0C39}" presName="tx1" presStyleLbl="revTx" presStyleIdx="1" presStyleCnt="10"/>
      <dgm:spPr/>
    </dgm:pt>
    <dgm:pt modelId="{EECDE735-591D-4B3E-B783-3D40F1EC7962}" type="pres">
      <dgm:prSet presAssocID="{137FB107-7800-4DD7-954F-9928B66B0C39}" presName="vert1" presStyleCnt="0"/>
      <dgm:spPr/>
    </dgm:pt>
    <dgm:pt modelId="{C2AFBBBB-DF2A-427B-B67C-862361427E90}" type="pres">
      <dgm:prSet presAssocID="{9DCDFA42-EB11-4300-B863-2B00F96E859B}" presName="thickLine" presStyleLbl="alignNode1" presStyleIdx="2" presStyleCnt="10"/>
      <dgm:spPr/>
    </dgm:pt>
    <dgm:pt modelId="{0E302BA7-E75F-4824-A243-54157EED5B01}" type="pres">
      <dgm:prSet presAssocID="{9DCDFA42-EB11-4300-B863-2B00F96E859B}" presName="horz1" presStyleCnt="0"/>
      <dgm:spPr/>
    </dgm:pt>
    <dgm:pt modelId="{7AD74CBD-07EC-46DE-8043-DF72B05E40D6}" type="pres">
      <dgm:prSet presAssocID="{9DCDFA42-EB11-4300-B863-2B00F96E859B}" presName="tx1" presStyleLbl="revTx" presStyleIdx="2" presStyleCnt="10"/>
      <dgm:spPr/>
    </dgm:pt>
    <dgm:pt modelId="{42F5A5B8-DFC4-4D9E-8AAE-7F287FE33EB3}" type="pres">
      <dgm:prSet presAssocID="{9DCDFA42-EB11-4300-B863-2B00F96E859B}" presName="vert1" presStyleCnt="0"/>
      <dgm:spPr/>
    </dgm:pt>
    <dgm:pt modelId="{46BC4A09-BB8B-4666-827E-6EECE90BE55C}" type="pres">
      <dgm:prSet presAssocID="{C0534837-51A1-4845-93B2-56D495474A18}" presName="thickLine" presStyleLbl="alignNode1" presStyleIdx="3" presStyleCnt="10"/>
      <dgm:spPr/>
    </dgm:pt>
    <dgm:pt modelId="{48216856-4AD6-4C3C-8D19-FF17C0F2DB78}" type="pres">
      <dgm:prSet presAssocID="{C0534837-51A1-4845-93B2-56D495474A18}" presName="horz1" presStyleCnt="0"/>
      <dgm:spPr/>
    </dgm:pt>
    <dgm:pt modelId="{1A1B08AE-0BAF-411B-B499-C5872B361F64}" type="pres">
      <dgm:prSet presAssocID="{C0534837-51A1-4845-93B2-56D495474A18}" presName="tx1" presStyleLbl="revTx" presStyleIdx="3" presStyleCnt="10"/>
      <dgm:spPr/>
    </dgm:pt>
    <dgm:pt modelId="{F985EF9B-7C21-4F68-8B6B-42B346C9279A}" type="pres">
      <dgm:prSet presAssocID="{C0534837-51A1-4845-93B2-56D495474A18}" presName="vert1" presStyleCnt="0"/>
      <dgm:spPr/>
    </dgm:pt>
    <dgm:pt modelId="{B84594CD-C953-453D-819F-09A88A58A55F}" type="pres">
      <dgm:prSet presAssocID="{74C89332-D66A-4437-8984-0F2AEA1E737E}" presName="thickLine" presStyleLbl="alignNode1" presStyleIdx="4" presStyleCnt="10"/>
      <dgm:spPr/>
    </dgm:pt>
    <dgm:pt modelId="{4226E91D-315B-4274-9AE4-51A107B0AB7A}" type="pres">
      <dgm:prSet presAssocID="{74C89332-D66A-4437-8984-0F2AEA1E737E}" presName="horz1" presStyleCnt="0"/>
      <dgm:spPr/>
    </dgm:pt>
    <dgm:pt modelId="{45314D25-C0E2-4AE3-B088-1E1653224964}" type="pres">
      <dgm:prSet presAssocID="{74C89332-D66A-4437-8984-0F2AEA1E737E}" presName="tx1" presStyleLbl="revTx" presStyleIdx="4" presStyleCnt="10" custScaleY="143535" custLinFactNeighborX="-481" custLinFactNeighborY="7307"/>
      <dgm:spPr/>
    </dgm:pt>
    <dgm:pt modelId="{221DF592-D274-455B-8DDC-7BC03451DB2D}" type="pres">
      <dgm:prSet presAssocID="{74C89332-D66A-4437-8984-0F2AEA1E737E}" presName="vert1" presStyleCnt="0"/>
      <dgm:spPr/>
    </dgm:pt>
    <dgm:pt modelId="{A4C97BFA-47D0-4D80-9B7D-F7BEAA27BF60}" type="pres">
      <dgm:prSet presAssocID="{BED1B8B5-8EB7-4A9A-8BD1-95F93193B066}" presName="thickLine" presStyleLbl="alignNode1" presStyleIdx="5" presStyleCnt="10" custLinFactNeighborX="520" custLinFactNeighborY="-50182"/>
      <dgm:spPr/>
    </dgm:pt>
    <dgm:pt modelId="{30CBC6E9-CC52-45DD-9954-ED4587496E21}" type="pres">
      <dgm:prSet presAssocID="{BED1B8B5-8EB7-4A9A-8BD1-95F93193B066}" presName="horz1" presStyleCnt="0"/>
      <dgm:spPr/>
    </dgm:pt>
    <dgm:pt modelId="{E594B143-DD1D-4C1A-9CA2-EC2AFA42614B}" type="pres">
      <dgm:prSet presAssocID="{BED1B8B5-8EB7-4A9A-8BD1-95F93193B066}" presName="tx1" presStyleLbl="revTx" presStyleIdx="5" presStyleCnt="10"/>
      <dgm:spPr/>
    </dgm:pt>
    <dgm:pt modelId="{5B7369C0-36D3-49D7-AF8B-45683C1AEFC7}" type="pres">
      <dgm:prSet presAssocID="{BED1B8B5-8EB7-4A9A-8BD1-95F93193B066}" presName="vert1" presStyleCnt="0"/>
      <dgm:spPr/>
    </dgm:pt>
    <dgm:pt modelId="{76DE4665-B2D7-4ED6-BD3F-1B0AD3D9BD75}" type="pres">
      <dgm:prSet presAssocID="{2B27D724-ACCC-4184-AD9B-23375FAF85FB}" presName="thickLine" presStyleLbl="alignNode1" presStyleIdx="6" presStyleCnt="10" custLinFactNeighborX="169" custLinFactNeighborY="-6918"/>
      <dgm:spPr/>
    </dgm:pt>
    <dgm:pt modelId="{AA49351E-2FA7-4EEB-9BED-334994CB84D2}" type="pres">
      <dgm:prSet presAssocID="{2B27D724-ACCC-4184-AD9B-23375FAF85FB}" presName="horz1" presStyleCnt="0"/>
      <dgm:spPr/>
    </dgm:pt>
    <dgm:pt modelId="{AA3F7A53-8B77-46CC-B8BC-2CD8DE285828}" type="pres">
      <dgm:prSet presAssocID="{2B27D724-ACCC-4184-AD9B-23375FAF85FB}" presName="tx1" presStyleLbl="revTx" presStyleIdx="6" presStyleCnt="10"/>
      <dgm:spPr/>
    </dgm:pt>
    <dgm:pt modelId="{4DFCCBC7-437D-49D2-9C14-8A5F3D9B10C2}" type="pres">
      <dgm:prSet presAssocID="{2B27D724-ACCC-4184-AD9B-23375FAF85FB}" presName="vert1" presStyleCnt="0"/>
      <dgm:spPr/>
    </dgm:pt>
    <dgm:pt modelId="{40C95568-C33F-4384-ADD5-D2FB76164A44}" type="pres">
      <dgm:prSet presAssocID="{27D94323-53B9-446B-A980-4FD1314B58D2}" presName="thickLine" presStyleLbl="alignNode1" presStyleIdx="7" presStyleCnt="10"/>
      <dgm:spPr/>
    </dgm:pt>
    <dgm:pt modelId="{F12E07D6-7390-4699-8CE2-46BF9FD33A7F}" type="pres">
      <dgm:prSet presAssocID="{27D94323-53B9-446B-A980-4FD1314B58D2}" presName="horz1" presStyleCnt="0"/>
      <dgm:spPr/>
    </dgm:pt>
    <dgm:pt modelId="{7645C6DC-CCD9-4CB8-ACDE-9B43CF6FF8D9}" type="pres">
      <dgm:prSet presAssocID="{27D94323-53B9-446B-A980-4FD1314B58D2}" presName="tx1" presStyleLbl="revTx" presStyleIdx="7" presStyleCnt="10"/>
      <dgm:spPr/>
    </dgm:pt>
    <dgm:pt modelId="{44B9A4E9-F559-439B-8CB6-1B3F3103C658}" type="pres">
      <dgm:prSet presAssocID="{27D94323-53B9-446B-A980-4FD1314B58D2}" presName="vert1" presStyleCnt="0"/>
      <dgm:spPr/>
    </dgm:pt>
    <dgm:pt modelId="{B070B264-6619-43DE-A54D-45DBE1E11555}" type="pres">
      <dgm:prSet presAssocID="{1A18AE26-83FC-4F19-871F-D69843EA17C6}" presName="thickLine" presStyleLbl="alignNode1" presStyleIdx="8" presStyleCnt="10"/>
      <dgm:spPr/>
    </dgm:pt>
    <dgm:pt modelId="{0571A6F1-BE81-4C17-80B9-8A00804C4B55}" type="pres">
      <dgm:prSet presAssocID="{1A18AE26-83FC-4F19-871F-D69843EA17C6}" presName="horz1" presStyleCnt="0"/>
      <dgm:spPr/>
    </dgm:pt>
    <dgm:pt modelId="{682205C3-BCF0-46F8-B694-0BE3F5F0B9B4}" type="pres">
      <dgm:prSet presAssocID="{1A18AE26-83FC-4F19-871F-D69843EA17C6}" presName="tx1" presStyleLbl="revTx" presStyleIdx="8" presStyleCnt="10"/>
      <dgm:spPr/>
    </dgm:pt>
    <dgm:pt modelId="{16F1C732-D254-4870-85E3-8A2BE9BDC1BA}" type="pres">
      <dgm:prSet presAssocID="{1A18AE26-83FC-4F19-871F-D69843EA17C6}" presName="vert1" presStyleCnt="0"/>
      <dgm:spPr/>
    </dgm:pt>
    <dgm:pt modelId="{14E980ED-3082-4D2C-9F81-B2AD38F320AF}" type="pres">
      <dgm:prSet presAssocID="{319F600A-9F5F-4112-A526-3C12D7AF7489}" presName="thickLine" presStyleLbl="alignNode1" presStyleIdx="9" presStyleCnt="10"/>
      <dgm:spPr/>
    </dgm:pt>
    <dgm:pt modelId="{5D010FB6-288B-42FF-B99D-69512941AE38}" type="pres">
      <dgm:prSet presAssocID="{319F600A-9F5F-4112-A526-3C12D7AF7489}" presName="horz1" presStyleCnt="0"/>
      <dgm:spPr/>
    </dgm:pt>
    <dgm:pt modelId="{2EBC04F1-9B8D-4BF2-898F-D244BAACA4C9}" type="pres">
      <dgm:prSet presAssocID="{319F600A-9F5F-4112-A526-3C12D7AF7489}" presName="tx1" presStyleLbl="revTx" presStyleIdx="9" presStyleCnt="10"/>
      <dgm:spPr/>
    </dgm:pt>
    <dgm:pt modelId="{4A040762-2DF5-4072-B285-DF09C7C245D3}" type="pres">
      <dgm:prSet presAssocID="{319F600A-9F5F-4112-A526-3C12D7AF7489}" presName="vert1" presStyleCnt="0"/>
      <dgm:spPr/>
    </dgm:pt>
  </dgm:ptLst>
  <dgm:cxnLst>
    <dgm:cxn modelId="{76F0A117-03A9-4FDB-B25F-C22135CFE78D}" type="presOf" srcId="{1A18AE26-83FC-4F19-871F-D69843EA17C6}" destId="{682205C3-BCF0-46F8-B694-0BE3F5F0B9B4}" srcOrd="0" destOrd="0" presId="urn:microsoft.com/office/officeart/2008/layout/LinedList"/>
    <dgm:cxn modelId="{C378C231-2875-42E6-8467-08AF0A3F5784}" type="presOf" srcId="{137FB107-7800-4DD7-954F-9928B66B0C39}" destId="{4A780DAC-A07D-4154-AA60-61A16117F2AC}" srcOrd="0" destOrd="0" presId="urn:microsoft.com/office/officeart/2008/layout/LinedList"/>
    <dgm:cxn modelId="{DF6B2A3A-E959-4BED-9D9D-270F91D82B21}" srcId="{BB033410-EA88-4231-8C98-F81C0E29C431}" destId="{27D94323-53B9-446B-A980-4FD1314B58D2}" srcOrd="7" destOrd="0" parTransId="{25B66051-CA2D-4B75-ACBB-03DE76DFDF16}" sibTransId="{53CCF809-1EE0-4B1F-A02B-808EC83AA59F}"/>
    <dgm:cxn modelId="{C73C9562-2D66-4082-9F20-DB9F2D16463C}" srcId="{BB033410-EA88-4231-8C98-F81C0E29C431}" destId="{1A18AE26-83FC-4F19-871F-D69843EA17C6}" srcOrd="8" destOrd="0" parTransId="{A420271A-615C-4F9D-87AF-D84016A2FA6B}" sibTransId="{E23D0503-B7C5-4243-8E44-529B558D3034}"/>
    <dgm:cxn modelId="{3BB76947-6C31-4A03-8288-9965C9454E6B}" type="presOf" srcId="{2B27D724-ACCC-4184-AD9B-23375FAF85FB}" destId="{AA3F7A53-8B77-46CC-B8BC-2CD8DE285828}" srcOrd="0" destOrd="0" presId="urn:microsoft.com/office/officeart/2008/layout/LinedList"/>
    <dgm:cxn modelId="{82410B4D-2C90-41A5-9B66-3F00B7AD87E8}" type="presOf" srcId="{74C89332-D66A-4437-8984-0F2AEA1E737E}" destId="{45314D25-C0E2-4AE3-B088-1E1653224964}" srcOrd="0" destOrd="0" presId="urn:microsoft.com/office/officeart/2008/layout/LinedList"/>
    <dgm:cxn modelId="{28E2B376-130B-4C90-8738-2E0741CEB6B4}" type="presOf" srcId="{27D94323-53B9-446B-A980-4FD1314B58D2}" destId="{7645C6DC-CCD9-4CB8-ACDE-9B43CF6FF8D9}" srcOrd="0" destOrd="0" presId="urn:microsoft.com/office/officeart/2008/layout/LinedList"/>
    <dgm:cxn modelId="{E0811289-227C-4FF8-B50D-FA14EDE77F27}" type="presOf" srcId="{9DCDFA42-EB11-4300-B863-2B00F96E859B}" destId="{7AD74CBD-07EC-46DE-8043-DF72B05E40D6}" srcOrd="0" destOrd="0" presId="urn:microsoft.com/office/officeart/2008/layout/LinedList"/>
    <dgm:cxn modelId="{5F198697-2ACB-438F-B9F8-37A3FADDFE4F}" srcId="{BB033410-EA88-4231-8C98-F81C0E29C431}" destId="{74C89332-D66A-4437-8984-0F2AEA1E737E}" srcOrd="4" destOrd="0" parTransId="{62C5E4A1-65D1-4BA4-BE45-3E7634C04A91}" sibTransId="{9C16758E-5056-4CE3-A464-DEBBA64F1BA6}"/>
    <dgm:cxn modelId="{F4B80998-2DC6-487F-8707-8463E4FAEE1A}" srcId="{BB033410-EA88-4231-8C98-F81C0E29C431}" destId="{319F600A-9F5F-4112-A526-3C12D7AF7489}" srcOrd="9" destOrd="0" parTransId="{E4F892B2-057C-4DB7-BB31-7C4F428119E1}" sibTransId="{25A674D5-E937-468C-8D9C-93D3F8E2EC82}"/>
    <dgm:cxn modelId="{20165E9B-81C0-4082-A636-506180099683}" srcId="{BB033410-EA88-4231-8C98-F81C0E29C431}" destId="{CE5F8419-2E6E-438B-9C12-2084DF2CE32A}" srcOrd="0" destOrd="0" parTransId="{C4499E97-1D3D-4128-BE68-C3C0797DAE98}" sibTransId="{94D8C0DF-2B79-48DF-AA12-D16A1B5B6813}"/>
    <dgm:cxn modelId="{2DA097A8-9767-49FE-8CCF-DDE6B575C4C6}" srcId="{BB033410-EA88-4231-8C98-F81C0E29C431}" destId="{137FB107-7800-4DD7-954F-9928B66B0C39}" srcOrd="1" destOrd="0" parTransId="{273F01EF-4FFB-4DBA-8302-36003AD6274C}" sibTransId="{C6BAC5CC-CE9D-45AD-A009-23BE78EBD39D}"/>
    <dgm:cxn modelId="{64EDA4B6-3BEC-4489-AC1A-010E56B25B0F}" type="presOf" srcId="{CE5F8419-2E6E-438B-9C12-2084DF2CE32A}" destId="{796CFE78-C0AC-4DE9-994E-D4C1EA694273}" srcOrd="0" destOrd="0" presId="urn:microsoft.com/office/officeart/2008/layout/LinedList"/>
    <dgm:cxn modelId="{3AFE1CC2-0AD5-4E9C-862F-EBD19F27BAEC}" type="presOf" srcId="{319F600A-9F5F-4112-A526-3C12D7AF7489}" destId="{2EBC04F1-9B8D-4BF2-898F-D244BAACA4C9}" srcOrd="0" destOrd="0" presId="urn:microsoft.com/office/officeart/2008/layout/LinedList"/>
    <dgm:cxn modelId="{BE958FC5-121C-4131-A250-BFF64E68AC70}" type="presOf" srcId="{C0534837-51A1-4845-93B2-56D495474A18}" destId="{1A1B08AE-0BAF-411B-B499-C5872B361F64}" srcOrd="0" destOrd="0" presId="urn:microsoft.com/office/officeart/2008/layout/LinedList"/>
    <dgm:cxn modelId="{5B10E4C9-CA0A-42F9-941A-CBD18E97FFD8}" srcId="{BB033410-EA88-4231-8C98-F81C0E29C431}" destId="{2B27D724-ACCC-4184-AD9B-23375FAF85FB}" srcOrd="6" destOrd="0" parTransId="{72BD7B46-FB98-490D-85D2-EC1B01227523}" sibTransId="{5DB37A33-7452-4846-B0EB-A6F16D18EBE3}"/>
    <dgm:cxn modelId="{47A09BCF-75DF-4E88-933F-8D7C7D38ABB3}" type="presOf" srcId="{BED1B8B5-8EB7-4A9A-8BD1-95F93193B066}" destId="{E594B143-DD1D-4C1A-9CA2-EC2AFA42614B}" srcOrd="0" destOrd="0" presId="urn:microsoft.com/office/officeart/2008/layout/LinedList"/>
    <dgm:cxn modelId="{D1D4F2D8-EB1F-4694-923E-33C28F89210A}" srcId="{BB033410-EA88-4231-8C98-F81C0E29C431}" destId="{9DCDFA42-EB11-4300-B863-2B00F96E859B}" srcOrd="2" destOrd="0" parTransId="{8B3DB2F3-CB25-482F-8670-09C5284E47A6}" sibTransId="{ABD8CE1D-D295-44A6-AC1D-F6FF2690225F}"/>
    <dgm:cxn modelId="{696C50DF-E78F-4557-A79D-3775B89A066B}" srcId="{BB033410-EA88-4231-8C98-F81C0E29C431}" destId="{BED1B8B5-8EB7-4A9A-8BD1-95F93193B066}" srcOrd="5" destOrd="0" parTransId="{1428AF5F-E543-4DD9-B42F-8432D8B71667}" sibTransId="{D54D00E2-CCC5-45CE-A1EC-105C8C7429C4}"/>
    <dgm:cxn modelId="{B0F06AEF-86BC-457B-9052-9D6D22906915}" type="presOf" srcId="{BB033410-EA88-4231-8C98-F81C0E29C431}" destId="{E05131D4-BAE7-49D7-8D5A-ED65CE4BE704}" srcOrd="0" destOrd="0" presId="urn:microsoft.com/office/officeart/2008/layout/LinedList"/>
    <dgm:cxn modelId="{E773BCF6-96F1-4F8F-BCBA-2B5B3E66CD96}" srcId="{BB033410-EA88-4231-8C98-F81C0E29C431}" destId="{C0534837-51A1-4845-93B2-56D495474A18}" srcOrd="3" destOrd="0" parTransId="{BC88EF80-389A-4535-976D-62977155D801}" sibTransId="{0BBCAE5D-30A5-4DF1-9DB9-BDDE6302E0CB}"/>
    <dgm:cxn modelId="{3817266A-1BE1-4B86-92B0-6D77A3D14AB2}" type="presParOf" srcId="{E05131D4-BAE7-49D7-8D5A-ED65CE4BE704}" destId="{EC4D7E64-D68C-48E2-881E-CE41CD6DA242}" srcOrd="0" destOrd="0" presId="urn:microsoft.com/office/officeart/2008/layout/LinedList"/>
    <dgm:cxn modelId="{1B91F826-F265-486F-B775-B9FC7DB729AE}" type="presParOf" srcId="{E05131D4-BAE7-49D7-8D5A-ED65CE4BE704}" destId="{F7B5D5BD-15D1-4421-A960-810162C61AC4}" srcOrd="1" destOrd="0" presId="urn:microsoft.com/office/officeart/2008/layout/LinedList"/>
    <dgm:cxn modelId="{5D34CB47-837A-4BAB-965A-4EBA6235A1EE}" type="presParOf" srcId="{F7B5D5BD-15D1-4421-A960-810162C61AC4}" destId="{796CFE78-C0AC-4DE9-994E-D4C1EA694273}" srcOrd="0" destOrd="0" presId="urn:microsoft.com/office/officeart/2008/layout/LinedList"/>
    <dgm:cxn modelId="{ADB015E6-0DA3-469E-B500-830CDD8D39CF}" type="presParOf" srcId="{F7B5D5BD-15D1-4421-A960-810162C61AC4}" destId="{5682E98A-E477-43C9-B8CA-093BD667FD05}" srcOrd="1" destOrd="0" presId="urn:microsoft.com/office/officeart/2008/layout/LinedList"/>
    <dgm:cxn modelId="{44D4CB6E-0C81-46E4-9AC8-E23AFF38D31C}" type="presParOf" srcId="{E05131D4-BAE7-49D7-8D5A-ED65CE4BE704}" destId="{A0FCC718-CAC6-43E0-A7B2-89C6A78F8255}" srcOrd="2" destOrd="0" presId="urn:microsoft.com/office/officeart/2008/layout/LinedList"/>
    <dgm:cxn modelId="{0BDAC9F1-DD7A-4959-BB95-F03762DD58BD}" type="presParOf" srcId="{E05131D4-BAE7-49D7-8D5A-ED65CE4BE704}" destId="{E26A702B-6DF1-4185-B247-2FF02EEA4291}" srcOrd="3" destOrd="0" presId="urn:microsoft.com/office/officeart/2008/layout/LinedList"/>
    <dgm:cxn modelId="{DD14F0B2-3195-42B0-B175-8CA4BAAB28FC}" type="presParOf" srcId="{E26A702B-6DF1-4185-B247-2FF02EEA4291}" destId="{4A780DAC-A07D-4154-AA60-61A16117F2AC}" srcOrd="0" destOrd="0" presId="urn:microsoft.com/office/officeart/2008/layout/LinedList"/>
    <dgm:cxn modelId="{EA63982B-8E27-43F8-993F-7E87BB9BD960}" type="presParOf" srcId="{E26A702B-6DF1-4185-B247-2FF02EEA4291}" destId="{EECDE735-591D-4B3E-B783-3D40F1EC7962}" srcOrd="1" destOrd="0" presId="urn:microsoft.com/office/officeart/2008/layout/LinedList"/>
    <dgm:cxn modelId="{CAC15487-AA7A-4992-B135-9CB1293E63E0}" type="presParOf" srcId="{E05131D4-BAE7-49D7-8D5A-ED65CE4BE704}" destId="{C2AFBBBB-DF2A-427B-B67C-862361427E90}" srcOrd="4" destOrd="0" presId="urn:microsoft.com/office/officeart/2008/layout/LinedList"/>
    <dgm:cxn modelId="{30F5C1B9-2EF5-48AF-BB45-6DE37F69F506}" type="presParOf" srcId="{E05131D4-BAE7-49D7-8D5A-ED65CE4BE704}" destId="{0E302BA7-E75F-4824-A243-54157EED5B01}" srcOrd="5" destOrd="0" presId="urn:microsoft.com/office/officeart/2008/layout/LinedList"/>
    <dgm:cxn modelId="{FDBFD081-78EA-40DC-A394-A4C28219A655}" type="presParOf" srcId="{0E302BA7-E75F-4824-A243-54157EED5B01}" destId="{7AD74CBD-07EC-46DE-8043-DF72B05E40D6}" srcOrd="0" destOrd="0" presId="urn:microsoft.com/office/officeart/2008/layout/LinedList"/>
    <dgm:cxn modelId="{812C9312-F48A-4123-9407-AA62EACE729E}" type="presParOf" srcId="{0E302BA7-E75F-4824-A243-54157EED5B01}" destId="{42F5A5B8-DFC4-4D9E-8AAE-7F287FE33EB3}" srcOrd="1" destOrd="0" presId="urn:microsoft.com/office/officeart/2008/layout/LinedList"/>
    <dgm:cxn modelId="{E1E2D26A-6849-40CC-83D7-52B712051A66}" type="presParOf" srcId="{E05131D4-BAE7-49D7-8D5A-ED65CE4BE704}" destId="{46BC4A09-BB8B-4666-827E-6EECE90BE55C}" srcOrd="6" destOrd="0" presId="urn:microsoft.com/office/officeart/2008/layout/LinedList"/>
    <dgm:cxn modelId="{50C84D02-94B6-402A-92B4-FB780F4B6FF5}" type="presParOf" srcId="{E05131D4-BAE7-49D7-8D5A-ED65CE4BE704}" destId="{48216856-4AD6-4C3C-8D19-FF17C0F2DB78}" srcOrd="7" destOrd="0" presId="urn:microsoft.com/office/officeart/2008/layout/LinedList"/>
    <dgm:cxn modelId="{EF4D8D5B-A318-4241-ADDE-F42579A41F95}" type="presParOf" srcId="{48216856-4AD6-4C3C-8D19-FF17C0F2DB78}" destId="{1A1B08AE-0BAF-411B-B499-C5872B361F64}" srcOrd="0" destOrd="0" presId="urn:microsoft.com/office/officeart/2008/layout/LinedList"/>
    <dgm:cxn modelId="{38DB3445-37F1-4B55-9FD8-D673296962FD}" type="presParOf" srcId="{48216856-4AD6-4C3C-8D19-FF17C0F2DB78}" destId="{F985EF9B-7C21-4F68-8B6B-42B346C9279A}" srcOrd="1" destOrd="0" presId="urn:microsoft.com/office/officeart/2008/layout/LinedList"/>
    <dgm:cxn modelId="{49392EB5-9056-4BB5-BEE4-747571DBEAE3}" type="presParOf" srcId="{E05131D4-BAE7-49D7-8D5A-ED65CE4BE704}" destId="{B84594CD-C953-453D-819F-09A88A58A55F}" srcOrd="8" destOrd="0" presId="urn:microsoft.com/office/officeart/2008/layout/LinedList"/>
    <dgm:cxn modelId="{DCB8C4B5-874B-40DB-819F-7EB87D9A426A}" type="presParOf" srcId="{E05131D4-BAE7-49D7-8D5A-ED65CE4BE704}" destId="{4226E91D-315B-4274-9AE4-51A107B0AB7A}" srcOrd="9" destOrd="0" presId="urn:microsoft.com/office/officeart/2008/layout/LinedList"/>
    <dgm:cxn modelId="{D87322EB-2584-40E0-A370-6869E7322593}" type="presParOf" srcId="{4226E91D-315B-4274-9AE4-51A107B0AB7A}" destId="{45314D25-C0E2-4AE3-B088-1E1653224964}" srcOrd="0" destOrd="0" presId="urn:microsoft.com/office/officeart/2008/layout/LinedList"/>
    <dgm:cxn modelId="{58C768F1-2E3B-48C9-BBDC-9457EEBE8632}" type="presParOf" srcId="{4226E91D-315B-4274-9AE4-51A107B0AB7A}" destId="{221DF592-D274-455B-8DDC-7BC03451DB2D}" srcOrd="1" destOrd="0" presId="urn:microsoft.com/office/officeart/2008/layout/LinedList"/>
    <dgm:cxn modelId="{AD9472A1-8640-4107-B8E1-EDF2C334CF56}" type="presParOf" srcId="{E05131D4-BAE7-49D7-8D5A-ED65CE4BE704}" destId="{A4C97BFA-47D0-4D80-9B7D-F7BEAA27BF60}" srcOrd="10" destOrd="0" presId="urn:microsoft.com/office/officeart/2008/layout/LinedList"/>
    <dgm:cxn modelId="{E45F6F85-1886-4D26-A83C-723693067B70}" type="presParOf" srcId="{E05131D4-BAE7-49D7-8D5A-ED65CE4BE704}" destId="{30CBC6E9-CC52-45DD-9954-ED4587496E21}" srcOrd="11" destOrd="0" presId="urn:microsoft.com/office/officeart/2008/layout/LinedList"/>
    <dgm:cxn modelId="{A742ABA4-652B-44D9-B92B-96033468F8A5}" type="presParOf" srcId="{30CBC6E9-CC52-45DD-9954-ED4587496E21}" destId="{E594B143-DD1D-4C1A-9CA2-EC2AFA42614B}" srcOrd="0" destOrd="0" presId="urn:microsoft.com/office/officeart/2008/layout/LinedList"/>
    <dgm:cxn modelId="{BE1ED504-C816-407E-80C1-4B453B99A40B}" type="presParOf" srcId="{30CBC6E9-CC52-45DD-9954-ED4587496E21}" destId="{5B7369C0-36D3-49D7-AF8B-45683C1AEFC7}" srcOrd="1" destOrd="0" presId="urn:microsoft.com/office/officeart/2008/layout/LinedList"/>
    <dgm:cxn modelId="{EC8504D2-C099-481D-B64C-5EF0A3535125}" type="presParOf" srcId="{E05131D4-BAE7-49D7-8D5A-ED65CE4BE704}" destId="{76DE4665-B2D7-4ED6-BD3F-1B0AD3D9BD75}" srcOrd="12" destOrd="0" presId="urn:microsoft.com/office/officeart/2008/layout/LinedList"/>
    <dgm:cxn modelId="{A8125A3A-D10F-4787-80E6-0158AFF6D288}" type="presParOf" srcId="{E05131D4-BAE7-49D7-8D5A-ED65CE4BE704}" destId="{AA49351E-2FA7-4EEB-9BED-334994CB84D2}" srcOrd="13" destOrd="0" presId="urn:microsoft.com/office/officeart/2008/layout/LinedList"/>
    <dgm:cxn modelId="{C7E11B15-BC0F-4038-BC2D-77E767DAF543}" type="presParOf" srcId="{AA49351E-2FA7-4EEB-9BED-334994CB84D2}" destId="{AA3F7A53-8B77-46CC-B8BC-2CD8DE285828}" srcOrd="0" destOrd="0" presId="urn:microsoft.com/office/officeart/2008/layout/LinedList"/>
    <dgm:cxn modelId="{55E8A40E-3BEF-4561-81D0-235A39B4095D}" type="presParOf" srcId="{AA49351E-2FA7-4EEB-9BED-334994CB84D2}" destId="{4DFCCBC7-437D-49D2-9C14-8A5F3D9B10C2}" srcOrd="1" destOrd="0" presId="urn:microsoft.com/office/officeart/2008/layout/LinedList"/>
    <dgm:cxn modelId="{829E0FF5-A8D3-427A-80D6-FCBDF9557F17}" type="presParOf" srcId="{E05131D4-BAE7-49D7-8D5A-ED65CE4BE704}" destId="{40C95568-C33F-4384-ADD5-D2FB76164A44}" srcOrd="14" destOrd="0" presId="urn:microsoft.com/office/officeart/2008/layout/LinedList"/>
    <dgm:cxn modelId="{7E224E8B-7E83-4F41-BA19-AA6BCD34E959}" type="presParOf" srcId="{E05131D4-BAE7-49D7-8D5A-ED65CE4BE704}" destId="{F12E07D6-7390-4699-8CE2-46BF9FD33A7F}" srcOrd="15" destOrd="0" presId="urn:microsoft.com/office/officeart/2008/layout/LinedList"/>
    <dgm:cxn modelId="{734DB319-613E-474A-8336-AEC0C4E6A994}" type="presParOf" srcId="{F12E07D6-7390-4699-8CE2-46BF9FD33A7F}" destId="{7645C6DC-CCD9-4CB8-ACDE-9B43CF6FF8D9}" srcOrd="0" destOrd="0" presId="urn:microsoft.com/office/officeart/2008/layout/LinedList"/>
    <dgm:cxn modelId="{09F0F059-D58E-4D3F-9C84-F06FA1B9667E}" type="presParOf" srcId="{F12E07D6-7390-4699-8CE2-46BF9FD33A7F}" destId="{44B9A4E9-F559-439B-8CB6-1B3F3103C658}" srcOrd="1" destOrd="0" presId="urn:microsoft.com/office/officeart/2008/layout/LinedList"/>
    <dgm:cxn modelId="{5680C30A-FAC2-456E-A603-31893FB8350F}" type="presParOf" srcId="{E05131D4-BAE7-49D7-8D5A-ED65CE4BE704}" destId="{B070B264-6619-43DE-A54D-45DBE1E11555}" srcOrd="16" destOrd="0" presId="urn:microsoft.com/office/officeart/2008/layout/LinedList"/>
    <dgm:cxn modelId="{242A6D4F-EE6B-401C-9E78-AFBF98C9BBC8}" type="presParOf" srcId="{E05131D4-BAE7-49D7-8D5A-ED65CE4BE704}" destId="{0571A6F1-BE81-4C17-80B9-8A00804C4B55}" srcOrd="17" destOrd="0" presId="urn:microsoft.com/office/officeart/2008/layout/LinedList"/>
    <dgm:cxn modelId="{5815E8B4-530F-40BC-98A9-35537040837D}" type="presParOf" srcId="{0571A6F1-BE81-4C17-80B9-8A00804C4B55}" destId="{682205C3-BCF0-46F8-B694-0BE3F5F0B9B4}" srcOrd="0" destOrd="0" presId="urn:microsoft.com/office/officeart/2008/layout/LinedList"/>
    <dgm:cxn modelId="{4C21C093-08F7-408A-9886-581511F0FCEF}" type="presParOf" srcId="{0571A6F1-BE81-4C17-80B9-8A00804C4B55}" destId="{16F1C732-D254-4870-85E3-8A2BE9BDC1BA}" srcOrd="1" destOrd="0" presId="urn:microsoft.com/office/officeart/2008/layout/LinedList"/>
    <dgm:cxn modelId="{57349BF8-8A2F-4346-B2BA-40BED7DDE967}" type="presParOf" srcId="{E05131D4-BAE7-49D7-8D5A-ED65CE4BE704}" destId="{14E980ED-3082-4D2C-9F81-B2AD38F320AF}" srcOrd="18" destOrd="0" presId="urn:microsoft.com/office/officeart/2008/layout/LinedList"/>
    <dgm:cxn modelId="{6DFF039D-8253-44AB-BA95-59E6EF2EAA7E}" type="presParOf" srcId="{E05131D4-BAE7-49D7-8D5A-ED65CE4BE704}" destId="{5D010FB6-288B-42FF-B99D-69512941AE38}" srcOrd="19" destOrd="0" presId="urn:microsoft.com/office/officeart/2008/layout/LinedList"/>
    <dgm:cxn modelId="{E840A896-791F-40F4-84E2-717E7BF53564}" type="presParOf" srcId="{5D010FB6-288B-42FF-B99D-69512941AE38}" destId="{2EBC04F1-9B8D-4BF2-898F-D244BAACA4C9}" srcOrd="0" destOrd="0" presId="urn:microsoft.com/office/officeart/2008/layout/LinedList"/>
    <dgm:cxn modelId="{11028479-4776-4726-8158-06E1E31AD6DC}" type="presParOf" srcId="{5D010FB6-288B-42FF-B99D-69512941AE38}" destId="{4A040762-2DF5-4072-B285-DF09C7C245D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4CF214-184E-4853-A467-CC6ED1212F8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A65264D-BDDC-43A0-AEC8-268716DA8E6E}">
      <dgm:prSet/>
      <dgm:spPr/>
      <dgm:t>
        <a:bodyPr/>
        <a:lstStyle/>
        <a:p>
          <a:pPr>
            <a:lnSpc>
              <a:spcPct val="100000"/>
            </a:lnSpc>
          </a:pPr>
          <a:r>
            <a:rPr lang="en-US"/>
            <a:t>It is an “ancient proposition of law…that the public has a right to every man’s evidence.” </a:t>
          </a:r>
          <a:r>
            <a:rPr lang="en-US" i="1"/>
            <a:t>United States v. Nixon</a:t>
          </a:r>
          <a:r>
            <a:rPr lang="en-US"/>
            <a:t>, 418 U.S. 683, 709 (U.S. 1974).</a:t>
          </a:r>
        </a:p>
      </dgm:t>
    </dgm:pt>
    <dgm:pt modelId="{D776184C-D6DC-43A9-BF05-FF70C48E48AE}" type="parTrans" cxnId="{C7AC16A4-02A3-43FC-BDA3-241D0C22C838}">
      <dgm:prSet/>
      <dgm:spPr/>
      <dgm:t>
        <a:bodyPr/>
        <a:lstStyle/>
        <a:p>
          <a:endParaRPr lang="en-US"/>
        </a:p>
      </dgm:t>
    </dgm:pt>
    <dgm:pt modelId="{AEF143C9-4169-4A8E-9F71-FE389312A782}" type="sibTrans" cxnId="{C7AC16A4-02A3-43FC-BDA3-241D0C22C838}">
      <dgm:prSet/>
      <dgm:spPr/>
      <dgm:t>
        <a:bodyPr/>
        <a:lstStyle/>
        <a:p>
          <a:endParaRPr lang="en-US"/>
        </a:p>
      </dgm:t>
    </dgm:pt>
    <dgm:pt modelId="{12C85AE2-577E-4DC3-ACA5-CD6B48CA91B2}">
      <dgm:prSet/>
      <dgm:spPr/>
      <dgm:t>
        <a:bodyPr/>
        <a:lstStyle/>
        <a:p>
          <a:pPr>
            <a:lnSpc>
              <a:spcPct val="100000"/>
            </a:lnSpc>
          </a:pPr>
          <a:r>
            <a:rPr lang="en-US"/>
            <a:t>“Unless the patient waives the privilege…a person authorized to practice medicine…shall not be allowed to disclose any information.” 12 V.S.A. sec 1612.</a:t>
          </a:r>
        </a:p>
      </dgm:t>
    </dgm:pt>
    <dgm:pt modelId="{8AE3364C-A85E-409F-9C47-1C4385D64350}" type="parTrans" cxnId="{3896592A-3656-41FA-899A-4827748CEFED}">
      <dgm:prSet/>
      <dgm:spPr/>
      <dgm:t>
        <a:bodyPr/>
        <a:lstStyle/>
        <a:p>
          <a:endParaRPr lang="en-US"/>
        </a:p>
      </dgm:t>
    </dgm:pt>
    <dgm:pt modelId="{1E3313AE-56C1-4A28-9F52-194D156A76B0}" type="sibTrans" cxnId="{3896592A-3656-41FA-899A-4827748CEFED}">
      <dgm:prSet/>
      <dgm:spPr/>
      <dgm:t>
        <a:bodyPr/>
        <a:lstStyle/>
        <a:p>
          <a:endParaRPr lang="en-US"/>
        </a:p>
      </dgm:t>
    </dgm:pt>
    <dgm:pt modelId="{C6E0E766-DD09-4EA9-8ED2-C87A46D9504E}" type="pres">
      <dgm:prSet presAssocID="{8B4CF214-184E-4853-A467-CC6ED1212F80}" presName="root" presStyleCnt="0">
        <dgm:presLayoutVars>
          <dgm:dir/>
          <dgm:resizeHandles val="exact"/>
        </dgm:presLayoutVars>
      </dgm:prSet>
      <dgm:spPr/>
    </dgm:pt>
    <dgm:pt modelId="{FA8ADDD6-9088-493E-85D4-4D166C8F873A}" type="pres">
      <dgm:prSet presAssocID="{2A65264D-BDDC-43A0-AEC8-268716DA8E6E}" presName="compNode" presStyleCnt="0"/>
      <dgm:spPr/>
    </dgm:pt>
    <dgm:pt modelId="{58357125-29B7-4119-A76B-CDEB54F86951}" type="pres">
      <dgm:prSet presAssocID="{2A65264D-BDDC-43A0-AEC8-268716DA8E6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95566871-1696-4A18-975D-57DEAAD8AB06}" type="pres">
      <dgm:prSet presAssocID="{2A65264D-BDDC-43A0-AEC8-268716DA8E6E}" presName="spaceRect" presStyleCnt="0"/>
      <dgm:spPr/>
    </dgm:pt>
    <dgm:pt modelId="{F33A5034-3B0E-4585-8D3C-D30D8C6C36D5}" type="pres">
      <dgm:prSet presAssocID="{2A65264D-BDDC-43A0-AEC8-268716DA8E6E}" presName="textRect" presStyleLbl="revTx" presStyleIdx="0" presStyleCnt="2">
        <dgm:presLayoutVars>
          <dgm:chMax val="1"/>
          <dgm:chPref val="1"/>
        </dgm:presLayoutVars>
      </dgm:prSet>
      <dgm:spPr/>
    </dgm:pt>
    <dgm:pt modelId="{F0B0B370-7674-48D2-B33C-88FF5EF3B5C3}" type="pres">
      <dgm:prSet presAssocID="{AEF143C9-4169-4A8E-9F71-FE389312A782}" presName="sibTrans" presStyleCnt="0"/>
      <dgm:spPr/>
    </dgm:pt>
    <dgm:pt modelId="{F7469CC4-295C-4E36-BB2B-24BD6FD99C78}" type="pres">
      <dgm:prSet presAssocID="{12C85AE2-577E-4DC3-ACA5-CD6B48CA91B2}" presName="compNode" presStyleCnt="0"/>
      <dgm:spPr/>
    </dgm:pt>
    <dgm:pt modelId="{686D93B1-7C02-44E8-A2C1-58B52630EE4A}" type="pres">
      <dgm:prSet presAssocID="{12C85AE2-577E-4DC3-ACA5-CD6B48CA91B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BAA93D48-C36E-4B84-BFFB-72E5ECD7A7FB}" type="pres">
      <dgm:prSet presAssocID="{12C85AE2-577E-4DC3-ACA5-CD6B48CA91B2}" presName="spaceRect" presStyleCnt="0"/>
      <dgm:spPr/>
    </dgm:pt>
    <dgm:pt modelId="{D1901CDF-37DD-4430-97CB-A955A25839F7}" type="pres">
      <dgm:prSet presAssocID="{12C85AE2-577E-4DC3-ACA5-CD6B48CA91B2}" presName="textRect" presStyleLbl="revTx" presStyleIdx="1" presStyleCnt="2">
        <dgm:presLayoutVars>
          <dgm:chMax val="1"/>
          <dgm:chPref val="1"/>
        </dgm:presLayoutVars>
      </dgm:prSet>
      <dgm:spPr/>
    </dgm:pt>
  </dgm:ptLst>
  <dgm:cxnLst>
    <dgm:cxn modelId="{C3255F23-4854-4FBD-8E09-533D4D0B9CD2}" type="presOf" srcId="{8B4CF214-184E-4853-A467-CC6ED1212F80}" destId="{C6E0E766-DD09-4EA9-8ED2-C87A46D9504E}" srcOrd="0" destOrd="0" presId="urn:microsoft.com/office/officeart/2018/2/layout/IconLabelList"/>
    <dgm:cxn modelId="{3896592A-3656-41FA-899A-4827748CEFED}" srcId="{8B4CF214-184E-4853-A467-CC6ED1212F80}" destId="{12C85AE2-577E-4DC3-ACA5-CD6B48CA91B2}" srcOrd="1" destOrd="0" parTransId="{8AE3364C-A85E-409F-9C47-1C4385D64350}" sibTransId="{1E3313AE-56C1-4A28-9F52-194D156A76B0}"/>
    <dgm:cxn modelId="{B78D3B70-EBF1-47D2-9EE7-15715D54512F}" type="presOf" srcId="{12C85AE2-577E-4DC3-ACA5-CD6B48CA91B2}" destId="{D1901CDF-37DD-4430-97CB-A955A25839F7}" srcOrd="0" destOrd="0" presId="urn:microsoft.com/office/officeart/2018/2/layout/IconLabelList"/>
    <dgm:cxn modelId="{8CE8877E-8345-4568-A1C8-A16E5A2FBD46}" type="presOf" srcId="{2A65264D-BDDC-43A0-AEC8-268716DA8E6E}" destId="{F33A5034-3B0E-4585-8D3C-D30D8C6C36D5}" srcOrd="0" destOrd="0" presId="urn:microsoft.com/office/officeart/2018/2/layout/IconLabelList"/>
    <dgm:cxn modelId="{C7AC16A4-02A3-43FC-BDA3-241D0C22C838}" srcId="{8B4CF214-184E-4853-A467-CC6ED1212F80}" destId="{2A65264D-BDDC-43A0-AEC8-268716DA8E6E}" srcOrd="0" destOrd="0" parTransId="{D776184C-D6DC-43A9-BF05-FF70C48E48AE}" sibTransId="{AEF143C9-4169-4A8E-9F71-FE389312A782}"/>
    <dgm:cxn modelId="{43A5DD54-8F2A-48CD-9659-F7F58B072102}" type="presParOf" srcId="{C6E0E766-DD09-4EA9-8ED2-C87A46D9504E}" destId="{FA8ADDD6-9088-493E-85D4-4D166C8F873A}" srcOrd="0" destOrd="0" presId="urn:microsoft.com/office/officeart/2018/2/layout/IconLabelList"/>
    <dgm:cxn modelId="{989CAF83-B52D-49E5-8797-0AE6A1A2B166}" type="presParOf" srcId="{FA8ADDD6-9088-493E-85D4-4D166C8F873A}" destId="{58357125-29B7-4119-A76B-CDEB54F86951}" srcOrd="0" destOrd="0" presId="urn:microsoft.com/office/officeart/2018/2/layout/IconLabelList"/>
    <dgm:cxn modelId="{91861FF8-324D-42D4-A754-ED81C74A1C21}" type="presParOf" srcId="{FA8ADDD6-9088-493E-85D4-4D166C8F873A}" destId="{95566871-1696-4A18-975D-57DEAAD8AB06}" srcOrd="1" destOrd="0" presId="urn:microsoft.com/office/officeart/2018/2/layout/IconLabelList"/>
    <dgm:cxn modelId="{B643E852-6505-4615-B6ED-08E0FEC74940}" type="presParOf" srcId="{FA8ADDD6-9088-493E-85D4-4D166C8F873A}" destId="{F33A5034-3B0E-4585-8D3C-D30D8C6C36D5}" srcOrd="2" destOrd="0" presId="urn:microsoft.com/office/officeart/2018/2/layout/IconLabelList"/>
    <dgm:cxn modelId="{F62A8179-3C62-4C80-A3A1-899FCDDD8268}" type="presParOf" srcId="{C6E0E766-DD09-4EA9-8ED2-C87A46D9504E}" destId="{F0B0B370-7674-48D2-B33C-88FF5EF3B5C3}" srcOrd="1" destOrd="0" presId="urn:microsoft.com/office/officeart/2018/2/layout/IconLabelList"/>
    <dgm:cxn modelId="{E1987533-24C2-457C-B798-74DC25748BF3}" type="presParOf" srcId="{C6E0E766-DD09-4EA9-8ED2-C87A46D9504E}" destId="{F7469CC4-295C-4E36-BB2B-24BD6FD99C78}" srcOrd="2" destOrd="0" presId="urn:microsoft.com/office/officeart/2018/2/layout/IconLabelList"/>
    <dgm:cxn modelId="{0E162C67-4299-45AC-9E23-EC82A7B07DBF}" type="presParOf" srcId="{F7469CC4-295C-4E36-BB2B-24BD6FD99C78}" destId="{686D93B1-7C02-44E8-A2C1-58B52630EE4A}" srcOrd="0" destOrd="0" presId="urn:microsoft.com/office/officeart/2018/2/layout/IconLabelList"/>
    <dgm:cxn modelId="{0A83648E-71F2-4500-B0CD-F6C58D2F5399}" type="presParOf" srcId="{F7469CC4-295C-4E36-BB2B-24BD6FD99C78}" destId="{BAA93D48-C36E-4B84-BFFB-72E5ECD7A7FB}" srcOrd="1" destOrd="0" presId="urn:microsoft.com/office/officeart/2018/2/layout/IconLabelList"/>
    <dgm:cxn modelId="{107386F3-82B0-4C20-898E-73476D4F8271}" type="presParOf" srcId="{F7469CC4-295C-4E36-BB2B-24BD6FD99C78}" destId="{D1901CDF-37DD-4430-97CB-A955A25839F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04CAA97-FFA2-4C9B-815B-48F95CBF825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46DB2F4-9DA8-4A70-90D2-27437CD12731}">
      <dgm:prSet/>
      <dgm:spPr/>
      <dgm:t>
        <a:bodyPr/>
        <a:lstStyle/>
        <a:p>
          <a:pPr>
            <a:lnSpc>
              <a:spcPct val="100000"/>
            </a:lnSpc>
          </a:pPr>
          <a:r>
            <a:rPr lang="en-US" b="0" i="0" dirty="0"/>
            <a:t>As the number of data breaches and federal and state enforcement actions for privacy and security violations reach new heights, Connecticut's highest court has added fuel to the fire in a decision that paves the way for individuals to use Health Information Portability and Accountability Act (HIPAA) violations as a basis for state negligence claims.</a:t>
          </a:r>
          <a:endParaRPr lang="en-US" dirty="0"/>
        </a:p>
      </dgm:t>
    </dgm:pt>
    <dgm:pt modelId="{D1015F42-2BED-4ECE-AE96-E6CA08A06A91}" type="parTrans" cxnId="{6717669D-5B73-4DE2-B394-D2D09A13DCCE}">
      <dgm:prSet/>
      <dgm:spPr/>
      <dgm:t>
        <a:bodyPr/>
        <a:lstStyle/>
        <a:p>
          <a:endParaRPr lang="en-US"/>
        </a:p>
      </dgm:t>
    </dgm:pt>
    <dgm:pt modelId="{ACC52AFF-F4C6-494A-A4ED-67D42059046F}" type="sibTrans" cxnId="{6717669D-5B73-4DE2-B394-D2D09A13DCCE}">
      <dgm:prSet/>
      <dgm:spPr/>
      <dgm:t>
        <a:bodyPr/>
        <a:lstStyle/>
        <a:p>
          <a:endParaRPr lang="en-US"/>
        </a:p>
      </dgm:t>
    </dgm:pt>
    <dgm:pt modelId="{6060DE93-4B09-409F-A42A-FD80788FA597}">
      <dgm:prSet/>
      <dgm:spPr/>
      <dgm:t>
        <a:bodyPr/>
        <a:lstStyle/>
        <a:p>
          <a:pPr>
            <a:lnSpc>
              <a:spcPct val="100000"/>
            </a:lnSpc>
          </a:pPr>
          <a:r>
            <a:rPr lang="en-US" b="0" i="0" dirty="0"/>
            <a:t>HIPAA does not provide a private right of action for violations. Only the federal or state government can seek sanctions, including fines, for HIPAA noncompliance. The absence of a private right of action under HIPAA has largely impeded private lawsuits that cite HIPAA violations as the basis for a negligence claim. Yet, the Connecticut Supreme Court ruled that a plaintiff may use HIPAA to establish the standard of care in negligence cases.</a:t>
          </a:r>
          <a:endParaRPr lang="en-US" dirty="0"/>
        </a:p>
      </dgm:t>
    </dgm:pt>
    <dgm:pt modelId="{E7C37FCA-B79A-478F-AD52-EF6B7DFA83CC}" type="parTrans" cxnId="{ECEE531B-DF5E-4A5C-9268-3A1D81459624}">
      <dgm:prSet/>
      <dgm:spPr/>
      <dgm:t>
        <a:bodyPr/>
        <a:lstStyle/>
        <a:p>
          <a:endParaRPr lang="en-US"/>
        </a:p>
      </dgm:t>
    </dgm:pt>
    <dgm:pt modelId="{CE09FF89-A3FB-4D1C-BF08-40FF9BF673F3}" type="sibTrans" cxnId="{ECEE531B-DF5E-4A5C-9268-3A1D81459624}">
      <dgm:prSet/>
      <dgm:spPr/>
      <dgm:t>
        <a:bodyPr/>
        <a:lstStyle/>
        <a:p>
          <a:endParaRPr lang="en-US"/>
        </a:p>
      </dgm:t>
    </dgm:pt>
    <dgm:pt modelId="{4E099C43-70AC-4BE3-B848-FEAF5A3AC3B5}">
      <dgm:prSet/>
      <dgm:spPr/>
      <dgm:t>
        <a:bodyPr/>
        <a:lstStyle/>
        <a:p>
          <a:pPr>
            <a:lnSpc>
              <a:spcPct val="100000"/>
            </a:lnSpc>
          </a:pPr>
          <a:r>
            <a:rPr lang="en-US" b="0" i="0" dirty="0"/>
            <a:t>Byrne was a patient of the Avery Center for Obstetrics and Gynecology, P.C. The putative father of Byrne's child served the Avery Center with a subpoena for Byrne's medical records in connection with a paternity action filed against Byrne. The Avery Center mailed a copy of Byrne's records to the court without filing a motion to quash the subpoena, appearing in court, or notifying Byrne. The father accessed Byrne's medical records in the court file. Byrne sued the Avery Center for failure to use reasonable care in protecting her medical information, including disclosing it in violation of HIPAA.</a:t>
          </a:r>
          <a:endParaRPr lang="en-US" dirty="0"/>
        </a:p>
      </dgm:t>
    </dgm:pt>
    <dgm:pt modelId="{76733E48-4E08-4D33-965C-1998CDBE714F}" type="parTrans" cxnId="{191CCEBA-069C-4A44-8609-0406B49DA7C5}">
      <dgm:prSet/>
      <dgm:spPr/>
      <dgm:t>
        <a:bodyPr/>
        <a:lstStyle/>
        <a:p>
          <a:endParaRPr lang="en-US"/>
        </a:p>
      </dgm:t>
    </dgm:pt>
    <dgm:pt modelId="{D784A120-DF08-4949-9795-44F75BCA12E5}" type="sibTrans" cxnId="{191CCEBA-069C-4A44-8609-0406B49DA7C5}">
      <dgm:prSet/>
      <dgm:spPr/>
      <dgm:t>
        <a:bodyPr/>
        <a:lstStyle/>
        <a:p>
          <a:endParaRPr lang="en-US"/>
        </a:p>
      </dgm:t>
    </dgm:pt>
    <dgm:pt modelId="{FECA5754-AE7C-4AEB-B3A8-2F67ABD8009E}" type="pres">
      <dgm:prSet presAssocID="{504CAA97-FFA2-4C9B-815B-48F95CBF8255}" presName="root" presStyleCnt="0">
        <dgm:presLayoutVars>
          <dgm:dir/>
          <dgm:resizeHandles val="exact"/>
        </dgm:presLayoutVars>
      </dgm:prSet>
      <dgm:spPr/>
    </dgm:pt>
    <dgm:pt modelId="{9EEAA94C-065F-44D1-9FD8-38EB6DC7DD7F}" type="pres">
      <dgm:prSet presAssocID="{E46DB2F4-9DA8-4A70-90D2-27437CD12731}" presName="compNode" presStyleCnt="0"/>
      <dgm:spPr/>
    </dgm:pt>
    <dgm:pt modelId="{F88F1BB2-258E-4816-B7A4-4D0E1F79AFF6}" type="pres">
      <dgm:prSet presAssocID="{E46DB2F4-9DA8-4A70-90D2-27437CD12731}" presName="bgRect" presStyleLbl="bgShp" presStyleIdx="0" presStyleCnt="3"/>
      <dgm:spPr/>
    </dgm:pt>
    <dgm:pt modelId="{BD633537-0D41-49AD-8221-A05B0A71D29D}" type="pres">
      <dgm:prSet presAssocID="{E46DB2F4-9DA8-4A70-90D2-27437CD127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3856F905-BFE1-432C-B13E-6A43A7D850F2}" type="pres">
      <dgm:prSet presAssocID="{E46DB2F4-9DA8-4A70-90D2-27437CD12731}" presName="spaceRect" presStyleCnt="0"/>
      <dgm:spPr/>
    </dgm:pt>
    <dgm:pt modelId="{E9526E71-0ECF-4BA1-89BA-EC9B7839F166}" type="pres">
      <dgm:prSet presAssocID="{E46DB2F4-9DA8-4A70-90D2-27437CD12731}" presName="parTx" presStyleLbl="revTx" presStyleIdx="0" presStyleCnt="3" custScaleX="107371">
        <dgm:presLayoutVars>
          <dgm:chMax val="0"/>
          <dgm:chPref val="0"/>
        </dgm:presLayoutVars>
      </dgm:prSet>
      <dgm:spPr/>
    </dgm:pt>
    <dgm:pt modelId="{C2CA3164-6813-476D-8EAA-7EBDB123EB36}" type="pres">
      <dgm:prSet presAssocID="{ACC52AFF-F4C6-494A-A4ED-67D42059046F}" presName="sibTrans" presStyleCnt="0"/>
      <dgm:spPr/>
    </dgm:pt>
    <dgm:pt modelId="{988AE888-AF3D-428B-958D-1D5342C7AF60}" type="pres">
      <dgm:prSet presAssocID="{6060DE93-4B09-409F-A42A-FD80788FA597}" presName="compNode" presStyleCnt="0"/>
      <dgm:spPr/>
    </dgm:pt>
    <dgm:pt modelId="{1925474E-8615-47B0-8B5C-FA8893AE06E2}" type="pres">
      <dgm:prSet presAssocID="{6060DE93-4B09-409F-A42A-FD80788FA597}" presName="bgRect" presStyleLbl="bgShp" presStyleIdx="1" presStyleCnt="3"/>
      <dgm:spPr/>
    </dgm:pt>
    <dgm:pt modelId="{15B87691-E9BA-4E9B-9415-9699A759E821}" type="pres">
      <dgm:prSet presAssocID="{6060DE93-4B09-409F-A42A-FD80788FA59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0280CE2C-A882-41C5-A7DB-612F929F6902}" type="pres">
      <dgm:prSet presAssocID="{6060DE93-4B09-409F-A42A-FD80788FA597}" presName="spaceRect" presStyleCnt="0"/>
      <dgm:spPr/>
    </dgm:pt>
    <dgm:pt modelId="{F00AFF23-A0FA-471C-BF3D-45DC0DD502A4}" type="pres">
      <dgm:prSet presAssocID="{6060DE93-4B09-409F-A42A-FD80788FA597}" presName="parTx" presStyleLbl="revTx" presStyleIdx="1" presStyleCnt="3" custScaleX="107795">
        <dgm:presLayoutVars>
          <dgm:chMax val="0"/>
          <dgm:chPref val="0"/>
        </dgm:presLayoutVars>
      </dgm:prSet>
      <dgm:spPr/>
    </dgm:pt>
    <dgm:pt modelId="{CF45B5C8-7EA6-4FB8-9ED9-C453D96E9069}" type="pres">
      <dgm:prSet presAssocID="{CE09FF89-A3FB-4D1C-BF08-40FF9BF673F3}" presName="sibTrans" presStyleCnt="0"/>
      <dgm:spPr/>
    </dgm:pt>
    <dgm:pt modelId="{7BDD396F-0007-4213-B148-99C4A629189F}" type="pres">
      <dgm:prSet presAssocID="{4E099C43-70AC-4BE3-B848-FEAF5A3AC3B5}" presName="compNode" presStyleCnt="0"/>
      <dgm:spPr/>
    </dgm:pt>
    <dgm:pt modelId="{D97438EB-2A97-4172-B19A-897D243028FF}" type="pres">
      <dgm:prSet presAssocID="{4E099C43-70AC-4BE3-B848-FEAF5A3AC3B5}" presName="bgRect" presStyleLbl="bgShp" presStyleIdx="2" presStyleCnt="3"/>
      <dgm:spPr/>
    </dgm:pt>
    <dgm:pt modelId="{E383E505-A41B-4A15-B0EE-C14A636F75E9}" type="pres">
      <dgm:prSet presAssocID="{4E099C43-70AC-4BE3-B848-FEAF5A3AC3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F147C4F6-EB51-41C5-A9D4-D8259C31A7CF}" type="pres">
      <dgm:prSet presAssocID="{4E099C43-70AC-4BE3-B848-FEAF5A3AC3B5}" presName="spaceRect" presStyleCnt="0"/>
      <dgm:spPr/>
    </dgm:pt>
    <dgm:pt modelId="{FE75E935-098E-4BC5-87DA-3695822188AB}" type="pres">
      <dgm:prSet presAssocID="{4E099C43-70AC-4BE3-B848-FEAF5A3AC3B5}" presName="parTx" presStyleLbl="revTx" presStyleIdx="2" presStyleCnt="3" custScaleX="107482">
        <dgm:presLayoutVars>
          <dgm:chMax val="0"/>
          <dgm:chPref val="0"/>
        </dgm:presLayoutVars>
      </dgm:prSet>
      <dgm:spPr/>
    </dgm:pt>
  </dgm:ptLst>
  <dgm:cxnLst>
    <dgm:cxn modelId="{ECEE531B-DF5E-4A5C-9268-3A1D81459624}" srcId="{504CAA97-FFA2-4C9B-815B-48F95CBF8255}" destId="{6060DE93-4B09-409F-A42A-FD80788FA597}" srcOrd="1" destOrd="0" parTransId="{E7C37FCA-B79A-478F-AD52-EF6B7DFA83CC}" sibTransId="{CE09FF89-A3FB-4D1C-BF08-40FF9BF673F3}"/>
    <dgm:cxn modelId="{47A08A61-812C-40CF-A05C-FC396A7761C5}" type="presOf" srcId="{4E099C43-70AC-4BE3-B848-FEAF5A3AC3B5}" destId="{FE75E935-098E-4BC5-87DA-3695822188AB}" srcOrd="0" destOrd="0" presId="urn:microsoft.com/office/officeart/2018/2/layout/IconVerticalSolidList"/>
    <dgm:cxn modelId="{A23E3466-EA3A-4D3C-A0AF-11CEB435500C}" type="presOf" srcId="{E46DB2F4-9DA8-4A70-90D2-27437CD12731}" destId="{E9526E71-0ECF-4BA1-89BA-EC9B7839F166}" srcOrd="0" destOrd="0" presId="urn:microsoft.com/office/officeart/2018/2/layout/IconVerticalSolidList"/>
    <dgm:cxn modelId="{F15C2348-9B87-4D0E-932B-2FA1D5B42029}" type="presOf" srcId="{6060DE93-4B09-409F-A42A-FD80788FA597}" destId="{F00AFF23-A0FA-471C-BF3D-45DC0DD502A4}" srcOrd="0" destOrd="0" presId="urn:microsoft.com/office/officeart/2018/2/layout/IconVerticalSolidList"/>
    <dgm:cxn modelId="{6717669D-5B73-4DE2-B394-D2D09A13DCCE}" srcId="{504CAA97-FFA2-4C9B-815B-48F95CBF8255}" destId="{E46DB2F4-9DA8-4A70-90D2-27437CD12731}" srcOrd="0" destOrd="0" parTransId="{D1015F42-2BED-4ECE-AE96-E6CA08A06A91}" sibTransId="{ACC52AFF-F4C6-494A-A4ED-67D42059046F}"/>
    <dgm:cxn modelId="{191CCEBA-069C-4A44-8609-0406B49DA7C5}" srcId="{504CAA97-FFA2-4C9B-815B-48F95CBF8255}" destId="{4E099C43-70AC-4BE3-B848-FEAF5A3AC3B5}" srcOrd="2" destOrd="0" parTransId="{76733E48-4E08-4D33-965C-1998CDBE714F}" sibTransId="{D784A120-DF08-4949-9795-44F75BCA12E5}"/>
    <dgm:cxn modelId="{1E97EFE2-F724-4A58-B3E7-BEE77AEE8032}" type="presOf" srcId="{504CAA97-FFA2-4C9B-815B-48F95CBF8255}" destId="{FECA5754-AE7C-4AEB-B3A8-2F67ABD8009E}" srcOrd="0" destOrd="0" presId="urn:microsoft.com/office/officeart/2018/2/layout/IconVerticalSolidList"/>
    <dgm:cxn modelId="{54BF964C-8F89-4411-9A77-D9F46380ADAA}" type="presParOf" srcId="{FECA5754-AE7C-4AEB-B3A8-2F67ABD8009E}" destId="{9EEAA94C-065F-44D1-9FD8-38EB6DC7DD7F}" srcOrd="0" destOrd="0" presId="urn:microsoft.com/office/officeart/2018/2/layout/IconVerticalSolidList"/>
    <dgm:cxn modelId="{CA3301CA-CE2D-44E6-84E3-4B48D424CC6F}" type="presParOf" srcId="{9EEAA94C-065F-44D1-9FD8-38EB6DC7DD7F}" destId="{F88F1BB2-258E-4816-B7A4-4D0E1F79AFF6}" srcOrd="0" destOrd="0" presId="urn:microsoft.com/office/officeart/2018/2/layout/IconVerticalSolidList"/>
    <dgm:cxn modelId="{E086E28F-8A24-4DB0-A56A-AD81CD023E8E}" type="presParOf" srcId="{9EEAA94C-065F-44D1-9FD8-38EB6DC7DD7F}" destId="{BD633537-0D41-49AD-8221-A05B0A71D29D}" srcOrd="1" destOrd="0" presId="urn:microsoft.com/office/officeart/2018/2/layout/IconVerticalSolidList"/>
    <dgm:cxn modelId="{FD52806E-FC90-49BD-9299-F49C2D4270B5}" type="presParOf" srcId="{9EEAA94C-065F-44D1-9FD8-38EB6DC7DD7F}" destId="{3856F905-BFE1-432C-B13E-6A43A7D850F2}" srcOrd="2" destOrd="0" presId="urn:microsoft.com/office/officeart/2018/2/layout/IconVerticalSolidList"/>
    <dgm:cxn modelId="{B8C67EF2-F14D-4937-8108-9798B9D3FF4A}" type="presParOf" srcId="{9EEAA94C-065F-44D1-9FD8-38EB6DC7DD7F}" destId="{E9526E71-0ECF-4BA1-89BA-EC9B7839F166}" srcOrd="3" destOrd="0" presId="urn:microsoft.com/office/officeart/2018/2/layout/IconVerticalSolidList"/>
    <dgm:cxn modelId="{649BA05A-17F1-4211-B8CA-1D03EF6ED6D9}" type="presParOf" srcId="{FECA5754-AE7C-4AEB-B3A8-2F67ABD8009E}" destId="{C2CA3164-6813-476D-8EAA-7EBDB123EB36}" srcOrd="1" destOrd="0" presId="urn:microsoft.com/office/officeart/2018/2/layout/IconVerticalSolidList"/>
    <dgm:cxn modelId="{1491F4D6-136F-4362-84D8-4E79185BD63E}" type="presParOf" srcId="{FECA5754-AE7C-4AEB-B3A8-2F67ABD8009E}" destId="{988AE888-AF3D-428B-958D-1D5342C7AF60}" srcOrd="2" destOrd="0" presId="urn:microsoft.com/office/officeart/2018/2/layout/IconVerticalSolidList"/>
    <dgm:cxn modelId="{35D7E9A8-CCEA-4E61-802A-20E83FA979C5}" type="presParOf" srcId="{988AE888-AF3D-428B-958D-1D5342C7AF60}" destId="{1925474E-8615-47B0-8B5C-FA8893AE06E2}" srcOrd="0" destOrd="0" presId="urn:microsoft.com/office/officeart/2018/2/layout/IconVerticalSolidList"/>
    <dgm:cxn modelId="{22CD6AD8-FA26-46F5-AF5C-BE58727103D0}" type="presParOf" srcId="{988AE888-AF3D-428B-958D-1D5342C7AF60}" destId="{15B87691-E9BA-4E9B-9415-9699A759E821}" srcOrd="1" destOrd="0" presId="urn:microsoft.com/office/officeart/2018/2/layout/IconVerticalSolidList"/>
    <dgm:cxn modelId="{89C1A4EA-1D37-4B15-9812-E3AE4AF300C9}" type="presParOf" srcId="{988AE888-AF3D-428B-958D-1D5342C7AF60}" destId="{0280CE2C-A882-41C5-A7DB-612F929F6902}" srcOrd="2" destOrd="0" presId="urn:microsoft.com/office/officeart/2018/2/layout/IconVerticalSolidList"/>
    <dgm:cxn modelId="{F1DAA5FF-FBDC-4561-9A3F-DF3ABBE1AAD9}" type="presParOf" srcId="{988AE888-AF3D-428B-958D-1D5342C7AF60}" destId="{F00AFF23-A0FA-471C-BF3D-45DC0DD502A4}" srcOrd="3" destOrd="0" presId="urn:microsoft.com/office/officeart/2018/2/layout/IconVerticalSolidList"/>
    <dgm:cxn modelId="{DA3B6D3E-842B-441F-AFD0-265729E35A97}" type="presParOf" srcId="{FECA5754-AE7C-4AEB-B3A8-2F67ABD8009E}" destId="{CF45B5C8-7EA6-4FB8-9ED9-C453D96E9069}" srcOrd="3" destOrd="0" presId="urn:microsoft.com/office/officeart/2018/2/layout/IconVerticalSolidList"/>
    <dgm:cxn modelId="{C4BAAE0C-FE72-4140-BA2A-8A465A4E4523}" type="presParOf" srcId="{FECA5754-AE7C-4AEB-B3A8-2F67ABD8009E}" destId="{7BDD396F-0007-4213-B148-99C4A629189F}" srcOrd="4" destOrd="0" presId="urn:microsoft.com/office/officeart/2018/2/layout/IconVerticalSolidList"/>
    <dgm:cxn modelId="{B2B53487-09BD-41B7-B8A6-8969087299BC}" type="presParOf" srcId="{7BDD396F-0007-4213-B148-99C4A629189F}" destId="{D97438EB-2A97-4172-B19A-897D243028FF}" srcOrd="0" destOrd="0" presId="urn:microsoft.com/office/officeart/2018/2/layout/IconVerticalSolidList"/>
    <dgm:cxn modelId="{12822698-DE89-4734-BA9E-5B2BD6B61228}" type="presParOf" srcId="{7BDD396F-0007-4213-B148-99C4A629189F}" destId="{E383E505-A41B-4A15-B0EE-C14A636F75E9}" srcOrd="1" destOrd="0" presId="urn:microsoft.com/office/officeart/2018/2/layout/IconVerticalSolidList"/>
    <dgm:cxn modelId="{C4BB5C19-4B85-4A9F-BDBA-11FEF3652619}" type="presParOf" srcId="{7BDD396F-0007-4213-B148-99C4A629189F}" destId="{F147C4F6-EB51-41C5-A9D4-D8259C31A7CF}" srcOrd="2" destOrd="0" presId="urn:microsoft.com/office/officeart/2018/2/layout/IconVerticalSolidList"/>
    <dgm:cxn modelId="{BEBD753A-9BC1-4696-9354-0FC96FB8FEBD}" type="presParOf" srcId="{7BDD396F-0007-4213-B148-99C4A629189F}" destId="{FE75E935-098E-4BC5-87DA-3695822188A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4CAA97-FFA2-4C9B-815B-48F95CBF825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46DB2F4-9DA8-4A70-90D2-27437CD12731}">
      <dgm:prSet/>
      <dgm:spPr/>
      <dgm:t>
        <a:bodyPr/>
        <a:lstStyle/>
        <a:p>
          <a:pPr>
            <a:lnSpc>
              <a:spcPct val="100000"/>
            </a:lnSpc>
          </a:pPr>
          <a:r>
            <a:rPr lang="en-US" b="0" i="0" dirty="0">
              <a:solidFill>
                <a:srgbClr val="0A3008"/>
              </a:solidFill>
              <a:effectLst/>
              <a:latin typeface="+mn-lt"/>
            </a:rPr>
            <a:t>In Payne v. </a:t>
          </a:r>
          <a:r>
            <a:rPr lang="en-US" b="0" i="0" dirty="0" err="1">
              <a:solidFill>
                <a:srgbClr val="0A3008"/>
              </a:solidFill>
              <a:effectLst/>
              <a:latin typeface="+mn-lt"/>
            </a:rPr>
            <a:t>Taslimi</a:t>
          </a:r>
          <a:r>
            <a:rPr lang="en-US" b="0" i="0" dirty="0">
              <a:solidFill>
                <a:srgbClr val="0A3008"/>
              </a:solidFill>
              <a:effectLst/>
              <a:latin typeface="+mn-lt"/>
            </a:rPr>
            <a:t>, the Fourth Circuit Court of Appeals ruled that a prisoner did not have a private </a:t>
          </a:r>
          <a:r>
            <a:rPr lang="en-US" b="0" i="0" dirty="0">
              <a:solidFill>
                <a:srgbClr val="0A3008"/>
              </a:solidFill>
              <a:effectLst/>
              <a:latin typeface="+mn-lt"/>
              <a:ea typeface="Source Sans Pro" panose="020B0503030403020204" pitchFamily="34" charset="0"/>
            </a:rPr>
            <a:t>right of action under HIPAA to sue for the improper disclosure of his HIV status: </a:t>
          </a:r>
          <a:endParaRPr lang="en-US" dirty="0">
            <a:latin typeface="+mn-lt"/>
          </a:endParaRPr>
        </a:p>
      </dgm:t>
    </dgm:pt>
    <dgm:pt modelId="{D1015F42-2BED-4ECE-AE96-E6CA08A06A91}" type="parTrans" cxnId="{6717669D-5B73-4DE2-B394-D2D09A13DCCE}">
      <dgm:prSet/>
      <dgm:spPr/>
      <dgm:t>
        <a:bodyPr/>
        <a:lstStyle/>
        <a:p>
          <a:endParaRPr lang="en-US"/>
        </a:p>
      </dgm:t>
    </dgm:pt>
    <dgm:pt modelId="{ACC52AFF-F4C6-494A-A4ED-67D42059046F}" type="sibTrans" cxnId="{6717669D-5B73-4DE2-B394-D2D09A13DCCE}">
      <dgm:prSet/>
      <dgm:spPr/>
      <dgm:t>
        <a:bodyPr/>
        <a:lstStyle/>
        <a:p>
          <a:endParaRPr lang="en-US"/>
        </a:p>
      </dgm:t>
    </dgm:pt>
    <dgm:pt modelId="{6060DE93-4B09-409F-A42A-FD80788FA597}">
      <dgm:prSet/>
      <dgm:spPr/>
      <dgm:t>
        <a:bodyPr/>
        <a:lstStyle/>
        <a:p>
          <a:pPr>
            <a:lnSpc>
              <a:spcPct val="100000"/>
            </a:lnSpc>
          </a:pPr>
          <a:r>
            <a:rPr lang="en-US" b="0" i="0" dirty="0">
              <a:solidFill>
                <a:srgbClr val="0A3008"/>
              </a:solidFill>
              <a:effectLst/>
              <a:latin typeface="+mj-lt"/>
              <a:ea typeface="Source Sans Pro" panose="020B0503030403020204" pitchFamily="34" charset="0"/>
            </a:rPr>
            <a:t>There is no private cause of action to address an improper disclosure of medical information under the Health Insurance Portability and Accountability Act of 1996 (HIPAA), the U.S. Court of Appeals for the Fourth Circuit has held for the first time. The Court further precluded a cause of action based on a “right of privacy” theory under the 14th Amendment, but only because the plaintiff — a prisoner with limited rights of privacy — was unable to show he had a reasonable expectation of privacy to his medical diagnoses. </a:t>
          </a:r>
          <a:endParaRPr lang="en-US" dirty="0">
            <a:latin typeface="+mj-lt"/>
          </a:endParaRPr>
        </a:p>
      </dgm:t>
    </dgm:pt>
    <dgm:pt modelId="{E7C37FCA-B79A-478F-AD52-EF6B7DFA83CC}" type="parTrans" cxnId="{ECEE531B-DF5E-4A5C-9268-3A1D81459624}">
      <dgm:prSet/>
      <dgm:spPr/>
      <dgm:t>
        <a:bodyPr/>
        <a:lstStyle/>
        <a:p>
          <a:endParaRPr lang="en-US"/>
        </a:p>
      </dgm:t>
    </dgm:pt>
    <dgm:pt modelId="{CE09FF89-A3FB-4D1C-BF08-40FF9BF673F3}" type="sibTrans" cxnId="{ECEE531B-DF5E-4A5C-9268-3A1D81459624}">
      <dgm:prSet/>
      <dgm:spPr/>
      <dgm:t>
        <a:bodyPr/>
        <a:lstStyle/>
        <a:p>
          <a:endParaRPr lang="en-US"/>
        </a:p>
      </dgm:t>
    </dgm:pt>
    <dgm:pt modelId="{4E099C43-70AC-4BE3-B848-FEAF5A3AC3B5}">
      <dgm:prSet/>
      <dgm:spPr/>
      <dgm:t>
        <a:bodyPr/>
        <a:lstStyle/>
        <a:p>
          <a:pPr>
            <a:lnSpc>
              <a:spcPct val="100000"/>
            </a:lnSpc>
          </a:pPr>
          <a:r>
            <a:rPr lang="en-US" b="0" i="0" dirty="0">
              <a:solidFill>
                <a:srgbClr val="0A3008"/>
              </a:solidFill>
              <a:effectLst/>
              <a:latin typeface="+mn-lt"/>
              <a:ea typeface="Source Sans Pro" panose="020B0503030403020204" pitchFamily="34" charset="0"/>
            </a:rPr>
            <a:t>Although this case unfolded in a prison setting, this ruling could have implications in the workforce and reminds employers to treat confidential medical information of its workers carefully.</a:t>
          </a:r>
          <a:endParaRPr lang="en-US" dirty="0">
            <a:latin typeface="+mn-lt"/>
          </a:endParaRPr>
        </a:p>
      </dgm:t>
    </dgm:pt>
    <dgm:pt modelId="{76733E48-4E08-4D33-965C-1998CDBE714F}" type="parTrans" cxnId="{191CCEBA-069C-4A44-8609-0406B49DA7C5}">
      <dgm:prSet/>
      <dgm:spPr/>
      <dgm:t>
        <a:bodyPr/>
        <a:lstStyle/>
        <a:p>
          <a:endParaRPr lang="en-US"/>
        </a:p>
      </dgm:t>
    </dgm:pt>
    <dgm:pt modelId="{D784A120-DF08-4949-9795-44F75BCA12E5}" type="sibTrans" cxnId="{191CCEBA-069C-4A44-8609-0406B49DA7C5}">
      <dgm:prSet/>
      <dgm:spPr/>
      <dgm:t>
        <a:bodyPr/>
        <a:lstStyle/>
        <a:p>
          <a:endParaRPr lang="en-US"/>
        </a:p>
      </dgm:t>
    </dgm:pt>
    <dgm:pt modelId="{FECA5754-AE7C-4AEB-B3A8-2F67ABD8009E}" type="pres">
      <dgm:prSet presAssocID="{504CAA97-FFA2-4C9B-815B-48F95CBF8255}" presName="root" presStyleCnt="0">
        <dgm:presLayoutVars>
          <dgm:dir/>
          <dgm:resizeHandles val="exact"/>
        </dgm:presLayoutVars>
      </dgm:prSet>
      <dgm:spPr/>
    </dgm:pt>
    <dgm:pt modelId="{9EEAA94C-065F-44D1-9FD8-38EB6DC7DD7F}" type="pres">
      <dgm:prSet presAssocID="{E46DB2F4-9DA8-4A70-90D2-27437CD12731}" presName="compNode" presStyleCnt="0"/>
      <dgm:spPr/>
    </dgm:pt>
    <dgm:pt modelId="{F88F1BB2-258E-4816-B7A4-4D0E1F79AFF6}" type="pres">
      <dgm:prSet presAssocID="{E46DB2F4-9DA8-4A70-90D2-27437CD12731}" presName="bgRect" presStyleLbl="bgShp" presStyleIdx="0" presStyleCnt="3"/>
      <dgm:spPr/>
    </dgm:pt>
    <dgm:pt modelId="{BD633537-0D41-49AD-8221-A05B0A71D29D}" type="pres">
      <dgm:prSet presAssocID="{E46DB2F4-9DA8-4A70-90D2-27437CD1273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3856F905-BFE1-432C-B13E-6A43A7D850F2}" type="pres">
      <dgm:prSet presAssocID="{E46DB2F4-9DA8-4A70-90D2-27437CD12731}" presName="spaceRect" presStyleCnt="0"/>
      <dgm:spPr/>
    </dgm:pt>
    <dgm:pt modelId="{E9526E71-0ECF-4BA1-89BA-EC9B7839F166}" type="pres">
      <dgm:prSet presAssocID="{E46DB2F4-9DA8-4A70-90D2-27437CD12731}" presName="parTx" presStyleLbl="revTx" presStyleIdx="0" presStyleCnt="3" custScaleX="107371">
        <dgm:presLayoutVars>
          <dgm:chMax val="0"/>
          <dgm:chPref val="0"/>
        </dgm:presLayoutVars>
      </dgm:prSet>
      <dgm:spPr/>
    </dgm:pt>
    <dgm:pt modelId="{C2CA3164-6813-476D-8EAA-7EBDB123EB36}" type="pres">
      <dgm:prSet presAssocID="{ACC52AFF-F4C6-494A-A4ED-67D42059046F}" presName="sibTrans" presStyleCnt="0"/>
      <dgm:spPr/>
    </dgm:pt>
    <dgm:pt modelId="{988AE888-AF3D-428B-958D-1D5342C7AF60}" type="pres">
      <dgm:prSet presAssocID="{6060DE93-4B09-409F-A42A-FD80788FA597}" presName="compNode" presStyleCnt="0"/>
      <dgm:spPr/>
    </dgm:pt>
    <dgm:pt modelId="{1925474E-8615-47B0-8B5C-FA8893AE06E2}" type="pres">
      <dgm:prSet presAssocID="{6060DE93-4B09-409F-A42A-FD80788FA597}" presName="bgRect" presStyleLbl="bgShp" presStyleIdx="1" presStyleCnt="3"/>
      <dgm:spPr/>
    </dgm:pt>
    <dgm:pt modelId="{15B87691-E9BA-4E9B-9415-9699A759E821}" type="pres">
      <dgm:prSet presAssocID="{6060DE93-4B09-409F-A42A-FD80788FA59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0280CE2C-A882-41C5-A7DB-612F929F6902}" type="pres">
      <dgm:prSet presAssocID="{6060DE93-4B09-409F-A42A-FD80788FA597}" presName="spaceRect" presStyleCnt="0"/>
      <dgm:spPr/>
    </dgm:pt>
    <dgm:pt modelId="{F00AFF23-A0FA-471C-BF3D-45DC0DD502A4}" type="pres">
      <dgm:prSet presAssocID="{6060DE93-4B09-409F-A42A-FD80788FA597}" presName="parTx" presStyleLbl="revTx" presStyleIdx="1" presStyleCnt="3" custScaleX="107795">
        <dgm:presLayoutVars>
          <dgm:chMax val="0"/>
          <dgm:chPref val="0"/>
        </dgm:presLayoutVars>
      </dgm:prSet>
      <dgm:spPr/>
    </dgm:pt>
    <dgm:pt modelId="{CF45B5C8-7EA6-4FB8-9ED9-C453D96E9069}" type="pres">
      <dgm:prSet presAssocID="{CE09FF89-A3FB-4D1C-BF08-40FF9BF673F3}" presName="sibTrans" presStyleCnt="0"/>
      <dgm:spPr/>
    </dgm:pt>
    <dgm:pt modelId="{7BDD396F-0007-4213-B148-99C4A629189F}" type="pres">
      <dgm:prSet presAssocID="{4E099C43-70AC-4BE3-B848-FEAF5A3AC3B5}" presName="compNode" presStyleCnt="0"/>
      <dgm:spPr/>
    </dgm:pt>
    <dgm:pt modelId="{D97438EB-2A97-4172-B19A-897D243028FF}" type="pres">
      <dgm:prSet presAssocID="{4E099C43-70AC-4BE3-B848-FEAF5A3AC3B5}" presName="bgRect" presStyleLbl="bgShp" presStyleIdx="2" presStyleCnt="3"/>
      <dgm:spPr/>
    </dgm:pt>
    <dgm:pt modelId="{E383E505-A41B-4A15-B0EE-C14A636F75E9}" type="pres">
      <dgm:prSet presAssocID="{4E099C43-70AC-4BE3-B848-FEAF5A3AC3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F147C4F6-EB51-41C5-A9D4-D8259C31A7CF}" type="pres">
      <dgm:prSet presAssocID="{4E099C43-70AC-4BE3-B848-FEAF5A3AC3B5}" presName="spaceRect" presStyleCnt="0"/>
      <dgm:spPr/>
    </dgm:pt>
    <dgm:pt modelId="{FE75E935-098E-4BC5-87DA-3695822188AB}" type="pres">
      <dgm:prSet presAssocID="{4E099C43-70AC-4BE3-B848-FEAF5A3AC3B5}" presName="parTx" presStyleLbl="revTx" presStyleIdx="2" presStyleCnt="3" custScaleX="107482">
        <dgm:presLayoutVars>
          <dgm:chMax val="0"/>
          <dgm:chPref val="0"/>
        </dgm:presLayoutVars>
      </dgm:prSet>
      <dgm:spPr/>
    </dgm:pt>
  </dgm:ptLst>
  <dgm:cxnLst>
    <dgm:cxn modelId="{ECEE531B-DF5E-4A5C-9268-3A1D81459624}" srcId="{504CAA97-FFA2-4C9B-815B-48F95CBF8255}" destId="{6060DE93-4B09-409F-A42A-FD80788FA597}" srcOrd="1" destOrd="0" parTransId="{E7C37FCA-B79A-478F-AD52-EF6B7DFA83CC}" sibTransId="{CE09FF89-A3FB-4D1C-BF08-40FF9BF673F3}"/>
    <dgm:cxn modelId="{47A08A61-812C-40CF-A05C-FC396A7761C5}" type="presOf" srcId="{4E099C43-70AC-4BE3-B848-FEAF5A3AC3B5}" destId="{FE75E935-098E-4BC5-87DA-3695822188AB}" srcOrd="0" destOrd="0" presId="urn:microsoft.com/office/officeart/2018/2/layout/IconVerticalSolidList"/>
    <dgm:cxn modelId="{A23E3466-EA3A-4D3C-A0AF-11CEB435500C}" type="presOf" srcId="{E46DB2F4-9DA8-4A70-90D2-27437CD12731}" destId="{E9526E71-0ECF-4BA1-89BA-EC9B7839F166}" srcOrd="0" destOrd="0" presId="urn:microsoft.com/office/officeart/2018/2/layout/IconVerticalSolidList"/>
    <dgm:cxn modelId="{F15C2348-9B87-4D0E-932B-2FA1D5B42029}" type="presOf" srcId="{6060DE93-4B09-409F-A42A-FD80788FA597}" destId="{F00AFF23-A0FA-471C-BF3D-45DC0DD502A4}" srcOrd="0" destOrd="0" presId="urn:microsoft.com/office/officeart/2018/2/layout/IconVerticalSolidList"/>
    <dgm:cxn modelId="{6717669D-5B73-4DE2-B394-D2D09A13DCCE}" srcId="{504CAA97-FFA2-4C9B-815B-48F95CBF8255}" destId="{E46DB2F4-9DA8-4A70-90D2-27437CD12731}" srcOrd="0" destOrd="0" parTransId="{D1015F42-2BED-4ECE-AE96-E6CA08A06A91}" sibTransId="{ACC52AFF-F4C6-494A-A4ED-67D42059046F}"/>
    <dgm:cxn modelId="{191CCEBA-069C-4A44-8609-0406B49DA7C5}" srcId="{504CAA97-FFA2-4C9B-815B-48F95CBF8255}" destId="{4E099C43-70AC-4BE3-B848-FEAF5A3AC3B5}" srcOrd="2" destOrd="0" parTransId="{76733E48-4E08-4D33-965C-1998CDBE714F}" sibTransId="{D784A120-DF08-4949-9795-44F75BCA12E5}"/>
    <dgm:cxn modelId="{1E97EFE2-F724-4A58-B3E7-BEE77AEE8032}" type="presOf" srcId="{504CAA97-FFA2-4C9B-815B-48F95CBF8255}" destId="{FECA5754-AE7C-4AEB-B3A8-2F67ABD8009E}" srcOrd="0" destOrd="0" presId="urn:microsoft.com/office/officeart/2018/2/layout/IconVerticalSolidList"/>
    <dgm:cxn modelId="{54BF964C-8F89-4411-9A77-D9F46380ADAA}" type="presParOf" srcId="{FECA5754-AE7C-4AEB-B3A8-2F67ABD8009E}" destId="{9EEAA94C-065F-44D1-9FD8-38EB6DC7DD7F}" srcOrd="0" destOrd="0" presId="urn:microsoft.com/office/officeart/2018/2/layout/IconVerticalSolidList"/>
    <dgm:cxn modelId="{CA3301CA-CE2D-44E6-84E3-4B48D424CC6F}" type="presParOf" srcId="{9EEAA94C-065F-44D1-9FD8-38EB6DC7DD7F}" destId="{F88F1BB2-258E-4816-B7A4-4D0E1F79AFF6}" srcOrd="0" destOrd="0" presId="urn:microsoft.com/office/officeart/2018/2/layout/IconVerticalSolidList"/>
    <dgm:cxn modelId="{E086E28F-8A24-4DB0-A56A-AD81CD023E8E}" type="presParOf" srcId="{9EEAA94C-065F-44D1-9FD8-38EB6DC7DD7F}" destId="{BD633537-0D41-49AD-8221-A05B0A71D29D}" srcOrd="1" destOrd="0" presId="urn:microsoft.com/office/officeart/2018/2/layout/IconVerticalSolidList"/>
    <dgm:cxn modelId="{FD52806E-FC90-49BD-9299-F49C2D4270B5}" type="presParOf" srcId="{9EEAA94C-065F-44D1-9FD8-38EB6DC7DD7F}" destId="{3856F905-BFE1-432C-B13E-6A43A7D850F2}" srcOrd="2" destOrd="0" presId="urn:microsoft.com/office/officeart/2018/2/layout/IconVerticalSolidList"/>
    <dgm:cxn modelId="{B8C67EF2-F14D-4937-8108-9798B9D3FF4A}" type="presParOf" srcId="{9EEAA94C-065F-44D1-9FD8-38EB6DC7DD7F}" destId="{E9526E71-0ECF-4BA1-89BA-EC9B7839F166}" srcOrd="3" destOrd="0" presId="urn:microsoft.com/office/officeart/2018/2/layout/IconVerticalSolidList"/>
    <dgm:cxn modelId="{649BA05A-17F1-4211-B8CA-1D03EF6ED6D9}" type="presParOf" srcId="{FECA5754-AE7C-4AEB-B3A8-2F67ABD8009E}" destId="{C2CA3164-6813-476D-8EAA-7EBDB123EB36}" srcOrd="1" destOrd="0" presId="urn:microsoft.com/office/officeart/2018/2/layout/IconVerticalSolidList"/>
    <dgm:cxn modelId="{1491F4D6-136F-4362-84D8-4E79185BD63E}" type="presParOf" srcId="{FECA5754-AE7C-4AEB-B3A8-2F67ABD8009E}" destId="{988AE888-AF3D-428B-958D-1D5342C7AF60}" srcOrd="2" destOrd="0" presId="urn:microsoft.com/office/officeart/2018/2/layout/IconVerticalSolidList"/>
    <dgm:cxn modelId="{35D7E9A8-CCEA-4E61-802A-20E83FA979C5}" type="presParOf" srcId="{988AE888-AF3D-428B-958D-1D5342C7AF60}" destId="{1925474E-8615-47B0-8B5C-FA8893AE06E2}" srcOrd="0" destOrd="0" presId="urn:microsoft.com/office/officeart/2018/2/layout/IconVerticalSolidList"/>
    <dgm:cxn modelId="{22CD6AD8-FA26-46F5-AF5C-BE58727103D0}" type="presParOf" srcId="{988AE888-AF3D-428B-958D-1D5342C7AF60}" destId="{15B87691-E9BA-4E9B-9415-9699A759E821}" srcOrd="1" destOrd="0" presId="urn:microsoft.com/office/officeart/2018/2/layout/IconVerticalSolidList"/>
    <dgm:cxn modelId="{89C1A4EA-1D37-4B15-9812-E3AE4AF300C9}" type="presParOf" srcId="{988AE888-AF3D-428B-958D-1D5342C7AF60}" destId="{0280CE2C-A882-41C5-A7DB-612F929F6902}" srcOrd="2" destOrd="0" presId="urn:microsoft.com/office/officeart/2018/2/layout/IconVerticalSolidList"/>
    <dgm:cxn modelId="{F1DAA5FF-FBDC-4561-9A3F-DF3ABBE1AAD9}" type="presParOf" srcId="{988AE888-AF3D-428B-958D-1D5342C7AF60}" destId="{F00AFF23-A0FA-471C-BF3D-45DC0DD502A4}" srcOrd="3" destOrd="0" presId="urn:microsoft.com/office/officeart/2018/2/layout/IconVerticalSolidList"/>
    <dgm:cxn modelId="{DA3B6D3E-842B-441F-AFD0-265729E35A97}" type="presParOf" srcId="{FECA5754-AE7C-4AEB-B3A8-2F67ABD8009E}" destId="{CF45B5C8-7EA6-4FB8-9ED9-C453D96E9069}" srcOrd="3" destOrd="0" presId="urn:microsoft.com/office/officeart/2018/2/layout/IconVerticalSolidList"/>
    <dgm:cxn modelId="{C4BAAE0C-FE72-4140-BA2A-8A465A4E4523}" type="presParOf" srcId="{FECA5754-AE7C-4AEB-B3A8-2F67ABD8009E}" destId="{7BDD396F-0007-4213-B148-99C4A629189F}" srcOrd="4" destOrd="0" presId="urn:microsoft.com/office/officeart/2018/2/layout/IconVerticalSolidList"/>
    <dgm:cxn modelId="{B2B53487-09BD-41B7-B8A6-8969087299BC}" type="presParOf" srcId="{7BDD396F-0007-4213-B148-99C4A629189F}" destId="{D97438EB-2A97-4172-B19A-897D243028FF}" srcOrd="0" destOrd="0" presId="urn:microsoft.com/office/officeart/2018/2/layout/IconVerticalSolidList"/>
    <dgm:cxn modelId="{12822698-DE89-4734-BA9E-5B2BD6B61228}" type="presParOf" srcId="{7BDD396F-0007-4213-B148-99C4A629189F}" destId="{E383E505-A41B-4A15-B0EE-C14A636F75E9}" srcOrd="1" destOrd="0" presId="urn:microsoft.com/office/officeart/2018/2/layout/IconVerticalSolidList"/>
    <dgm:cxn modelId="{C4BB5C19-4B85-4A9F-BDBA-11FEF3652619}" type="presParOf" srcId="{7BDD396F-0007-4213-B148-99C4A629189F}" destId="{F147C4F6-EB51-41C5-A9D4-D8259C31A7CF}" srcOrd="2" destOrd="0" presId="urn:microsoft.com/office/officeart/2018/2/layout/IconVerticalSolidList"/>
    <dgm:cxn modelId="{BEBD753A-9BC1-4696-9354-0FC96FB8FEBD}" type="presParOf" srcId="{7BDD396F-0007-4213-B148-99C4A629189F}" destId="{FE75E935-098E-4BC5-87DA-3695822188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3F8B3A0-0634-4311-8524-6C653FDF321E}"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D6E4DA8-56E7-42E6-A2D8-38BC14C629E1}">
      <dgm:prSet/>
      <dgm:spPr/>
      <dgm:t>
        <a:bodyPr/>
        <a:lstStyle/>
        <a:p>
          <a:r>
            <a:rPr lang="en-US" b="0" i="0"/>
            <a:t>Individuals have a right to access PHI in a "designated record set." A "designated record set" is defined at 45 CFR 164.501 as a group of records maintained by or for a covered entity that comprises the:</a:t>
          </a:r>
          <a:endParaRPr lang="en-US"/>
        </a:p>
      </dgm:t>
    </dgm:pt>
    <dgm:pt modelId="{E54DB746-713C-486A-ADFF-3D9497FB8AE9}" type="parTrans" cxnId="{5C402702-9BA4-4331-977F-89895498D945}">
      <dgm:prSet/>
      <dgm:spPr/>
      <dgm:t>
        <a:bodyPr/>
        <a:lstStyle/>
        <a:p>
          <a:endParaRPr lang="en-US"/>
        </a:p>
      </dgm:t>
    </dgm:pt>
    <dgm:pt modelId="{4BA2D505-90FC-44F0-B3D8-5D0B4F3BE981}" type="sibTrans" cxnId="{5C402702-9BA4-4331-977F-89895498D945}">
      <dgm:prSet/>
      <dgm:spPr/>
      <dgm:t>
        <a:bodyPr/>
        <a:lstStyle/>
        <a:p>
          <a:endParaRPr lang="en-US"/>
        </a:p>
      </dgm:t>
    </dgm:pt>
    <dgm:pt modelId="{615DB816-1A83-40BC-95AF-F3206BDF5B09}">
      <dgm:prSet/>
      <dgm:spPr/>
      <dgm:t>
        <a:bodyPr/>
        <a:lstStyle/>
        <a:p>
          <a:r>
            <a:rPr lang="en-US" b="0" i="0"/>
            <a:t>Medical records and billing records about individuals maintained by or for a covered health care provider;</a:t>
          </a:r>
          <a:endParaRPr lang="en-US"/>
        </a:p>
      </dgm:t>
    </dgm:pt>
    <dgm:pt modelId="{2D32F3AF-4DCA-4887-8D7F-B87D8AC21B32}" type="parTrans" cxnId="{AC2F9169-8975-49FE-B178-2D6A34999A43}">
      <dgm:prSet/>
      <dgm:spPr/>
      <dgm:t>
        <a:bodyPr/>
        <a:lstStyle/>
        <a:p>
          <a:endParaRPr lang="en-US"/>
        </a:p>
      </dgm:t>
    </dgm:pt>
    <dgm:pt modelId="{ACD2506D-5335-44E3-925D-1E3F6D910CD0}" type="sibTrans" cxnId="{AC2F9169-8975-49FE-B178-2D6A34999A43}">
      <dgm:prSet/>
      <dgm:spPr/>
      <dgm:t>
        <a:bodyPr/>
        <a:lstStyle/>
        <a:p>
          <a:endParaRPr lang="en-US"/>
        </a:p>
      </dgm:t>
    </dgm:pt>
    <dgm:pt modelId="{A8057AC9-3E1A-41A8-8EB0-61F41BFA2DC8}">
      <dgm:prSet/>
      <dgm:spPr/>
      <dgm:t>
        <a:bodyPr/>
        <a:lstStyle/>
        <a:p>
          <a:r>
            <a:rPr lang="en-US" b="0" i="0"/>
            <a:t>Enrollment, payment, claims adjudication, and case or medical management record systems maintained by or for a health plan; or</a:t>
          </a:r>
          <a:endParaRPr lang="en-US"/>
        </a:p>
      </dgm:t>
    </dgm:pt>
    <dgm:pt modelId="{EFF06886-6657-4B48-BB78-239E07F6D40D}" type="parTrans" cxnId="{D1939DD7-C3CB-41BF-9925-589E86822E08}">
      <dgm:prSet/>
      <dgm:spPr/>
      <dgm:t>
        <a:bodyPr/>
        <a:lstStyle/>
        <a:p>
          <a:endParaRPr lang="en-US"/>
        </a:p>
      </dgm:t>
    </dgm:pt>
    <dgm:pt modelId="{72CC489A-8551-4F4A-80D4-D259ACFEAA30}" type="sibTrans" cxnId="{D1939DD7-C3CB-41BF-9925-589E86822E08}">
      <dgm:prSet/>
      <dgm:spPr/>
      <dgm:t>
        <a:bodyPr/>
        <a:lstStyle/>
        <a:p>
          <a:endParaRPr lang="en-US"/>
        </a:p>
      </dgm:t>
    </dgm:pt>
    <dgm:pt modelId="{B83AECF0-2D33-41E0-933A-AB3147D2346E}">
      <dgm:prSet/>
      <dgm:spPr/>
      <dgm:t>
        <a:bodyPr/>
        <a:lstStyle/>
        <a:p>
          <a:r>
            <a:rPr lang="en-US" b="0" i="0"/>
            <a:t>Other records that are used, in whole or in part, by or for the covered entity to make decisions about individuals. This last category includes records that are used to make decisions about any individuals, whether or not the records have been used to make a decision about the particular individual requesting access.</a:t>
          </a:r>
          <a:endParaRPr lang="en-US"/>
        </a:p>
      </dgm:t>
    </dgm:pt>
    <dgm:pt modelId="{B949C23B-44E7-41D7-8FA6-05BEB74D88CA}" type="parTrans" cxnId="{89FE5187-63C6-4C1F-BD0B-A5426F487F2B}">
      <dgm:prSet/>
      <dgm:spPr/>
      <dgm:t>
        <a:bodyPr/>
        <a:lstStyle/>
        <a:p>
          <a:endParaRPr lang="en-US"/>
        </a:p>
      </dgm:t>
    </dgm:pt>
    <dgm:pt modelId="{A7E946B4-DD58-43F8-A1FC-13B8770B73AE}" type="sibTrans" cxnId="{89FE5187-63C6-4C1F-BD0B-A5426F487F2B}">
      <dgm:prSet/>
      <dgm:spPr/>
      <dgm:t>
        <a:bodyPr/>
        <a:lstStyle/>
        <a:p>
          <a:endParaRPr lang="en-US"/>
        </a:p>
      </dgm:t>
    </dgm:pt>
    <dgm:pt modelId="{F1DF52E1-7DBC-4843-A113-04E3DE30D7CD}">
      <dgm:prSet/>
      <dgm:spPr/>
      <dgm:t>
        <a:bodyPr/>
        <a:lstStyle/>
        <a:p>
          <a:r>
            <a:rPr lang="en-US" b="0" i="0"/>
            <a:t>The term "record" means any item, collection, or grouping of information that includes PHI and is maintained, collected, used, or disseminated by or for a covered entity.</a:t>
          </a:r>
          <a:endParaRPr lang="en-US"/>
        </a:p>
      </dgm:t>
    </dgm:pt>
    <dgm:pt modelId="{14066C6C-BCBE-4054-B0AF-78AE4A5A0159}" type="parTrans" cxnId="{9B5E98E1-47E0-44B5-B7EE-85DEDE2BE487}">
      <dgm:prSet/>
      <dgm:spPr/>
      <dgm:t>
        <a:bodyPr/>
        <a:lstStyle/>
        <a:p>
          <a:endParaRPr lang="en-US"/>
        </a:p>
      </dgm:t>
    </dgm:pt>
    <dgm:pt modelId="{799BB13E-C710-47A1-84B3-B6C4344C15A8}" type="sibTrans" cxnId="{9B5E98E1-47E0-44B5-B7EE-85DEDE2BE487}">
      <dgm:prSet/>
      <dgm:spPr/>
      <dgm:t>
        <a:bodyPr/>
        <a:lstStyle/>
        <a:p>
          <a:endParaRPr lang="en-US"/>
        </a:p>
      </dgm:t>
    </dgm:pt>
    <dgm:pt modelId="{17CC1774-E2FC-42FE-AB9D-91778AB06EFD}" type="pres">
      <dgm:prSet presAssocID="{23F8B3A0-0634-4311-8524-6C653FDF321E}" presName="root" presStyleCnt="0">
        <dgm:presLayoutVars>
          <dgm:dir/>
          <dgm:resizeHandles val="exact"/>
        </dgm:presLayoutVars>
      </dgm:prSet>
      <dgm:spPr/>
    </dgm:pt>
    <dgm:pt modelId="{85FD993D-19BC-4382-9671-8D6953C945D9}" type="pres">
      <dgm:prSet presAssocID="{23F8B3A0-0634-4311-8524-6C653FDF321E}" presName="container" presStyleCnt="0">
        <dgm:presLayoutVars>
          <dgm:dir/>
          <dgm:resizeHandles val="exact"/>
        </dgm:presLayoutVars>
      </dgm:prSet>
      <dgm:spPr/>
    </dgm:pt>
    <dgm:pt modelId="{43263AD3-85EF-4D31-BD18-4AB982326D81}" type="pres">
      <dgm:prSet presAssocID="{5D6E4DA8-56E7-42E6-A2D8-38BC14C629E1}" presName="compNode" presStyleCnt="0"/>
      <dgm:spPr/>
    </dgm:pt>
    <dgm:pt modelId="{55F3FDA9-848A-4576-9395-9C04653CCB91}" type="pres">
      <dgm:prSet presAssocID="{5D6E4DA8-56E7-42E6-A2D8-38BC14C629E1}" presName="iconBgRect" presStyleLbl="bgShp" presStyleIdx="0" presStyleCnt="5"/>
      <dgm:spPr/>
    </dgm:pt>
    <dgm:pt modelId="{C7C38F6F-A53D-4BAA-B5E7-0F37CE64F0D6}" type="pres">
      <dgm:prSet presAssocID="{5D6E4DA8-56E7-42E6-A2D8-38BC14C629E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94D50F76-09D1-4A69-8940-7A526608E7B2}" type="pres">
      <dgm:prSet presAssocID="{5D6E4DA8-56E7-42E6-A2D8-38BC14C629E1}" presName="spaceRect" presStyleCnt="0"/>
      <dgm:spPr/>
    </dgm:pt>
    <dgm:pt modelId="{B661603F-A7FA-41FE-A050-600C8A0BCFB5}" type="pres">
      <dgm:prSet presAssocID="{5D6E4DA8-56E7-42E6-A2D8-38BC14C629E1}" presName="textRect" presStyleLbl="revTx" presStyleIdx="0" presStyleCnt="5">
        <dgm:presLayoutVars>
          <dgm:chMax val="1"/>
          <dgm:chPref val="1"/>
        </dgm:presLayoutVars>
      </dgm:prSet>
      <dgm:spPr/>
    </dgm:pt>
    <dgm:pt modelId="{F56F937E-1F2B-49E2-8AAB-65086D166467}" type="pres">
      <dgm:prSet presAssocID="{4BA2D505-90FC-44F0-B3D8-5D0B4F3BE981}" presName="sibTrans" presStyleLbl="sibTrans2D1" presStyleIdx="0" presStyleCnt="0"/>
      <dgm:spPr/>
    </dgm:pt>
    <dgm:pt modelId="{7B37A999-D1FF-40E1-9A71-DD9BD4449EE3}" type="pres">
      <dgm:prSet presAssocID="{615DB816-1A83-40BC-95AF-F3206BDF5B09}" presName="compNode" presStyleCnt="0"/>
      <dgm:spPr/>
    </dgm:pt>
    <dgm:pt modelId="{91ED29A4-6B67-4769-BBBE-08421340351C}" type="pres">
      <dgm:prSet presAssocID="{615DB816-1A83-40BC-95AF-F3206BDF5B09}" presName="iconBgRect" presStyleLbl="bgShp" presStyleIdx="1" presStyleCnt="5"/>
      <dgm:spPr/>
    </dgm:pt>
    <dgm:pt modelId="{DE80B710-86A2-481D-8A82-E375338B1450}" type="pres">
      <dgm:prSet presAssocID="{615DB816-1A83-40BC-95AF-F3206BDF5B0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696727F2-35B8-4CC0-A692-BDF5ECAA1BF7}" type="pres">
      <dgm:prSet presAssocID="{615DB816-1A83-40BC-95AF-F3206BDF5B09}" presName="spaceRect" presStyleCnt="0"/>
      <dgm:spPr/>
    </dgm:pt>
    <dgm:pt modelId="{F6017EE1-BA73-4C2F-920C-EAB6454E736D}" type="pres">
      <dgm:prSet presAssocID="{615DB816-1A83-40BC-95AF-F3206BDF5B09}" presName="textRect" presStyleLbl="revTx" presStyleIdx="1" presStyleCnt="5">
        <dgm:presLayoutVars>
          <dgm:chMax val="1"/>
          <dgm:chPref val="1"/>
        </dgm:presLayoutVars>
      </dgm:prSet>
      <dgm:spPr/>
    </dgm:pt>
    <dgm:pt modelId="{6E1228CA-1065-4CAD-9E79-BC3B7793EAF8}" type="pres">
      <dgm:prSet presAssocID="{ACD2506D-5335-44E3-925D-1E3F6D910CD0}" presName="sibTrans" presStyleLbl="sibTrans2D1" presStyleIdx="0" presStyleCnt="0"/>
      <dgm:spPr/>
    </dgm:pt>
    <dgm:pt modelId="{AFF83118-DFC7-44E5-AFAB-80AC205DDF24}" type="pres">
      <dgm:prSet presAssocID="{A8057AC9-3E1A-41A8-8EB0-61F41BFA2DC8}" presName="compNode" presStyleCnt="0"/>
      <dgm:spPr/>
    </dgm:pt>
    <dgm:pt modelId="{96CA68F1-7364-47A9-82B0-789DFE64FC04}" type="pres">
      <dgm:prSet presAssocID="{A8057AC9-3E1A-41A8-8EB0-61F41BFA2DC8}" presName="iconBgRect" presStyleLbl="bgShp" presStyleIdx="2" presStyleCnt="5"/>
      <dgm:spPr/>
    </dgm:pt>
    <dgm:pt modelId="{313B69AF-51C5-4A21-A578-AC2D7AD7FC4B}" type="pres">
      <dgm:prSet presAssocID="{A8057AC9-3E1A-41A8-8EB0-61F41BFA2DC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1D42A686-C497-4C6E-AB33-CAB7DC09462A}" type="pres">
      <dgm:prSet presAssocID="{A8057AC9-3E1A-41A8-8EB0-61F41BFA2DC8}" presName="spaceRect" presStyleCnt="0"/>
      <dgm:spPr/>
    </dgm:pt>
    <dgm:pt modelId="{96712D2D-A2EE-4C63-909E-685055D4651B}" type="pres">
      <dgm:prSet presAssocID="{A8057AC9-3E1A-41A8-8EB0-61F41BFA2DC8}" presName="textRect" presStyleLbl="revTx" presStyleIdx="2" presStyleCnt="5">
        <dgm:presLayoutVars>
          <dgm:chMax val="1"/>
          <dgm:chPref val="1"/>
        </dgm:presLayoutVars>
      </dgm:prSet>
      <dgm:spPr/>
    </dgm:pt>
    <dgm:pt modelId="{3D4B0B50-912A-4D10-8C19-1636593F59ED}" type="pres">
      <dgm:prSet presAssocID="{72CC489A-8551-4F4A-80D4-D259ACFEAA30}" presName="sibTrans" presStyleLbl="sibTrans2D1" presStyleIdx="0" presStyleCnt="0"/>
      <dgm:spPr/>
    </dgm:pt>
    <dgm:pt modelId="{66BBAAA2-CE1F-4BDB-84CD-D6AC4CC0A31D}" type="pres">
      <dgm:prSet presAssocID="{B83AECF0-2D33-41E0-933A-AB3147D2346E}" presName="compNode" presStyleCnt="0"/>
      <dgm:spPr/>
    </dgm:pt>
    <dgm:pt modelId="{681DFD38-ECCD-464E-81BD-04544EA13262}" type="pres">
      <dgm:prSet presAssocID="{B83AECF0-2D33-41E0-933A-AB3147D2346E}" presName="iconBgRect" presStyleLbl="bgShp" presStyleIdx="3" presStyleCnt="5"/>
      <dgm:spPr/>
    </dgm:pt>
    <dgm:pt modelId="{531AA6A2-E47C-4FFD-BA30-5AE22BC3D0FC}" type="pres">
      <dgm:prSet presAssocID="{B83AECF0-2D33-41E0-933A-AB3147D2346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F66483B2-658D-4822-B4D0-1C0586E04C5F}" type="pres">
      <dgm:prSet presAssocID="{B83AECF0-2D33-41E0-933A-AB3147D2346E}" presName="spaceRect" presStyleCnt="0"/>
      <dgm:spPr/>
    </dgm:pt>
    <dgm:pt modelId="{0926C501-C1FD-4B47-B9CF-AF9FBA50853D}" type="pres">
      <dgm:prSet presAssocID="{B83AECF0-2D33-41E0-933A-AB3147D2346E}" presName="textRect" presStyleLbl="revTx" presStyleIdx="3" presStyleCnt="5">
        <dgm:presLayoutVars>
          <dgm:chMax val="1"/>
          <dgm:chPref val="1"/>
        </dgm:presLayoutVars>
      </dgm:prSet>
      <dgm:spPr/>
    </dgm:pt>
    <dgm:pt modelId="{A2D05AD4-2C54-45FF-95BF-359373375677}" type="pres">
      <dgm:prSet presAssocID="{A7E946B4-DD58-43F8-A1FC-13B8770B73AE}" presName="sibTrans" presStyleLbl="sibTrans2D1" presStyleIdx="0" presStyleCnt="0"/>
      <dgm:spPr/>
    </dgm:pt>
    <dgm:pt modelId="{1CA003D3-C549-4143-B2FA-29C47075C70A}" type="pres">
      <dgm:prSet presAssocID="{F1DF52E1-7DBC-4843-A113-04E3DE30D7CD}" presName="compNode" presStyleCnt="0"/>
      <dgm:spPr/>
    </dgm:pt>
    <dgm:pt modelId="{11B0B54C-557F-451A-8592-4C4ADB070398}" type="pres">
      <dgm:prSet presAssocID="{F1DF52E1-7DBC-4843-A113-04E3DE30D7CD}" presName="iconBgRect" presStyleLbl="bgShp" presStyleIdx="4" presStyleCnt="5"/>
      <dgm:spPr/>
    </dgm:pt>
    <dgm:pt modelId="{16B41000-9D50-4C45-BC1E-A4875D14BDD1}" type="pres">
      <dgm:prSet presAssocID="{F1DF52E1-7DBC-4843-A113-04E3DE30D7C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hredder"/>
        </a:ext>
      </dgm:extLst>
    </dgm:pt>
    <dgm:pt modelId="{822ECA5B-F650-4E72-A935-FE76430F4B0E}" type="pres">
      <dgm:prSet presAssocID="{F1DF52E1-7DBC-4843-A113-04E3DE30D7CD}" presName="spaceRect" presStyleCnt="0"/>
      <dgm:spPr/>
    </dgm:pt>
    <dgm:pt modelId="{7B0BA762-1CBA-44F7-8DB3-3658C9D18F28}" type="pres">
      <dgm:prSet presAssocID="{F1DF52E1-7DBC-4843-A113-04E3DE30D7CD}" presName="textRect" presStyleLbl="revTx" presStyleIdx="4" presStyleCnt="5">
        <dgm:presLayoutVars>
          <dgm:chMax val="1"/>
          <dgm:chPref val="1"/>
        </dgm:presLayoutVars>
      </dgm:prSet>
      <dgm:spPr/>
    </dgm:pt>
  </dgm:ptLst>
  <dgm:cxnLst>
    <dgm:cxn modelId="{5C402702-9BA4-4331-977F-89895498D945}" srcId="{23F8B3A0-0634-4311-8524-6C653FDF321E}" destId="{5D6E4DA8-56E7-42E6-A2D8-38BC14C629E1}" srcOrd="0" destOrd="0" parTransId="{E54DB746-713C-486A-ADFF-3D9497FB8AE9}" sibTransId="{4BA2D505-90FC-44F0-B3D8-5D0B4F3BE981}"/>
    <dgm:cxn modelId="{E0669A0E-5F79-4361-81AD-68816B8E7DD5}" type="presOf" srcId="{5D6E4DA8-56E7-42E6-A2D8-38BC14C629E1}" destId="{B661603F-A7FA-41FE-A050-600C8A0BCFB5}" srcOrd="0" destOrd="0" presId="urn:microsoft.com/office/officeart/2018/2/layout/IconCircleList"/>
    <dgm:cxn modelId="{88B59A10-B0FF-450A-8559-A0FB98C0F67F}" type="presOf" srcId="{ACD2506D-5335-44E3-925D-1E3F6D910CD0}" destId="{6E1228CA-1065-4CAD-9E79-BC3B7793EAF8}" srcOrd="0" destOrd="0" presId="urn:microsoft.com/office/officeart/2018/2/layout/IconCircleList"/>
    <dgm:cxn modelId="{C51BB313-BFFA-47EB-BC3A-7ABC47D75457}" type="presOf" srcId="{4BA2D505-90FC-44F0-B3D8-5D0B4F3BE981}" destId="{F56F937E-1F2B-49E2-8AAB-65086D166467}" srcOrd="0" destOrd="0" presId="urn:microsoft.com/office/officeart/2018/2/layout/IconCircleList"/>
    <dgm:cxn modelId="{88E1A72D-99AB-428B-B7DC-23CE4E5DA4C9}" type="presOf" srcId="{A7E946B4-DD58-43F8-A1FC-13B8770B73AE}" destId="{A2D05AD4-2C54-45FF-95BF-359373375677}" srcOrd="0" destOrd="0" presId="urn:microsoft.com/office/officeart/2018/2/layout/IconCircleList"/>
    <dgm:cxn modelId="{E8DDC331-3010-440A-BE9C-4DE9CA81C4D1}" type="presOf" srcId="{F1DF52E1-7DBC-4843-A113-04E3DE30D7CD}" destId="{7B0BA762-1CBA-44F7-8DB3-3658C9D18F28}" srcOrd="0" destOrd="0" presId="urn:microsoft.com/office/officeart/2018/2/layout/IconCircleList"/>
    <dgm:cxn modelId="{04433D35-17D4-4967-95B2-313889176367}" type="presOf" srcId="{A8057AC9-3E1A-41A8-8EB0-61F41BFA2DC8}" destId="{96712D2D-A2EE-4C63-909E-685055D4651B}" srcOrd="0" destOrd="0" presId="urn:microsoft.com/office/officeart/2018/2/layout/IconCircleList"/>
    <dgm:cxn modelId="{AC2F9169-8975-49FE-B178-2D6A34999A43}" srcId="{23F8B3A0-0634-4311-8524-6C653FDF321E}" destId="{615DB816-1A83-40BC-95AF-F3206BDF5B09}" srcOrd="1" destOrd="0" parTransId="{2D32F3AF-4DCA-4887-8D7F-B87D8AC21B32}" sibTransId="{ACD2506D-5335-44E3-925D-1E3F6D910CD0}"/>
    <dgm:cxn modelId="{B46D9C73-EE8B-4AD3-B7C8-222E7343D03C}" type="presOf" srcId="{B83AECF0-2D33-41E0-933A-AB3147D2346E}" destId="{0926C501-C1FD-4B47-B9CF-AF9FBA50853D}" srcOrd="0" destOrd="0" presId="urn:microsoft.com/office/officeart/2018/2/layout/IconCircleList"/>
    <dgm:cxn modelId="{89FE5187-63C6-4C1F-BD0B-A5426F487F2B}" srcId="{23F8B3A0-0634-4311-8524-6C653FDF321E}" destId="{B83AECF0-2D33-41E0-933A-AB3147D2346E}" srcOrd="3" destOrd="0" parTransId="{B949C23B-44E7-41D7-8FA6-05BEB74D88CA}" sibTransId="{A7E946B4-DD58-43F8-A1FC-13B8770B73AE}"/>
    <dgm:cxn modelId="{214E9691-4591-4AFE-B8D8-2FE8A12BCBBE}" type="presOf" srcId="{23F8B3A0-0634-4311-8524-6C653FDF321E}" destId="{17CC1774-E2FC-42FE-AB9D-91778AB06EFD}" srcOrd="0" destOrd="0" presId="urn:microsoft.com/office/officeart/2018/2/layout/IconCircleList"/>
    <dgm:cxn modelId="{421E2DA4-7AD8-4AD7-8241-CC3177A1CDCF}" type="presOf" srcId="{615DB816-1A83-40BC-95AF-F3206BDF5B09}" destId="{F6017EE1-BA73-4C2F-920C-EAB6454E736D}" srcOrd="0" destOrd="0" presId="urn:microsoft.com/office/officeart/2018/2/layout/IconCircleList"/>
    <dgm:cxn modelId="{404DA2C3-9DEC-4978-B274-7311E4730D13}" type="presOf" srcId="{72CC489A-8551-4F4A-80D4-D259ACFEAA30}" destId="{3D4B0B50-912A-4D10-8C19-1636593F59ED}" srcOrd="0" destOrd="0" presId="urn:microsoft.com/office/officeart/2018/2/layout/IconCircleList"/>
    <dgm:cxn modelId="{D1939DD7-C3CB-41BF-9925-589E86822E08}" srcId="{23F8B3A0-0634-4311-8524-6C653FDF321E}" destId="{A8057AC9-3E1A-41A8-8EB0-61F41BFA2DC8}" srcOrd="2" destOrd="0" parTransId="{EFF06886-6657-4B48-BB78-239E07F6D40D}" sibTransId="{72CC489A-8551-4F4A-80D4-D259ACFEAA30}"/>
    <dgm:cxn modelId="{9B5E98E1-47E0-44B5-B7EE-85DEDE2BE487}" srcId="{23F8B3A0-0634-4311-8524-6C653FDF321E}" destId="{F1DF52E1-7DBC-4843-A113-04E3DE30D7CD}" srcOrd="4" destOrd="0" parTransId="{14066C6C-BCBE-4054-B0AF-78AE4A5A0159}" sibTransId="{799BB13E-C710-47A1-84B3-B6C4344C15A8}"/>
    <dgm:cxn modelId="{903FEA8A-03EF-4E3A-BE26-B757423052AD}" type="presParOf" srcId="{17CC1774-E2FC-42FE-AB9D-91778AB06EFD}" destId="{85FD993D-19BC-4382-9671-8D6953C945D9}" srcOrd="0" destOrd="0" presId="urn:microsoft.com/office/officeart/2018/2/layout/IconCircleList"/>
    <dgm:cxn modelId="{2D526167-65F9-4479-B5ED-EF1639D11595}" type="presParOf" srcId="{85FD993D-19BC-4382-9671-8D6953C945D9}" destId="{43263AD3-85EF-4D31-BD18-4AB982326D81}" srcOrd="0" destOrd="0" presId="urn:microsoft.com/office/officeart/2018/2/layout/IconCircleList"/>
    <dgm:cxn modelId="{9C78AB0B-35D4-4698-ADF3-F4FACE5555BA}" type="presParOf" srcId="{43263AD3-85EF-4D31-BD18-4AB982326D81}" destId="{55F3FDA9-848A-4576-9395-9C04653CCB91}" srcOrd="0" destOrd="0" presId="urn:microsoft.com/office/officeart/2018/2/layout/IconCircleList"/>
    <dgm:cxn modelId="{5130B93C-24E7-4661-93C3-47399901F0DE}" type="presParOf" srcId="{43263AD3-85EF-4D31-BD18-4AB982326D81}" destId="{C7C38F6F-A53D-4BAA-B5E7-0F37CE64F0D6}" srcOrd="1" destOrd="0" presId="urn:microsoft.com/office/officeart/2018/2/layout/IconCircleList"/>
    <dgm:cxn modelId="{15286C61-879F-40E9-A90D-299D33269323}" type="presParOf" srcId="{43263AD3-85EF-4D31-BD18-4AB982326D81}" destId="{94D50F76-09D1-4A69-8940-7A526608E7B2}" srcOrd="2" destOrd="0" presId="urn:microsoft.com/office/officeart/2018/2/layout/IconCircleList"/>
    <dgm:cxn modelId="{7F58B522-6838-4B8B-9173-1206F4C8B640}" type="presParOf" srcId="{43263AD3-85EF-4D31-BD18-4AB982326D81}" destId="{B661603F-A7FA-41FE-A050-600C8A0BCFB5}" srcOrd="3" destOrd="0" presId="urn:microsoft.com/office/officeart/2018/2/layout/IconCircleList"/>
    <dgm:cxn modelId="{64D64E45-4E23-4060-AEE2-80D14FA3846F}" type="presParOf" srcId="{85FD993D-19BC-4382-9671-8D6953C945D9}" destId="{F56F937E-1F2B-49E2-8AAB-65086D166467}" srcOrd="1" destOrd="0" presId="urn:microsoft.com/office/officeart/2018/2/layout/IconCircleList"/>
    <dgm:cxn modelId="{095A1265-0C1F-44D7-A535-72828F07F98B}" type="presParOf" srcId="{85FD993D-19BC-4382-9671-8D6953C945D9}" destId="{7B37A999-D1FF-40E1-9A71-DD9BD4449EE3}" srcOrd="2" destOrd="0" presId="urn:microsoft.com/office/officeart/2018/2/layout/IconCircleList"/>
    <dgm:cxn modelId="{87B4F6D4-07EC-4EFA-BE0A-6A3F1EF36945}" type="presParOf" srcId="{7B37A999-D1FF-40E1-9A71-DD9BD4449EE3}" destId="{91ED29A4-6B67-4769-BBBE-08421340351C}" srcOrd="0" destOrd="0" presId="urn:microsoft.com/office/officeart/2018/2/layout/IconCircleList"/>
    <dgm:cxn modelId="{0681BFDA-80B8-4E12-9940-12A3D5559AF7}" type="presParOf" srcId="{7B37A999-D1FF-40E1-9A71-DD9BD4449EE3}" destId="{DE80B710-86A2-481D-8A82-E375338B1450}" srcOrd="1" destOrd="0" presId="urn:microsoft.com/office/officeart/2018/2/layout/IconCircleList"/>
    <dgm:cxn modelId="{56EFE6E1-51CF-4293-88A2-D6C87542D22D}" type="presParOf" srcId="{7B37A999-D1FF-40E1-9A71-DD9BD4449EE3}" destId="{696727F2-35B8-4CC0-A692-BDF5ECAA1BF7}" srcOrd="2" destOrd="0" presId="urn:microsoft.com/office/officeart/2018/2/layout/IconCircleList"/>
    <dgm:cxn modelId="{122BCA0C-431A-4929-AF3F-8BAF55258EDA}" type="presParOf" srcId="{7B37A999-D1FF-40E1-9A71-DD9BD4449EE3}" destId="{F6017EE1-BA73-4C2F-920C-EAB6454E736D}" srcOrd="3" destOrd="0" presId="urn:microsoft.com/office/officeart/2018/2/layout/IconCircleList"/>
    <dgm:cxn modelId="{A1E22FF8-C98B-43B2-B27C-CF05176B4C1F}" type="presParOf" srcId="{85FD993D-19BC-4382-9671-8D6953C945D9}" destId="{6E1228CA-1065-4CAD-9E79-BC3B7793EAF8}" srcOrd="3" destOrd="0" presId="urn:microsoft.com/office/officeart/2018/2/layout/IconCircleList"/>
    <dgm:cxn modelId="{9F9B0AB0-536E-4DB6-9987-BC3C7CC4742E}" type="presParOf" srcId="{85FD993D-19BC-4382-9671-8D6953C945D9}" destId="{AFF83118-DFC7-44E5-AFAB-80AC205DDF24}" srcOrd="4" destOrd="0" presId="urn:microsoft.com/office/officeart/2018/2/layout/IconCircleList"/>
    <dgm:cxn modelId="{3E6A8455-A318-48A3-B7C1-DA6CB255EF1D}" type="presParOf" srcId="{AFF83118-DFC7-44E5-AFAB-80AC205DDF24}" destId="{96CA68F1-7364-47A9-82B0-789DFE64FC04}" srcOrd="0" destOrd="0" presId="urn:microsoft.com/office/officeart/2018/2/layout/IconCircleList"/>
    <dgm:cxn modelId="{5526F6FE-EC96-44ED-96B8-1D9394204483}" type="presParOf" srcId="{AFF83118-DFC7-44E5-AFAB-80AC205DDF24}" destId="{313B69AF-51C5-4A21-A578-AC2D7AD7FC4B}" srcOrd="1" destOrd="0" presId="urn:microsoft.com/office/officeart/2018/2/layout/IconCircleList"/>
    <dgm:cxn modelId="{775CD5CD-4357-4443-81AF-FD724F18F806}" type="presParOf" srcId="{AFF83118-DFC7-44E5-AFAB-80AC205DDF24}" destId="{1D42A686-C497-4C6E-AB33-CAB7DC09462A}" srcOrd="2" destOrd="0" presId="urn:microsoft.com/office/officeart/2018/2/layout/IconCircleList"/>
    <dgm:cxn modelId="{4F934965-8DEB-406D-9FA1-6F744246EC4F}" type="presParOf" srcId="{AFF83118-DFC7-44E5-AFAB-80AC205DDF24}" destId="{96712D2D-A2EE-4C63-909E-685055D4651B}" srcOrd="3" destOrd="0" presId="urn:microsoft.com/office/officeart/2018/2/layout/IconCircleList"/>
    <dgm:cxn modelId="{DAF93A2C-09B4-43B6-832A-2C1FDC6C5492}" type="presParOf" srcId="{85FD993D-19BC-4382-9671-8D6953C945D9}" destId="{3D4B0B50-912A-4D10-8C19-1636593F59ED}" srcOrd="5" destOrd="0" presId="urn:microsoft.com/office/officeart/2018/2/layout/IconCircleList"/>
    <dgm:cxn modelId="{B9BAA7C6-D1B0-4562-AC4B-9AD804FFF750}" type="presParOf" srcId="{85FD993D-19BC-4382-9671-8D6953C945D9}" destId="{66BBAAA2-CE1F-4BDB-84CD-D6AC4CC0A31D}" srcOrd="6" destOrd="0" presId="urn:microsoft.com/office/officeart/2018/2/layout/IconCircleList"/>
    <dgm:cxn modelId="{5257E181-C951-485B-848C-5D034AFD53F6}" type="presParOf" srcId="{66BBAAA2-CE1F-4BDB-84CD-D6AC4CC0A31D}" destId="{681DFD38-ECCD-464E-81BD-04544EA13262}" srcOrd="0" destOrd="0" presId="urn:microsoft.com/office/officeart/2018/2/layout/IconCircleList"/>
    <dgm:cxn modelId="{EE14DA31-6978-4F30-A668-3F251F1ED2F9}" type="presParOf" srcId="{66BBAAA2-CE1F-4BDB-84CD-D6AC4CC0A31D}" destId="{531AA6A2-E47C-4FFD-BA30-5AE22BC3D0FC}" srcOrd="1" destOrd="0" presId="urn:microsoft.com/office/officeart/2018/2/layout/IconCircleList"/>
    <dgm:cxn modelId="{70A4DB2B-3674-427F-89B8-616852D9B644}" type="presParOf" srcId="{66BBAAA2-CE1F-4BDB-84CD-D6AC4CC0A31D}" destId="{F66483B2-658D-4822-B4D0-1C0586E04C5F}" srcOrd="2" destOrd="0" presId="urn:microsoft.com/office/officeart/2018/2/layout/IconCircleList"/>
    <dgm:cxn modelId="{C2CA4AC2-B127-4906-9F91-03727E14EB62}" type="presParOf" srcId="{66BBAAA2-CE1F-4BDB-84CD-D6AC4CC0A31D}" destId="{0926C501-C1FD-4B47-B9CF-AF9FBA50853D}" srcOrd="3" destOrd="0" presId="urn:microsoft.com/office/officeart/2018/2/layout/IconCircleList"/>
    <dgm:cxn modelId="{7B6B7BDE-2BDC-492C-90AA-02D676905779}" type="presParOf" srcId="{85FD993D-19BC-4382-9671-8D6953C945D9}" destId="{A2D05AD4-2C54-45FF-95BF-359373375677}" srcOrd="7" destOrd="0" presId="urn:microsoft.com/office/officeart/2018/2/layout/IconCircleList"/>
    <dgm:cxn modelId="{E27A089E-C2D2-4151-BFAE-BEAD84C047FA}" type="presParOf" srcId="{85FD993D-19BC-4382-9671-8D6953C945D9}" destId="{1CA003D3-C549-4143-B2FA-29C47075C70A}" srcOrd="8" destOrd="0" presId="urn:microsoft.com/office/officeart/2018/2/layout/IconCircleList"/>
    <dgm:cxn modelId="{01284B3A-7A61-4D59-9B1B-2196B57128DE}" type="presParOf" srcId="{1CA003D3-C549-4143-B2FA-29C47075C70A}" destId="{11B0B54C-557F-451A-8592-4C4ADB070398}" srcOrd="0" destOrd="0" presId="urn:microsoft.com/office/officeart/2018/2/layout/IconCircleList"/>
    <dgm:cxn modelId="{53E59318-9328-49C4-997E-671EA885E36C}" type="presParOf" srcId="{1CA003D3-C549-4143-B2FA-29C47075C70A}" destId="{16B41000-9D50-4C45-BC1E-A4875D14BDD1}" srcOrd="1" destOrd="0" presId="urn:microsoft.com/office/officeart/2018/2/layout/IconCircleList"/>
    <dgm:cxn modelId="{C2071E47-5452-46F8-8C32-2BFBC3C29BA6}" type="presParOf" srcId="{1CA003D3-C549-4143-B2FA-29C47075C70A}" destId="{822ECA5B-F650-4E72-A935-FE76430F4B0E}" srcOrd="2" destOrd="0" presId="urn:microsoft.com/office/officeart/2018/2/layout/IconCircleList"/>
    <dgm:cxn modelId="{2CE988ED-6D30-4328-9C6B-4F67BEBA79E6}" type="presParOf" srcId="{1CA003D3-C549-4143-B2FA-29C47075C70A}" destId="{7B0BA762-1CBA-44F7-8DB3-3658C9D18F2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E3CB5E1-CA0D-44C5-AAC4-3D8D0EDC070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0D4017-9D30-4631-8861-FD6900ACC7FE}">
      <dgm:prSet/>
      <dgm:spPr/>
      <dgm:t>
        <a:bodyPr/>
        <a:lstStyle/>
        <a:p>
          <a:r>
            <a:rPr lang="en-US"/>
            <a:t>Maine</a:t>
          </a:r>
        </a:p>
      </dgm:t>
    </dgm:pt>
    <dgm:pt modelId="{4EEF6D0C-E444-4EFC-91D5-672FD7E13E23}" type="parTrans" cxnId="{8DB11F08-37D9-45C5-9D2C-080AB40878C9}">
      <dgm:prSet/>
      <dgm:spPr/>
      <dgm:t>
        <a:bodyPr/>
        <a:lstStyle/>
        <a:p>
          <a:endParaRPr lang="en-US"/>
        </a:p>
      </dgm:t>
    </dgm:pt>
    <dgm:pt modelId="{200D222E-A941-442A-8326-A311F2414775}" type="sibTrans" cxnId="{8DB11F08-37D9-45C5-9D2C-080AB40878C9}">
      <dgm:prSet/>
      <dgm:spPr/>
      <dgm:t>
        <a:bodyPr/>
        <a:lstStyle/>
        <a:p>
          <a:endParaRPr lang="en-US"/>
        </a:p>
      </dgm:t>
    </dgm:pt>
    <dgm:pt modelId="{5FF73A2A-CAB6-4BD0-A54A-DB3F136B39F2}">
      <dgm:prSet/>
      <dgm:spPr/>
      <dgm:t>
        <a:bodyPr/>
        <a:lstStyle/>
        <a:p>
          <a:r>
            <a:rPr lang="en-US"/>
            <a:t>New Hampshire</a:t>
          </a:r>
        </a:p>
      </dgm:t>
    </dgm:pt>
    <dgm:pt modelId="{D01DFF22-7109-4360-A232-23239498B6BC}" type="parTrans" cxnId="{42FBA70F-FC0D-46E8-BBBF-63B4EBA5287F}">
      <dgm:prSet/>
      <dgm:spPr/>
      <dgm:t>
        <a:bodyPr/>
        <a:lstStyle/>
        <a:p>
          <a:endParaRPr lang="en-US"/>
        </a:p>
      </dgm:t>
    </dgm:pt>
    <dgm:pt modelId="{433EBEA6-220A-4F8C-A3AE-B716C7D34CCD}" type="sibTrans" cxnId="{42FBA70F-FC0D-46E8-BBBF-63B4EBA5287F}">
      <dgm:prSet/>
      <dgm:spPr/>
      <dgm:t>
        <a:bodyPr/>
        <a:lstStyle/>
        <a:p>
          <a:endParaRPr lang="en-US"/>
        </a:p>
      </dgm:t>
    </dgm:pt>
    <dgm:pt modelId="{AA914701-2842-49A2-960C-787CB793532F}">
      <dgm:prSet/>
      <dgm:spPr/>
      <dgm:t>
        <a:bodyPr/>
        <a:lstStyle/>
        <a:p>
          <a:r>
            <a:rPr lang="en-US"/>
            <a:t>Vermont</a:t>
          </a:r>
        </a:p>
      </dgm:t>
    </dgm:pt>
    <dgm:pt modelId="{BF08AC05-5C5D-420E-A968-9A049E866E28}" type="parTrans" cxnId="{C2A2DF51-911F-4E2A-A900-A0B53608949A}">
      <dgm:prSet/>
      <dgm:spPr/>
      <dgm:t>
        <a:bodyPr/>
        <a:lstStyle/>
        <a:p>
          <a:endParaRPr lang="en-US"/>
        </a:p>
      </dgm:t>
    </dgm:pt>
    <dgm:pt modelId="{5000DEB6-3757-4D8F-AC0E-D7202BDFE422}" type="sibTrans" cxnId="{C2A2DF51-911F-4E2A-A900-A0B53608949A}">
      <dgm:prSet/>
      <dgm:spPr/>
      <dgm:t>
        <a:bodyPr/>
        <a:lstStyle/>
        <a:p>
          <a:endParaRPr lang="en-US"/>
        </a:p>
      </dgm:t>
    </dgm:pt>
    <dgm:pt modelId="{C9EF4C4E-8752-49A1-B925-188E788B9B36}" type="pres">
      <dgm:prSet presAssocID="{8E3CB5E1-CA0D-44C5-AAC4-3D8D0EDC070C}" presName="root" presStyleCnt="0">
        <dgm:presLayoutVars>
          <dgm:dir/>
          <dgm:resizeHandles val="exact"/>
        </dgm:presLayoutVars>
      </dgm:prSet>
      <dgm:spPr/>
    </dgm:pt>
    <dgm:pt modelId="{B229C90F-D5CD-4001-9A97-261D7B68504B}" type="pres">
      <dgm:prSet presAssocID="{D60D4017-9D30-4631-8861-FD6900ACC7FE}" presName="compNode" presStyleCnt="0"/>
      <dgm:spPr/>
    </dgm:pt>
    <dgm:pt modelId="{7EF7A57A-D815-4269-8901-7783BD67970C}" type="pres">
      <dgm:prSet presAssocID="{D60D4017-9D30-4631-8861-FD6900ACC7FE}" presName="bgRect" presStyleLbl="bgShp" presStyleIdx="0" presStyleCnt="3"/>
      <dgm:spPr/>
    </dgm:pt>
    <dgm:pt modelId="{7A8ABD62-334E-45C0-A16A-AB2FB09CBC96}" type="pres">
      <dgm:prSet presAssocID="{D60D4017-9D30-4631-8861-FD6900ACC7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untains"/>
        </a:ext>
      </dgm:extLst>
    </dgm:pt>
    <dgm:pt modelId="{C33301E6-F559-42E1-860A-A4BE5B2DE3A4}" type="pres">
      <dgm:prSet presAssocID="{D60D4017-9D30-4631-8861-FD6900ACC7FE}" presName="spaceRect" presStyleCnt="0"/>
      <dgm:spPr/>
    </dgm:pt>
    <dgm:pt modelId="{07DEB062-DFB7-477B-B473-FA09ECC16558}" type="pres">
      <dgm:prSet presAssocID="{D60D4017-9D30-4631-8861-FD6900ACC7FE}" presName="parTx" presStyleLbl="revTx" presStyleIdx="0" presStyleCnt="3">
        <dgm:presLayoutVars>
          <dgm:chMax val="0"/>
          <dgm:chPref val="0"/>
        </dgm:presLayoutVars>
      </dgm:prSet>
      <dgm:spPr/>
    </dgm:pt>
    <dgm:pt modelId="{F95181C5-485B-4360-A1E1-5F0E22AF1EEC}" type="pres">
      <dgm:prSet presAssocID="{200D222E-A941-442A-8326-A311F2414775}" presName="sibTrans" presStyleCnt="0"/>
      <dgm:spPr/>
    </dgm:pt>
    <dgm:pt modelId="{1849975D-E0D5-4043-B101-9D2EADDAA392}" type="pres">
      <dgm:prSet presAssocID="{5FF73A2A-CAB6-4BD0-A54A-DB3F136B39F2}" presName="compNode" presStyleCnt="0"/>
      <dgm:spPr/>
    </dgm:pt>
    <dgm:pt modelId="{82405891-143E-4A87-AC1F-A32D686390F5}" type="pres">
      <dgm:prSet presAssocID="{5FF73A2A-CAB6-4BD0-A54A-DB3F136B39F2}" presName="bgRect" presStyleLbl="bgShp" presStyleIdx="1" presStyleCnt="3"/>
      <dgm:spPr/>
    </dgm:pt>
    <dgm:pt modelId="{9738EC7E-ECFC-45A0-A0E1-A3AA82DD5EE2}" type="pres">
      <dgm:prSet presAssocID="{5FF73A2A-CAB6-4BD0-A54A-DB3F136B39F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D4596A50-8A6F-41A1-A029-3EC18E86977E}" type="pres">
      <dgm:prSet presAssocID="{5FF73A2A-CAB6-4BD0-A54A-DB3F136B39F2}" presName="spaceRect" presStyleCnt="0"/>
      <dgm:spPr/>
    </dgm:pt>
    <dgm:pt modelId="{C50D6F17-9DB6-4FCB-98E8-A50E035C1BDD}" type="pres">
      <dgm:prSet presAssocID="{5FF73A2A-CAB6-4BD0-A54A-DB3F136B39F2}" presName="parTx" presStyleLbl="revTx" presStyleIdx="1" presStyleCnt="3">
        <dgm:presLayoutVars>
          <dgm:chMax val="0"/>
          <dgm:chPref val="0"/>
        </dgm:presLayoutVars>
      </dgm:prSet>
      <dgm:spPr/>
    </dgm:pt>
    <dgm:pt modelId="{8F28D4C9-6629-4894-A872-38D38040E46F}" type="pres">
      <dgm:prSet presAssocID="{433EBEA6-220A-4F8C-A3AE-B716C7D34CCD}" presName="sibTrans" presStyleCnt="0"/>
      <dgm:spPr/>
    </dgm:pt>
    <dgm:pt modelId="{8CB0E22D-07F2-4252-B084-5A95CB9DAB5A}" type="pres">
      <dgm:prSet presAssocID="{AA914701-2842-49A2-960C-787CB793532F}" presName="compNode" presStyleCnt="0"/>
      <dgm:spPr/>
    </dgm:pt>
    <dgm:pt modelId="{89A27E14-8164-4271-949C-909EA1F0C71F}" type="pres">
      <dgm:prSet presAssocID="{AA914701-2842-49A2-960C-787CB793532F}" presName="bgRect" presStyleLbl="bgShp" presStyleIdx="2" presStyleCnt="3"/>
      <dgm:spPr/>
    </dgm:pt>
    <dgm:pt modelId="{75CD00E5-9E83-4EF8-A4A8-E4E9EAB9AC8B}" type="pres">
      <dgm:prSet presAssocID="{AA914701-2842-49A2-960C-787CB793532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6D64904-D21E-475F-9B18-09652F47C312}" type="pres">
      <dgm:prSet presAssocID="{AA914701-2842-49A2-960C-787CB793532F}" presName="spaceRect" presStyleCnt="0"/>
      <dgm:spPr/>
    </dgm:pt>
    <dgm:pt modelId="{630C1DC0-7E6A-4637-B219-DB35F63AA930}" type="pres">
      <dgm:prSet presAssocID="{AA914701-2842-49A2-960C-787CB793532F}" presName="parTx" presStyleLbl="revTx" presStyleIdx="2" presStyleCnt="3">
        <dgm:presLayoutVars>
          <dgm:chMax val="0"/>
          <dgm:chPref val="0"/>
        </dgm:presLayoutVars>
      </dgm:prSet>
      <dgm:spPr/>
    </dgm:pt>
  </dgm:ptLst>
  <dgm:cxnLst>
    <dgm:cxn modelId="{1AF4BC00-84FE-46F6-83FA-A62FC5E08F6A}" type="presOf" srcId="{5FF73A2A-CAB6-4BD0-A54A-DB3F136B39F2}" destId="{C50D6F17-9DB6-4FCB-98E8-A50E035C1BDD}" srcOrd="0" destOrd="0" presId="urn:microsoft.com/office/officeart/2018/2/layout/IconVerticalSolidList"/>
    <dgm:cxn modelId="{8DB11F08-37D9-45C5-9D2C-080AB40878C9}" srcId="{8E3CB5E1-CA0D-44C5-AAC4-3D8D0EDC070C}" destId="{D60D4017-9D30-4631-8861-FD6900ACC7FE}" srcOrd="0" destOrd="0" parTransId="{4EEF6D0C-E444-4EFC-91D5-672FD7E13E23}" sibTransId="{200D222E-A941-442A-8326-A311F2414775}"/>
    <dgm:cxn modelId="{42FBA70F-FC0D-46E8-BBBF-63B4EBA5287F}" srcId="{8E3CB5E1-CA0D-44C5-AAC4-3D8D0EDC070C}" destId="{5FF73A2A-CAB6-4BD0-A54A-DB3F136B39F2}" srcOrd="1" destOrd="0" parTransId="{D01DFF22-7109-4360-A232-23239498B6BC}" sibTransId="{433EBEA6-220A-4F8C-A3AE-B716C7D34CCD}"/>
    <dgm:cxn modelId="{A7D1DD44-F35E-44FC-9B9F-3CAE1EB866B7}" type="presOf" srcId="{8E3CB5E1-CA0D-44C5-AAC4-3D8D0EDC070C}" destId="{C9EF4C4E-8752-49A1-B925-188E788B9B36}" srcOrd="0" destOrd="0" presId="urn:microsoft.com/office/officeart/2018/2/layout/IconVerticalSolidList"/>
    <dgm:cxn modelId="{C2A2DF51-911F-4E2A-A900-A0B53608949A}" srcId="{8E3CB5E1-CA0D-44C5-AAC4-3D8D0EDC070C}" destId="{AA914701-2842-49A2-960C-787CB793532F}" srcOrd="2" destOrd="0" parTransId="{BF08AC05-5C5D-420E-A968-9A049E866E28}" sibTransId="{5000DEB6-3757-4D8F-AC0E-D7202BDFE422}"/>
    <dgm:cxn modelId="{AEFB059D-C598-4257-BD7F-070F4C2B54E8}" type="presOf" srcId="{AA914701-2842-49A2-960C-787CB793532F}" destId="{630C1DC0-7E6A-4637-B219-DB35F63AA930}" srcOrd="0" destOrd="0" presId="urn:microsoft.com/office/officeart/2018/2/layout/IconVerticalSolidList"/>
    <dgm:cxn modelId="{9C2ED6C4-C205-471D-9FEA-77EDD9C51D0C}" type="presOf" srcId="{D60D4017-9D30-4631-8861-FD6900ACC7FE}" destId="{07DEB062-DFB7-477B-B473-FA09ECC16558}" srcOrd="0" destOrd="0" presId="urn:microsoft.com/office/officeart/2018/2/layout/IconVerticalSolidList"/>
    <dgm:cxn modelId="{94729767-6ED3-459B-90BA-0749B16CD4BF}" type="presParOf" srcId="{C9EF4C4E-8752-49A1-B925-188E788B9B36}" destId="{B229C90F-D5CD-4001-9A97-261D7B68504B}" srcOrd="0" destOrd="0" presId="urn:microsoft.com/office/officeart/2018/2/layout/IconVerticalSolidList"/>
    <dgm:cxn modelId="{DBD4360F-155D-4E10-9BF1-C5AA94FF77A8}" type="presParOf" srcId="{B229C90F-D5CD-4001-9A97-261D7B68504B}" destId="{7EF7A57A-D815-4269-8901-7783BD67970C}" srcOrd="0" destOrd="0" presId="urn:microsoft.com/office/officeart/2018/2/layout/IconVerticalSolidList"/>
    <dgm:cxn modelId="{84F55D01-8F9C-4055-8906-7059356B9F66}" type="presParOf" srcId="{B229C90F-D5CD-4001-9A97-261D7B68504B}" destId="{7A8ABD62-334E-45C0-A16A-AB2FB09CBC96}" srcOrd="1" destOrd="0" presId="urn:microsoft.com/office/officeart/2018/2/layout/IconVerticalSolidList"/>
    <dgm:cxn modelId="{E799F583-B5D5-4EE1-84AF-69BFB6598005}" type="presParOf" srcId="{B229C90F-D5CD-4001-9A97-261D7B68504B}" destId="{C33301E6-F559-42E1-860A-A4BE5B2DE3A4}" srcOrd="2" destOrd="0" presId="urn:microsoft.com/office/officeart/2018/2/layout/IconVerticalSolidList"/>
    <dgm:cxn modelId="{5564F87D-C876-4B9F-9292-475FE085255B}" type="presParOf" srcId="{B229C90F-D5CD-4001-9A97-261D7B68504B}" destId="{07DEB062-DFB7-477B-B473-FA09ECC16558}" srcOrd="3" destOrd="0" presId="urn:microsoft.com/office/officeart/2018/2/layout/IconVerticalSolidList"/>
    <dgm:cxn modelId="{C07AB93D-A625-42AC-AADE-9720A07573E3}" type="presParOf" srcId="{C9EF4C4E-8752-49A1-B925-188E788B9B36}" destId="{F95181C5-485B-4360-A1E1-5F0E22AF1EEC}" srcOrd="1" destOrd="0" presId="urn:microsoft.com/office/officeart/2018/2/layout/IconVerticalSolidList"/>
    <dgm:cxn modelId="{980A3A75-028F-40A0-9CD3-99877C8A77AC}" type="presParOf" srcId="{C9EF4C4E-8752-49A1-B925-188E788B9B36}" destId="{1849975D-E0D5-4043-B101-9D2EADDAA392}" srcOrd="2" destOrd="0" presId="urn:microsoft.com/office/officeart/2018/2/layout/IconVerticalSolidList"/>
    <dgm:cxn modelId="{FE90EE7C-1317-4335-9B48-D9DAAAE709C0}" type="presParOf" srcId="{1849975D-E0D5-4043-B101-9D2EADDAA392}" destId="{82405891-143E-4A87-AC1F-A32D686390F5}" srcOrd="0" destOrd="0" presId="urn:microsoft.com/office/officeart/2018/2/layout/IconVerticalSolidList"/>
    <dgm:cxn modelId="{2230CA9E-E57B-4E66-8C02-0E3BD60123D9}" type="presParOf" srcId="{1849975D-E0D5-4043-B101-9D2EADDAA392}" destId="{9738EC7E-ECFC-45A0-A0E1-A3AA82DD5EE2}" srcOrd="1" destOrd="0" presId="urn:microsoft.com/office/officeart/2018/2/layout/IconVerticalSolidList"/>
    <dgm:cxn modelId="{DB313DA4-E07A-46B1-A3A4-E9C0E131B417}" type="presParOf" srcId="{1849975D-E0D5-4043-B101-9D2EADDAA392}" destId="{D4596A50-8A6F-41A1-A029-3EC18E86977E}" srcOrd="2" destOrd="0" presId="urn:microsoft.com/office/officeart/2018/2/layout/IconVerticalSolidList"/>
    <dgm:cxn modelId="{C7D3D524-3E58-4172-9A75-DAED9D5937E3}" type="presParOf" srcId="{1849975D-E0D5-4043-B101-9D2EADDAA392}" destId="{C50D6F17-9DB6-4FCB-98E8-A50E035C1BDD}" srcOrd="3" destOrd="0" presId="urn:microsoft.com/office/officeart/2018/2/layout/IconVerticalSolidList"/>
    <dgm:cxn modelId="{5EBAE4C0-25D0-49C0-9AF2-0CFBC4FA4F71}" type="presParOf" srcId="{C9EF4C4E-8752-49A1-B925-188E788B9B36}" destId="{8F28D4C9-6629-4894-A872-38D38040E46F}" srcOrd="3" destOrd="0" presId="urn:microsoft.com/office/officeart/2018/2/layout/IconVerticalSolidList"/>
    <dgm:cxn modelId="{530CF07B-D436-4F11-B658-0FD800E8A700}" type="presParOf" srcId="{C9EF4C4E-8752-49A1-B925-188E788B9B36}" destId="{8CB0E22D-07F2-4252-B084-5A95CB9DAB5A}" srcOrd="4" destOrd="0" presId="urn:microsoft.com/office/officeart/2018/2/layout/IconVerticalSolidList"/>
    <dgm:cxn modelId="{0F1C6F1F-0C23-492F-A24C-5B8631C300BF}" type="presParOf" srcId="{8CB0E22D-07F2-4252-B084-5A95CB9DAB5A}" destId="{89A27E14-8164-4271-949C-909EA1F0C71F}" srcOrd="0" destOrd="0" presId="urn:microsoft.com/office/officeart/2018/2/layout/IconVerticalSolidList"/>
    <dgm:cxn modelId="{D8493910-15CC-4FB7-B950-A2813F4FFC62}" type="presParOf" srcId="{8CB0E22D-07F2-4252-B084-5A95CB9DAB5A}" destId="{75CD00E5-9E83-4EF8-A4A8-E4E9EAB9AC8B}" srcOrd="1" destOrd="0" presId="urn:microsoft.com/office/officeart/2018/2/layout/IconVerticalSolidList"/>
    <dgm:cxn modelId="{B47153A8-2FB5-4223-8630-97ABF907A0F9}" type="presParOf" srcId="{8CB0E22D-07F2-4252-B084-5A95CB9DAB5A}" destId="{26D64904-D21E-475F-9B18-09652F47C312}" srcOrd="2" destOrd="0" presId="urn:microsoft.com/office/officeart/2018/2/layout/IconVerticalSolidList"/>
    <dgm:cxn modelId="{EA80E4B0-28C4-4E69-A6B6-4D9EBF108635}" type="presParOf" srcId="{8CB0E22D-07F2-4252-B084-5A95CB9DAB5A}" destId="{630C1DC0-7E6A-4637-B219-DB35F63AA9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43DC040-89EE-4871-9356-63BD48453A2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9F2B1F4-C59E-4EEB-94DA-4A09941C14ED}">
      <dgm:prSet/>
      <dgm:spPr/>
      <dgm:t>
        <a:bodyPr/>
        <a:lstStyle/>
        <a:p>
          <a:r>
            <a:rPr lang="en-US"/>
            <a:t>Materials were created for NNESHRM’s Conference. </a:t>
          </a:r>
        </a:p>
      </dgm:t>
    </dgm:pt>
    <dgm:pt modelId="{DD7442F6-E0C1-486A-827C-D779FB7E9110}" type="parTrans" cxnId="{C758E380-371C-45CB-967F-2D296F1D388A}">
      <dgm:prSet/>
      <dgm:spPr/>
      <dgm:t>
        <a:bodyPr/>
        <a:lstStyle/>
        <a:p>
          <a:endParaRPr lang="en-US"/>
        </a:p>
      </dgm:t>
    </dgm:pt>
    <dgm:pt modelId="{70D72B25-24CB-424C-9A5C-E39CF460EADA}" type="sibTrans" cxnId="{C758E380-371C-45CB-967F-2D296F1D388A}">
      <dgm:prSet/>
      <dgm:spPr/>
      <dgm:t>
        <a:bodyPr/>
        <a:lstStyle/>
        <a:p>
          <a:endParaRPr lang="en-US"/>
        </a:p>
      </dgm:t>
    </dgm:pt>
    <dgm:pt modelId="{257711F4-5F58-4D72-A414-13A1C1402174}">
      <dgm:prSet/>
      <dgm:spPr/>
      <dgm:t>
        <a:bodyPr/>
        <a:lstStyle/>
        <a:p>
          <a:r>
            <a:rPr lang="en-US"/>
            <a:t>Republication or reuse of the materials without the permission of the primary speaker is prohibited. </a:t>
          </a:r>
        </a:p>
      </dgm:t>
    </dgm:pt>
    <dgm:pt modelId="{2FFBBFCF-E4BC-4C35-AA9B-991A9AE4DC83}" type="parTrans" cxnId="{FDED7C4C-945B-4965-84B9-320E3FB2D4EA}">
      <dgm:prSet/>
      <dgm:spPr/>
      <dgm:t>
        <a:bodyPr/>
        <a:lstStyle/>
        <a:p>
          <a:endParaRPr lang="en-US"/>
        </a:p>
      </dgm:t>
    </dgm:pt>
    <dgm:pt modelId="{B4C8459A-F0EB-416C-B28B-598C60B4A2AA}" type="sibTrans" cxnId="{FDED7C4C-945B-4965-84B9-320E3FB2D4EA}">
      <dgm:prSet/>
      <dgm:spPr/>
      <dgm:t>
        <a:bodyPr/>
        <a:lstStyle/>
        <a:p>
          <a:endParaRPr lang="en-US"/>
        </a:p>
      </dgm:t>
    </dgm:pt>
    <dgm:pt modelId="{1D75AB83-BAD2-4440-97CD-BB6C57AC5140}">
      <dgm:prSet/>
      <dgm:spPr/>
      <dgm:t>
        <a:bodyPr/>
        <a:lstStyle/>
        <a:p>
          <a:r>
            <a:rPr lang="en-US"/>
            <a:t>Thank you. </a:t>
          </a:r>
        </a:p>
      </dgm:t>
    </dgm:pt>
    <dgm:pt modelId="{099ECE8C-2A4B-4C05-BBAE-607A301BA87A}" type="parTrans" cxnId="{9E4570EC-1137-4978-8F38-124A7B919687}">
      <dgm:prSet/>
      <dgm:spPr/>
      <dgm:t>
        <a:bodyPr/>
        <a:lstStyle/>
        <a:p>
          <a:endParaRPr lang="en-US"/>
        </a:p>
      </dgm:t>
    </dgm:pt>
    <dgm:pt modelId="{95A67C9E-6ADD-4A76-81B0-685019193A7D}" type="sibTrans" cxnId="{9E4570EC-1137-4978-8F38-124A7B919687}">
      <dgm:prSet/>
      <dgm:spPr/>
      <dgm:t>
        <a:bodyPr/>
        <a:lstStyle/>
        <a:p>
          <a:endParaRPr lang="en-US"/>
        </a:p>
      </dgm:t>
    </dgm:pt>
    <dgm:pt modelId="{23D3A7A2-B222-464C-A41A-D7321CFAE1D6}" type="pres">
      <dgm:prSet presAssocID="{A43DC040-89EE-4871-9356-63BD48453A2D}" presName="root" presStyleCnt="0">
        <dgm:presLayoutVars>
          <dgm:dir/>
          <dgm:resizeHandles val="exact"/>
        </dgm:presLayoutVars>
      </dgm:prSet>
      <dgm:spPr/>
    </dgm:pt>
    <dgm:pt modelId="{D89ADAE4-A548-441F-89B0-8F47E01ABEB8}" type="pres">
      <dgm:prSet presAssocID="{E9F2B1F4-C59E-4EEB-94DA-4A09941C14ED}" presName="compNode" presStyleCnt="0"/>
      <dgm:spPr/>
    </dgm:pt>
    <dgm:pt modelId="{2B686ACB-F077-4A84-B0BC-3A249596A4C4}" type="pres">
      <dgm:prSet presAssocID="{E9F2B1F4-C59E-4EEB-94DA-4A09941C14E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sk"/>
        </a:ext>
      </dgm:extLst>
    </dgm:pt>
    <dgm:pt modelId="{FD1AB0CE-6BEA-4AD8-9E06-AE2E50E74CED}" type="pres">
      <dgm:prSet presAssocID="{E9F2B1F4-C59E-4EEB-94DA-4A09941C14ED}" presName="spaceRect" presStyleCnt="0"/>
      <dgm:spPr/>
    </dgm:pt>
    <dgm:pt modelId="{91369607-F9D5-46BD-A06A-76E266BD8F27}" type="pres">
      <dgm:prSet presAssocID="{E9F2B1F4-C59E-4EEB-94DA-4A09941C14ED}" presName="textRect" presStyleLbl="revTx" presStyleIdx="0" presStyleCnt="3">
        <dgm:presLayoutVars>
          <dgm:chMax val="1"/>
          <dgm:chPref val="1"/>
        </dgm:presLayoutVars>
      </dgm:prSet>
      <dgm:spPr/>
    </dgm:pt>
    <dgm:pt modelId="{2812FC77-E5A9-4E4F-8877-DF3642AAAD5C}" type="pres">
      <dgm:prSet presAssocID="{70D72B25-24CB-424C-9A5C-E39CF460EADA}" presName="sibTrans" presStyleCnt="0"/>
      <dgm:spPr/>
    </dgm:pt>
    <dgm:pt modelId="{91A862EB-077F-4F7E-8931-02EF2BBC0724}" type="pres">
      <dgm:prSet presAssocID="{257711F4-5F58-4D72-A414-13A1C1402174}" presName="compNode" presStyleCnt="0"/>
      <dgm:spPr/>
    </dgm:pt>
    <dgm:pt modelId="{8D8F31E7-19DB-4286-82ED-705D0247E074}" type="pres">
      <dgm:prSet presAssocID="{257711F4-5F58-4D72-A414-13A1C14021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moking"/>
        </a:ext>
      </dgm:extLst>
    </dgm:pt>
    <dgm:pt modelId="{058E8100-B316-4108-A8E0-A2B1E338A757}" type="pres">
      <dgm:prSet presAssocID="{257711F4-5F58-4D72-A414-13A1C1402174}" presName="spaceRect" presStyleCnt="0"/>
      <dgm:spPr/>
    </dgm:pt>
    <dgm:pt modelId="{2A468B50-01CD-4566-A040-B72970F372C6}" type="pres">
      <dgm:prSet presAssocID="{257711F4-5F58-4D72-A414-13A1C1402174}" presName="textRect" presStyleLbl="revTx" presStyleIdx="1" presStyleCnt="3">
        <dgm:presLayoutVars>
          <dgm:chMax val="1"/>
          <dgm:chPref val="1"/>
        </dgm:presLayoutVars>
      </dgm:prSet>
      <dgm:spPr/>
    </dgm:pt>
    <dgm:pt modelId="{2F8569B4-678B-4E38-83A4-4D4DAF66A7D5}" type="pres">
      <dgm:prSet presAssocID="{B4C8459A-F0EB-416C-B28B-598C60B4A2AA}" presName="sibTrans" presStyleCnt="0"/>
      <dgm:spPr/>
    </dgm:pt>
    <dgm:pt modelId="{AF236B9B-A781-489B-834C-BD7D4720FB9F}" type="pres">
      <dgm:prSet presAssocID="{1D75AB83-BAD2-4440-97CD-BB6C57AC5140}" presName="compNode" presStyleCnt="0"/>
      <dgm:spPr/>
    </dgm:pt>
    <dgm:pt modelId="{02888FB5-5298-4FC2-B9CC-783C6886EF59}" type="pres">
      <dgm:prSet presAssocID="{1D75AB83-BAD2-4440-97CD-BB6C57AC51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nglasses Face with Solid Fill"/>
        </a:ext>
      </dgm:extLst>
    </dgm:pt>
    <dgm:pt modelId="{06CBB20A-E240-49D8-BAA4-480BE8AB6A48}" type="pres">
      <dgm:prSet presAssocID="{1D75AB83-BAD2-4440-97CD-BB6C57AC5140}" presName="spaceRect" presStyleCnt="0"/>
      <dgm:spPr/>
    </dgm:pt>
    <dgm:pt modelId="{12F70630-68AD-48E2-B70E-9F6DF8E6AF81}" type="pres">
      <dgm:prSet presAssocID="{1D75AB83-BAD2-4440-97CD-BB6C57AC5140}" presName="textRect" presStyleLbl="revTx" presStyleIdx="2" presStyleCnt="3">
        <dgm:presLayoutVars>
          <dgm:chMax val="1"/>
          <dgm:chPref val="1"/>
        </dgm:presLayoutVars>
      </dgm:prSet>
      <dgm:spPr/>
    </dgm:pt>
  </dgm:ptLst>
  <dgm:cxnLst>
    <dgm:cxn modelId="{9931800F-B158-4403-B96A-0F24D8838CFA}" type="presOf" srcId="{E9F2B1F4-C59E-4EEB-94DA-4A09941C14ED}" destId="{91369607-F9D5-46BD-A06A-76E266BD8F27}" srcOrd="0" destOrd="0" presId="urn:microsoft.com/office/officeart/2018/2/layout/IconLabelList"/>
    <dgm:cxn modelId="{FDED7C4C-945B-4965-84B9-320E3FB2D4EA}" srcId="{A43DC040-89EE-4871-9356-63BD48453A2D}" destId="{257711F4-5F58-4D72-A414-13A1C1402174}" srcOrd="1" destOrd="0" parTransId="{2FFBBFCF-E4BC-4C35-AA9B-991A9AE4DC83}" sibTransId="{B4C8459A-F0EB-416C-B28B-598C60B4A2AA}"/>
    <dgm:cxn modelId="{D8E9BA71-9516-4806-B1AA-E62BEBC8051D}" type="presOf" srcId="{1D75AB83-BAD2-4440-97CD-BB6C57AC5140}" destId="{12F70630-68AD-48E2-B70E-9F6DF8E6AF81}" srcOrd="0" destOrd="0" presId="urn:microsoft.com/office/officeart/2018/2/layout/IconLabelList"/>
    <dgm:cxn modelId="{C758E380-371C-45CB-967F-2D296F1D388A}" srcId="{A43DC040-89EE-4871-9356-63BD48453A2D}" destId="{E9F2B1F4-C59E-4EEB-94DA-4A09941C14ED}" srcOrd="0" destOrd="0" parTransId="{DD7442F6-E0C1-486A-827C-D779FB7E9110}" sibTransId="{70D72B25-24CB-424C-9A5C-E39CF460EADA}"/>
    <dgm:cxn modelId="{2ACA41A0-9D54-4CB0-9C97-0F7E1E89D2A9}" type="presOf" srcId="{257711F4-5F58-4D72-A414-13A1C1402174}" destId="{2A468B50-01CD-4566-A040-B72970F372C6}" srcOrd="0" destOrd="0" presId="urn:microsoft.com/office/officeart/2018/2/layout/IconLabelList"/>
    <dgm:cxn modelId="{8A5D66C6-6ADA-435F-8D14-C1BD72CA18C4}" type="presOf" srcId="{A43DC040-89EE-4871-9356-63BD48453A2D}" destId="{23D3A7A2-B222-464C-A41A-D7321CFAE1D6}" srcOrd="0" destOrd="0" presId="urn:microsoft.com/office/officeart/2018/2/layout/IconLabelList"/>
    <dgm:cxn modelId="{9E4570EC-1137-4978-8F38-124A7B919687}" srcId="{A43DC040-89EE-4871-9356-63BD48453A2D}" destId="{1D75AB83-BAD2-4440-97CD-BB6C57AC5140}" srcOrd="2" destOrd="0" parTransId="{099ECE8C-2A4B-4C05-BBAE-607A301BA87A}" sibTransId="{95A67C9E-6ADD-4A76-81B0-685019193A7D}"/>
    <dgm:cxn modelId="{247B1572-75A1-444A-A1B6-EA43CF43C3BD}" type="presParOf" srcId="{23D3A7A2-B222-464C-A41A-D7321CFAE1D6}" destId="{D89ADAE4-A548-441F-89B0-8F47E01ABEB8}" srcOrd="0" destOrd="0" presId="urn:microsoft.com/office/officeart/2018/2/layout/IconLabelList"/>
    <dgm:cxn modelId="{83D82583-4351-4C92-B512-BD31BF5D9674}" type="presParOf" srcId="{D89ADAE4-A548-441F-89B0-8F47E01ABEB8}" destId="{2B686ACB-F077-4A84-B0BC-3A249596A4C4}" srcOrd="0" destOrd="0" presId="urn:microsoft.com/office/officeart/2018/2/layout/IconLabelList"/>
    <dgm:cxn modelId="{B34EE3A2-D6B4-4B2F-804C-77C9895A796C}" type="presParOf" srcId="{D89ADAE4-A548-441F-89B0-8F47E01ABEB8}" destId="{FD1AB0CE-6BEA-4AD8-9E06-AE2E50E74CED}" srcOrd="1" destOrd="0" presId="urn:microsoft.com/office/officeart/2018/2/layout/IconLabelList"/>
    <dgm:cxn modelId="{48EF2D38-D2A2-46CC-998F-E0268020921C}" type="presParOf" srcId="{D89ADAE4-A548-441F-89B0-8F47E01ABEB8}" destId="{91369607-F9D5-46BD-A06A-76E266BD8F27}" srcOrd="2" destOrd="0" presId="urn:microsoft.com/office/officeart/2018/2/layout/IconLabelList"/>
    <dgm:cxn modelId="{7011287E-8299-466F-98D5-6C4A0B49AA87}" type="presParOf" srcId="{23D3A7A2-B222-464C-A41A-D7321CFAE1D6}" destId="{2812FC77-E5A9-4E4F-8877-DF3642AAAD5C}" srcOrd="1" destOrd="0" presId="urn:microsoft.com/office/officeart/2018/2/layout/IconLabelList"/>
    <dgm:cxn modelId="{282ED47A-E4F3-43BE-AF17-3B7D5F4D16A5}" type="presParOf" srcId="{23D3A7A2-B222-464C-A41A-D7321CFAE1D6}" destId="{91A862EB-077F-4F7E-8931-02EF2BBC0724}" srcOrd="2" destOrd="0" presId="urn:microsoft.com/office/officeart/2018/2/layout/IconLabelList"/>
    <dgm:cxn modelId="{2D3AD264-304A-4E20-B37C-119380ADC2F3}" type="presParOf" srcId="{91A862EB-077F-4F7E-8931-02EF2BBC0724}" destId="{8D8F31E7-19DB-4286-82ED-705D0247E074}" srcOrd="0" destOrd="0" presId="urn:microsoft.com/office/officeart/2018/2/layout/IconLabelList"/>
    <dgm:cxn modelId="{78E583E5-F9DF-4FE9-8FCA-1CD88DCC428E}" type="presParOf" srcId="{91A862EB-077F-4F7E-8931-02EF2BBC0724}" destId="{058E8100-B316-4108-A8E0-A2B1E338A757}" srcOrd="1" destOrd="0" presId="urn:microsoft.com/office/officeart/2018/2/layout/IconLabelList"/>
    <dgm:cxn modelId="{85BBBCCF-630F-41EA-80EB-12FBDB2F89CA}" type="presParOf" srcId="{91A862EB-077F-4F7E-8931-02EF2BBC0724}" destId="{2A468B50-01CD-4566-A040-B72970F372C6}" srcOrd="2" destOrd="0" presId="urn:microsoft.com/office/officeart/2018/2/layout/IconLabelList"/>
    <dgm:cxn modelId="{AF059DD2-C5CB-4E2E-8F53-DBA6978FE30A}" type="presParOf" srcId="{23D3A7A2-B222-464C-A41A-D7321CFAE1D6}" destId="{2F8569B4-678B-4E38-83A4-4D4DAF66A7D5}" srcOrd="3" destOrd="0" presId="urn:microsoft.com/office/officeart/2018/2/layout/IconLabelList"/>
    <dgm:cxn modelId="{4A5A441A-BDD3-4DFB-A411-E57C30571E06}" type="presParOf" srcId="{23D3A7A2-B222-464C-A41A-D7321CFAE1D6}" destId="{AF236B9B-A781-489B-834C-BD7D4720FB9F}" srcOrd="4" destOrd="0" presId="urn:microsoft.com/office/officeart/2018/2/layout/IconLabelList"/>
    <dgm:cxn modelId="{8CC6AA08-E326-4161-A299-AC6D43A89CD9}" type="presParOf" srcId="{AF236B9B-A781-489B-834C-BD7D4720FB9F}" destId="{02888FB5-5298-4FC2-B9CC-783C6886EF59}" srcOrd="0" destOrd="0" presId="urn:microsoft.com/office/officeart/2018/2/layout/IconLabelList"/>
    <dgm:cxn modelId="{72225F54-BC57-4434-95F5-42945C0B441C}" type="presParOf" srcId="{AF236B9B-A781-489B-834C-BD7D4720FB9F}" destId="{06CBB20A-E240-49D8-BAA4-480BE8AB6A48}" srcOrd="1" destOrd="0" presId="urn:microsoft.com/office/officeart/2018/2/layout/IconLabelList"/>
    <dgm:cxn modelId="{43C6F439-4466-494C-839E-6509EF7F263E}" type="presParOf" srcId="{AF236B9B-A781-489B-834C-BD7D4720FB9F}" destId="{12F70630-68AD-48E2-B70E-9F6DF8E6AF8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1A3D2F7-05B8-41E1-A0A4-8317F5488F69}"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8798132-C08A-46B7-A79C-C31B4FE3EB2A}">
      <dgm:prSet/>
      <dgm:spPr/>
      <dgm:t>
        <a:bodyPr/>
        <a:lstStyle/>
        <a:p>
          <a:r>
            <a:rPr lang="en-US"/>
            <a:t>Good attention to and communication with the patient fosters healthy patient/provider relationships.</a:t>
          </a:r>
        </a:p>
      </dgm:t>
    </dgm:pt>
    <dgm:pt modelId="{8C145E83-86BC-4023-986C-5E2F14CFA2E2}" type="parTrans" cxnId="{F506DE2A-9F11-4C1A-8529-BBE0118BAFD5}">
      <dgm:prSet/>
      <dgm:spPr/>
      <dgm:t>
        <a:bodyPr/>
        <a:lstStyle/>
        <a:p>
          <a:endParaRPr lang="en-US"/>
        </a:p>
      </dgm:t>
    </dgm:pt>
    <dgm:pt modelId="{494D5B64-3BA2-46FF-A160-B5770101199B}" type="sibTrans" cxnId="{F506DE2A-9F11-4C1A-8529-BBE0118BAFD5}">
      <dgm:prSet/>
      <dgm:spPr/>
      <dgm:t>
        <a:bodyPr/>
        <a:lstStyle/>
        <a:p>
          <a:endParaRPr lang="en-US"/>
        </a:p>
      </dgm:t>
    </dgm:pt>
    <dgm:pt modelId="{AEDA3CD4-8E1A-40FB-87F4-C56DDF43DF47}">
      <dgm:prSet/>
      <dgm:spPr/>
      <dgm:t>
        <a:bodyPr/>
        <a:lstStyle/>
        <a:p>
          <a:r>
            <a:rPr lang="en-US"/>
            <a:t>Documentation: key to maintaining a record of the patient and vital to saving you from liability.</a:t>
          </a:r>
        </a:p>
      </dgm:t>
    </dgm:pt>
    <dgm:pt modelId="{A06E1957-3C56-4994-B883-66F6FC68E0FA}" type="parTrans" cxnId="{42ADAD23-FDB6-483D-B20A-B83B46CEB9EC}">
      <dgm:prSet/>
      <dgm:spPr/>
      <dgm:t>
        <a:bodyPr/>
        <a:lstStyle/>
        <a:p>
          <a:endParaRPr lang="en-US"/>
        </a:p>
      </dgm:t>
    </dgm:pt>
    <dgm:pt modelId="{335C7449-94C8-42CA-A7C7-55D15EFA2315}" type="sibTrans" cxnId="{42ADAD23-FDB6-483D-B20A-B83B46CEB9EC}">
      <dgm:prSet/>
      <dgm:spPr/>
      <dgm:t>
        <a:bodyPr/>
        <a:lstStyle/>
        <a:p>
          <a:endParaRPr lang="en-US"/>
        </a:p>
      </dgm:t>
    </dgm:pt>
    <dgm:pt modelId="{905BB73B-2641-48E6-8158-4015493D7F9B}">
      <dgm:prSet/>
      <dgm:spPr/>
      <dgm:t>
        <a:bodyPr/>
        <a:lstStyle/>
        <a:p>
          <a:r>
            <a:rPr lang="en-US" dirty="0"/>
            <a:t>Boundaries: employ the use of chaperones to maintain </a:t>
          </a:r>
          <a:r>
            <a:rPr lang="en-US"/>
            <a:t>appropriate boundaries.</a:t>
          </a:r>
          <a:endParaRPr lang="en-US" dirty="0"/>
        </a:p>
      </dgm:t>
    </dgm:pt>
    <dgm:pt modelId="{40F47496-5575-47A2-A35F-44FA008852C5}" type="parTrans" cxnId="{3E18AB36-6D57-4C60-96A8-385B9513E543}">
      <dgm:prSet/>
      <dgm:spPr/>
      <dgm:t>
        <a:bodyPr/>
        <a:lstStyle/>
        <a:p>
          <a:endParaRPr lang="en-US"/>
        </a:p>
      </dgm:t>
    </dgm:pt>
    <dgm:pt modelId="{1D832745-B1BE-468A-8668-DC2D2B364595}" type="sibTrans" cxnId="{3E18AB36-6D57-4C60-96A8-385B9513E543}">
      <dgm:prSet/>
      <dgm:spPr/>
      <dgm:t>
        <a:bodyPr/>
        <a:lstStyle/>
        <a:p>
          <a:endParaRPr lang="en-US"/>
        </a:p>
      </dgm:t>
    </dgm:pt>
    <dgm:pt modelId="{A11EBDDE-C397-44B9-9A87-826AFFC387B9}" type="pres">
      <dgm:prSet presAssocID="{01A3D2F7-05B8-41E1-A0A4-8317F5488F69}" presName="linear" presStyleCnt="0">
        <dgm:presLayoutVars>
          <dgm:animLvl val="lvl"/>
          <dgm:resizeHandles val="exact"/>
        </dgm:presLayoutVars>
      </dgm:prSet>
      <dgm:spPr/>
    </dgm:pt>
    <dgm:pt modelId="{439DA424-5357-4772-A3CF-5887423A6C9F}" type="pres">
      <dgm:prSet presAssocID="{D8798132-C08A-46B7-A79C-C31B4FE3EB2A}" presName="parentText" presStyleLbl="node1" presStyleIdx="0" presStyleCnt="3">
        <dgm:presLayoutVars>
          <dgm:chMax val="0"/>
          <dgm:bulletEnabled val="1"/>
        </dgm:presLayoutVars>
      </dgm:prSet>
      <dgm:spPr/>
    </dgm:pt>
    <dgm:pt modelId="{847CFDA5-EC23-4CC6-A1FE-8A0939CCA91D}" type="pres">
      <dgm:prSet presAssocID="{494D5B64-3BA2-46FF-A160-B5770101199B}" presName="spacer" presStyleCnt="0"/>
      <dgm:spPr/>
    </dgm:pt>
    <dgm:pt modelId="{67292340-81F0-43CD-9E02-3E62C97D8F64}" type="pres">
      <dgm:prSet presAssocID="{AEDA3CD4-8E1A-40FB-87F4-C56DDF43DF47}" presName="parentText" presStyleLbl="node1" presStyleIdx="1" presStyleCnt="3">
        <dgm:presLayoutVars>
          <dgm:chMax val="0"/>
          <dgm:bulletEnabled val="1"/>
        </dgm:presLayoutVars>
      </dgm:prSet>
      <dgm:spPr/>
    </dgm:pt>
    <dgm:pt modelId="{A4648641-4C1C-4B67-852F-6E6839DB540C}" type="pres">
      <dgm:prSet presAssocID="{335C7449-94C8-42CA-A7C7-55D15EFA2315}" presName="spacer" presStyleCnt="0"/>
      <dgm:spPr/>
    </dgm:pt>
    <dgm:pt modelId="{86A696C0-745F-433C-8F53-F29517CC2D36}" type="pres">
      <dgm:prSet presAssocID="{905BB73B-2641-48E6-8158-4015493D7F9B}" presName="parentText" presStyleLbl="node1" presStyleIdx="2" presStyleCnt="3">
        <dgm:presLayoutVars>
          <dgm:chMax val="0"/>
          <dgm:bulletEnabled val="1"/>
        </dgm:presLayoutVars>
      </dgm:prSet>
      <dgm:spPr/>
    </dgm:pt>
  </dgm:ptLst>
  <dgm:cxnLst>
    <dgm:cxn modelId="{42ADAD23-FDB6-483D-B20A-B83B46CEB9EC}" srcId="{01A3D2F7-05B8-41E1-A0A4-8317F5488F69}" destId="{AEDA3CD4-8E1A-40FB-87F4-C56DDF43DF47}" srcOrd="1" destOrd="0" parTransId="{A06E1957-3C56-4994-B883-66F6FC68E0FA}" sibTransId="{335C7449-94C8-42CA-A7C7-55D15EFA2315}"/>
    <dgm:cxn modelId="{F506DE2A-9F11-4C1A-8529-BBE0118BAFD5}" srcId="{01A3D2F7-05B8-41E1-A0A4-8317F5488F69}" destId="{D8798132-C08A-46B7-A79C-C31B4FE3EB2A}" srcOrd="0" destOrd="0" parTransId="{8C145E83-86BC-4023-986C-5E2F14CFA2E2}" sibTransId="{494D5B64-3BA2-46FF-A160-B5770101199B}"/>
    <dgm:cxn modelId="{3E18AB36-6D57-4C60-96A8-385B9513E543}" srcId="{01A3D2F7-05B8-41E1-A0A4-8317F5488F69}" destId="{905BB73B-2641-48E6-8158-4015493D7F9B}" srcOrd="2" destOrd="0" parTransId="{40F47496-5575-47A2-A35F-44FA008852C5}" sibTransId="{1D832745-B1BE-468A-8668-DC2D2B364595}"/>
    <dgm:cxn modelId="{AA3B8462-ECEB-44B8-A8C1-8BC1DCA3C6C4}" type="presOf" srcId="{D8798132-C08A-46B7-A79C-C31B4FE3EB2A}" destId="{439DA424-5357-4772-A3CF-5887423A6C9F}" srcOrd="0" destOrd="0" presId="urn:microsoft.com/office/officeart/2005/8/layout/vList2"/>
    <dgm:cxn modelId="{50A52B7E-4016-4656-991A-75FF7F3023AC}" type="presOf" srcId="{905BB73B-2641-48E6-8158-4015493D7F9B}" destId="{86A696C0-745F-433C-8F53-F29517CC2D36}" srcOrd="0" destOrd="0" presId="urn:microsoft.com/office/officeart/2005/8/layout/vList2"/>
    <dgm:cxn modelId="{5543A392-2585-48D4-B614-F0E4AA242514}" type="presOf" srcId="{01A3D2F7-05B8-41E1-A0A4-8317F5488F69}" destId="{A11EBDDE-C397-44B9-9A87-826AFFC387B9}" srcOrd="0" destOrd="0" presId="urn:microsoft.com/office/officeart/2005/8/layout/vList2"/>
    <dgm:cxn modelId="{BC36BA9B-5585-4511-BE7C-FD395D90AB75}" type="presOf" srcId="{AEDA3CD4-8E1A-40FB-87F4-C56DDF43DF47}" destId="{67292340-81F0-43CD-9E02-3E62C97D8F64}" srcOrd="0" destOrd="0" presId="urn:microsoft.com/office/officeart/2005/8/layout/vList2"/>
    <dgm:cxn modelId="{70C85724-D0DE-46C7-B099-1C426E9ED7F3}" type="presParOf" srcId="{A11EBDDE-C397-44B9-9A87-826AFFC387B9}" destId="{439DA424-5357-4772-A3CF-5887423A6C9F}" srcOrd="0" destOrd="0" presId="urn:microsoft.com/office/officeart/2005/8/layout/vList2"/>
    <dgm:cxn modelId="{F4A13B83-2C08-4C46-BDF3-8D45B56F0C8D}" type="presParOf" srcId="{A11EBDDE-C397-44B9-9A87-826AFFC387B9}" destId="{847CFDA5-EC23-4CC6-A1FE-8A0939CCA91D}" srcOrd="1" destOrd="0" presId="urn:microsoft.com/office/officeart/2005/8/layout/vList2"/>
    <dgm:cxn modelId="{540CB11E-6D84-458F-8D75-7A154BE12089}" type="presParOf" srcId="{A11EBDDE-C397-44B9-9A87-826AFFC387B9}" destId="{67292340-81F0-43CD-9E02-3E62C97D8F64}" srcOrd="2" destOrd="0" presId="urn:microsoft.com/office/officeart/2005/8/layout/vList2"/>
    <dgm:cxn modelId="{EFEBFDA9-6786-4303-AA8B-B34872C39724}" type="presParOf" srcId="{A11EBDDE-C397-44B9-9A87-826AFFC387B9}" destId="{A4648641-4C1C-4B67-852F-6E6839DB540C}" srcOrd="3" destOrd="0" presId="urn:microsoft.com/office/officeart/2005/8/layout/vList2"/>
    <dgm:cxn modelId="{482F246B-F1C8-4808-9CEC-2333577CBC3D}" type="presParOf" srcId="{A11EBDDE-C397-44B9-9A87-826AFFC387B9}" destId="{86A696C0-745F-433C-8F53-F29517CC2D3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B4E64A-DD36-4369-8C11-E19A36AF551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0FD251F-24BE-41A3-A749-9A8A2AB83410}">
      <dgm:prSet phldrT="[Text]"/>
      <dgm:spPr>
        <a:xfrm>
          <a:off x="434296" y="1582"/>
          <a:ext cx="2591295" cy="1554777"/>
        </a:xfrm>
        <a:prstGeom prst="rect">
          <a:avLst/>
        </a:prstGeom>
        <a:solidFill>
          <a:srgbClr val="003087"/>
        </a:solidFill>
        <a:ln w="12700" cap="flat" cmpd="sng" algn="ctr">
          <a:solidFill>
            <a:srgbClr val="FFFFFF">
              <a:hueOff val="0"/>
              <a:satOff val="0"/>
              <a:lumOff val="0"/>
              <a:alphaOff val="0"/>
            </a:srgbClr>
          </a:solidFill>
          <a:prstDash val="solid"/>
          <a:miter lim="800000"/>
        </a:ln>
        <a:effectLst/>
      </dgm:spPr>
      <dgm:t>
        <a:bodyPr/>
        <a:lstStyle/>
        <a:p>
          <a:r>
            <a:rPr lang="en-US" dirty="0">
              <a:solidFill>
                <a:srgbClr val="FFFFFF"/>
              </a:solidFill>
              <a:latin typeface="Arial"/>
              <a:ea typeface="+mn-ea"/>
              <a:cs typeface="+mn-cs"/>
            </a:rPr>
            <a:t>Strengths</a:t>
          </a:r>
        </a:p>
      </dgm:t>
    </dgm:pt>
    <dgm:pt modelId="{B8C09DFE-C27E-4261-A41C-410C90958982}" type="parTrans" cxnId="{0A8FD756-2BCA-4539-AAAD-FF22774CE2A6}">
      <dgm:prSet/>
      <dgm:spPr/>
      <dgm:t>
        <a:bodyPr/>
        <a:lstStyle/>
        <a:p>
          <a:endParaRPr lang="en-US"/>
        </a:p>
      </dgm:t>
    </dgm:pt>
    <dgm:pt modelId="{78E68AD2-D052-433A-A4BD-DAF0B9F52B09}" type="sibTrans" cxnId="{0A8FD756-2BCA-4539-AAAD-FF22774CE2A6}">
      <dgm:prSet/>
      <dgm:spPr/>
      <dgm:t>
        <a:bodyPr/>
        <a:lstStyle/>
        <a:p>
          <a:endParaRPr lang="en-US"/>
        </a:p>
      </dgm:t>
    </dgm:pt>
    <dgm:pt modelId="{63B77539-E68B-49E7-946A-2E2466E8A6BE}">
      <dgm:prSet phldrT="[Text]"/>
      <dgm:spPr>
        <a:xfrm>
          <a:off x="3284721" y="1582"/>
          <a:ext cx="2591295" cy="1554777"/>
        </a:xfrm>
        <a:prstGeom prst="rect">
          <a:avLst/>
        </a:prstGeom>
        <a:solidFill>
          <a:srgbClr val="307FE2"/>
        </a:solidFill>
        <a:ln w="12700" cap="flat" cmpd="sng" algn="ctr">
          <a:solidFill>
            <a:srgbClr val="FFFFFF">
              <a:hueOff val="0"/>
              <a:satOff val="0"/>
              <a:lumOff val="0"/>
              <a:alphaOff val="0"/>
            </a:srgbClr>
          </a:solidFill>
          <a:prstDash val="solid"/>
          <a:miter lim="800000"/>
        </a:ln>
        <a:effectLst/>
      </dgm:spPr>
      <dgm:t>
        <a:bodyPr/>
        <a:lstStyle/>
        <a:p>
          <a:r>
            <a:rPr lang="en-US" dirty="0">
              <a:solidFill>
                <a:srgbClr val="FFFFFF"/>
              </a:solidFill>
              <a:latin typeface="Arial"/>
              <a:ea typeface="+mn-ea"/>
              <a:cs typeface="+mn-cs"/>
            </a:rPr>
            <a:t>Weaknesses</a:t>
          </a:r>
        </a:p>
      </dgm:t>
    </dgm:pt>
    <dgm:pt modelId="{1E049119-526C-46E6-BDF1-B5A1FD327E2E}" type="parTrans" cxnId="{E3FC04C8-1D05-4119-8F10-59FD6580207C}">
      <dgm:prSet/>
      <dgm:spPr/>
      <dgm:t>
        <a:bodyPr/>
        <a:lstStyle/>
        <a:p>
          <a:endParaRPr lang="en-US"/>
        </a:p>
      </dgm:t>
    </dgm:pt>
    <dgm:pt modelId="{2D1DED90-418C-44E0-8A1A-E4B191EAB414}" type="sibTrans" cxnId="{E3FC04C8-1D05-4119-8F10-59FD6580207C}">
      <dgm:prSet/>
      <dgm:spPr/>
      <dgm:t>
        <a:bodyPr/>
        <a:lstStyle/>
        <a:p>
          <a:endParaRPr lang="en-US"/>
        </a:p>
      </dgm:t>
    </dgm:pt>
    <dgm:pt modelId="{236D61CF-CED9-4293-85F2-45EC730DDC66}">
      <dgm:prSet phldrT="[Text]"/>
      <dgm:spPr>
        <a:xfrm>
          <a:off x="434296" y="1815489"/>
          <a:ext cx="2591295" cy="1554777"/>
        </a:xfrm>
        <a:prstGeom prst="rect">
          <a:avLst/>
        </a:prstGeom>
        <a:solidFill>
          <a:srgbClr val="003087">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r>
            <a:rPr lang="en-US" dirty="0">
              <a:solidFill>
                <a:srgbClr val="FFFFFF"/>
              </a:solidFill>
              <a:latin typeface="Arial"/>
              <a:ea typeface="+mn-ea"/>
              <a:cs typeface="+mn-cs"/>
            </a:rPr>
            <a:t>Opportunities</a:t>
          </a:r>
        </a:p>
      </dgm:t>
    </dgm:pt>
    <dgm:pt modelId="{1C9B6256-8BD0-45AB-937B-755906E674CA}" type="parTrans" cxnId="{9CA231F8-3745-478D-98B0-BF725DE0C8E5}">
      <dgm:prSet/>
      <dgm:spPr/>
      <dgm:t>
        <a:bodyPr/>
        <a:lstStyle/>
        <a:p>
          <a:endParaRPr lang="en-US"/>
        </a:p>
      </dgm:t>
    </dgm:pt>
    <dgm:pt modelId="{A1B681A5-FAED-4403-BFC7-32DC9A6635D5}" type="sibTrans" cxnId="{9CA231F8-3745-478D-98B0-BF725DE0C8E5}">
      <dgm:prSet/>
      <dgm:spPr/>
      <dgm:t>
        <a:bodyPr/>
        <a:lstStyle/>
        <a:p>
          <a:endParaRPr lang="en-US"/>
        </a:p>
      </dgm:t>
    </dgm:pt>
    <dgm:pt modelId="{46E12C88-C678-4670-A6DE-53A7386598A8}">
      <dgm:prSet phldrT="[Text]"/>
      <dgm:spPr>
        <a:xfrm>
          <a:off x="3284721" y="1815489"/>
          <a:ext cx="2591295" cy="1554777"/>
        </a:xfrm>
        <a:prstGeom prst="rect">
          <a:avLst/>
        </a:prstGeom>
        <a:solidFill>
          <a:srgbClr val="003087">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r>
            <a:rPr lang="en-US" dirty="0">
              <a:solidFill>
                <a:srgbClr val="FFFFFF"/>
              </a:solidFill>
              <a:latin typeface="Arial"/>
              <a:ea typeface="+mn-ea"/>
              <a:cs typeface="+mn-cs"/>
            </a:rPr>
            <a:t>Threats</a:t>
          </a:r>
        </a:p>
      </dgm:t>
    </dgm:pt>
    <dgm:pt modelId="{A51AF2FD-3214-4828-A0F7-3317577F12E9}" type="parTrans" cxnId="{96021270-217F-4712-85B6-3380B6F4951A}">
      <dgm:prSet/>
      <dgm:spPr/>
      <dgm:t>
        <a:bodyPr/>
        <a:lstStyle/>
        <a:p>
          <a:endParaRPr lang="en-US"/>
        </a:p>
      </dgm:t>
    </dgm:pt>
    <dgm:pt modelId="{CCA5A1E1-D8CE-4C1F-B5CC-543A9EF588D8}" type="sibTrans" cxnId="{96021270-217F-4712-85B6-3380B6F4951A}">
      <dgm:prSet/>
      <dgm:spPr/>
      <dgm:t>
        <a:bodyPr/>
        <a:lstStyle/>
        <a:p>
          <a:endParaRPr lang="en-US"/>
        </a:p>
      </dgm:t>
    </dgm:pt>
    <dgm:pt modelId="{E87C7E44-0653-4A46-AA9A-023212792877}" type="pres">
      <dgm:prSet presAssocID="{6AB4E64A-DD36-4369-8C11-E19A36AF5515}" presName="diagram" presStyleCnt="0">
        <dgm:presLayoutVars>
          <dgm:dir/>
          <dgm:resizeHandles val="exact"/>
        </dgm:presLayoutVars>
      </dgm:prSet>
      <dgm:spPr/>
    </dgm:pt>
    <dgm:pt modelId="{FC8910C7-9C77-4EA2-AD87-797A12709471}" type="pres">
      <dgm:prSet presAssocID="{70FD251F-24BE-41A3-A749-9A8A2AB83410}" presName="node" presStyleLbl="node1" presStyleIdx="0" presStyleCnt="4">
        <dgm:presLayoutVars>
          <dgm:bulletEnabled val="1"/>
        </dgm:presLayoutVars>
      </dgm:prSet>
      <dgm:spPr/>
    </dgm:pt>
    <dgm:pt modelId="{A5873099-F51F-4057-B9D6-0D958B19016E}" type="pres">
      <dgm:prSet presAssocID="{78E68AD2-D052-433A-A4BD-DAF0B9F52B09}" presName="sibTrans" presStyleCnt="0"/>
      <dgm:spPr/>
    </dgm:pt>
    <dgm:pt modelId="{C6566405-2D5B-48CB-A8DD-6DEC9AFDAA50}" type="pres">
      <dgm:prSet presAssocID="{63B77539-E68B-49E7-946A-2E2466E8A6BE}" presName="node" presStyleLbl="node1" presStyleIdx="1" presStyleCnt="4">
        <dgm:presLayoutVars>
          <dgm:bulletEnabled val="1"/>
        </dgm:presLayoutVars>
      </dgm:prSet>
      <dgm:spPr/>
    </dgm:pt>
    <dgm:pt modelId="{77390F53-8C96-4467-93C4-D70847BD7D49}" type="pres">
      <dgm:prSet presAssocID="{2D1DED90-418C-44E0-8A1A-E4B191EAB414}" presName="sibTrans" presStyleCnt="0"/>
      <dgm:spPr/>
    </dgm:pt>
    <dgm:pt modelId="{B031B555-D041-48DB-A042-8702490B4A88}" type="pres">
      <dgm:prSet presAssocID="{236D61CF-CED9-4293-85F2-45EC730DDC66}" presName="node" presStyleLbl="node1" presStyleIdx="2" presStyleCnt="4">
        <dgm:presLayoutVars>
          <dgm:bulletEnabled val="1"/>
        </dgm:presLayoutVars>
      </dgm:prSet>
      <dgm:spPr/>
    </dgm:pt>
    <dgm:pt modelId="{9730E93E-25CD-4E5C-ABFE-AA31F5402976}" type="pres">
      <dgm:prSet presAssocID="{A1B681A5-FAED-4403-BFC7-32DC9A6635D5}" presName="sibTrans" presStyleCnt="0"/>
      <dgm:spPr/>
    </dgm:pt>
    <dgm:pt modelId="{03B2D86D-D198-41BF-BFDD-7700308102FD}" type="pres">
      <dgm:prSet presAssocID="{46E12C88-C678-4670-A6DE-53A7386598A8}" presName="node" presStyleLbl="node1" presStyleIdx="3" presStyleCnt="4">
        <dgm:presLayoutVars>
          <dgm:bulletEnabled val="1"/>
        </dgm:presLayoutVars>
      </dgm:prSet>
      <dgm:spPr/>
    </dgm:pt>
  </dgm:ptLst>
  <dgm:cxnLst>
    <dgm:cxn modelId="{CCBB5B3B-4C36-4190-ABE1-DAC202C6E936}" type="presOf" srcId="{70FD251F-24BE-41A3-A749-9A8A2AB83410}" destId="{FC8910C7-9C77-4EA2-AD87-797A12709471}" srcOrd="0" destOrd="0" presId="urn:microsoft.com/office/officeart/2005/8/layout/default"/>
    <dgm:cxn modelId="{96021270-217F-4712-85B6-3380B6F4951A}" srcId="{6AB4E64A-DD36-4369-8C11-E19A36AF5515}" destId="{46E12C88-C678-4670-A6DE-53A7386598A8}" srcOrd="3" destOrd="0" parTransId="{A51AF2FD-3214-4828-A0F7-3317577F12E9}" sibTransId="{CCA5A1E1-D8CE-4C1F-B5CC-543A9EF588D8}"/>
    <dgm:cxn modelId="{E3785A56-C9BF-47FE-A133-1B5AE7B45CB9}" type="presOf" srcId="{6AB4E64A-DD36-4369-8C11-E19A36AF5515}" destId="{E87C7E44-0653-4A46-AA9A-023212792877}" srcOrd="0" destOrd="0" presId="urn:microsoft.com/office/officeart/2005/8/layout/default"/>
    <dgm:cxn modelId="{0A8FD756-2BCA-4539-AAAD-FF22774CE2A6}" srcId="{6AB4E64A-DD36-4369-8C11-E19A36AF5515}" destId="{70FD251F-24BE-41A3-A749-9A8A2AB83410}" srcOrd="0" destOrd="0" parTransId="{B8C09DFE-C27E-4261-A41C-410C90958982}" sibTransId="{78E68AD2-D052-433A-A4BD-DAF0B9F52B09}"/>
    <dgm:cxn modelId="{E3FC04C8-1D05-4119-8F10-59FD6580207C}" srcId="{6AB4E64A-DD36-4369-8C11-E19A36AF5515}" destId="{63B77539-E68B-49E7-946A-2E2466E8A6BE}" srcOrd="1" destOrd="0" parTransId="{1E049119-526C-46E6-BDF1-B5A1FD327E2E}" sibTransId="{2D1DED90-418C-44E0-8A1A-E4B191EAB414}"/>
    <dgm:cxn modelId="{80FF01D6-49E0-447D-B565-739CE2C276EA}" type="presOf" srcId="{236D61CF-CED9-4293-85F2-45EC730DDC66}" destId="{B031B555-D041-48DB-A042-8702490B4A88}" srcOrd="0" destOrd="0" presId="urn:microsoft.com/office/officeart/2005/8/layout/default"/>
    <dgm:cxn modelId="{EB8984E2-377D-4E87-9FDF-CF580EB4F31B}" type="presOf" srcId="{63B77539-E68B-49E7-946A-2E2466E8A6BE}" destId="{C6566405-2D5B-48CB-A8DD-6DEC9AFDAA50}" srcOrd="0" destOrd="0" presId="urn:microsoft.com/office/officeart/2005/8/layout/default"/>
    <dgm:cxn modelId="{22BE51EB-F1FF-440A-BC63-6E2F117906A6}" type="presOf" srcId="{46E12C88-C678-4670-A6DE-53A7386598A8}" destId="{03B2D86D-D198-41BF-BFDD-7700308102FD}" srcOrd="0" destOrd="0" presId="urn:microsoft.com/office/officeart/2005/8/layout/default"/>
    <dgm:cxn modelId="{9CA231F8-3745-478D-98B0-BF725DE0C8E5}" srcId="{6AB4E64A-DD36-4369-8C11-E19A36AF5515}" destId="{236D61CF-CED9-4293-85F2-45EC730DDC66}" srcOrd="2" destOrd="0" parTransId="{1C9B6256-8BD0-45AB-937B-755906E674CA}" sibTransId="{A1B681A5-FAED-4403-BFC7-32DC9A6635D5}"/>
    <dgm:cxn modelId="{9C78EA8A-D1A7-4EC3-853A-2B3D9D813597}" type="presParOf" srcId="{E87C7E44-0653-4A46-AA9A-023212792877}" destId="{FC8910C7-9C77-4EA2-AD87-797A12709471}" srcOrd="0" destOrd="0" presId="urn:microsoft.com/office/officeart/2005/8/layout/default"/>
    <dgm:cxn modelId="{E449AD5A-AB31-43F3-814C-C9EE0EAE5C17}" type="presParOf" srcId="{E87C7E44-0653-4A46-AA9A-023212792877}" destId="{A5873099-F51F-4057-B9D6-0D958B19016E}" srcOrd="1" destOrd="0" presId="urn:microsoft.com/office/officeart/2005/8/layout/default"/>
    <dgm:cxn modelId="{0807ED6F-536C-4BF0-B12B-980AB7FD32CD}" type="presParOf" srcId="{E87C7E44-0653-4A46-AA9A-023212792877}" destId="{C6566405-2D5B-48CB-A8DD-6DEC9AFDAA50}" srcOrd="2" destOrd="0" presId="urn:microsoft.com/office/officeart/2005/8/layout/default"/>
    <dgm:cxn modelId="{37F941BC-69BA-4056-8F54-99279C4C8784}" type="presParOf" srcId="{E87C7E44-0653-4A46-AA9A-023212792877}" destId="{77390F53-8C96-4467-93C4-D70847BD7D49}" srcOrd="3" destOrd="0" presId="urn:microsoft.com/office/officeart/2005/8/layout/default"/>
    <dgm:cxn modelId="{C64FACDA-6C84-49CD-8485-65DC53920327}" type="presParOf" srcId="{E87C7E44-0653-4A46-AA9A-023212792877}" destId="{B031B555-D041-48DB-A042-8702490B4A88}" srcOrd="4" destOrd="0" presId="urn:microsoft.com/office/officeart/2005/8/layout/default"/>
    <dgm:cxn modelId="{D71F917F-5DA4-465C-AE8A-BF9D4BBE0893}" type="presParOf" srcId="{E87C7E44-0653-4A46-AA9A-023212792877}" destId="{9730E93E-25CD-4E5C-ABFE-AA31F5402976}" srcOrd="5" destOrd="0" presId="urn:microsoft.com/office/officeart/2005/8/layout/default"/>
    <dgm:cxn modelId="{6FC462AC-7D0E-43D0-A2B8-1E313D9B7FEE}" type="presParOf" srcId="{E87C7E44-0653-4A46-AA9A-023212792877}" destId="{03B2D86D-D198-41BF-BFDD-7700308102F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C11FF7-2B57-4A15-8A12-C78BB99B6E5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DD29F53-8E08-430B-A0BD-C22741C2F2ED}">
      <dgm:prSet/>
      <dgm:spPr>
        <a:xfrm>
          <a:off x="564979" y="406400"/>
          <a:ext cx="5475833" cy="812800"/>
        </a:xfrm>
        <a:prstGeom prst="rect">
          <a:avLst/>
        </a:prstGeom>
        <a:solidFill>
          <a:srgbClr val="D15A3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rgbClr val="000000"/>
              </a:solidFill>
              <a:latin typeface="Arial"/>
              <a:ea typeface="+mn-ea"/>
              <a:cs typeface="+mn-cs"/>
            </a:rPr>
            <a:t>Seven simple items that are maximally effective at identifying patients at risk for engaging in inpatient violence within 24 hours. </a:t>
          </a:r>
        </a:p>
      </dgm:t>
    </dgm:pt>
    <dgm:pt modelId="{4EDF5E3E-B7AF-44AC-BBFB-01418487031E}" type="parTrans" cxnId="{EB31644D-AC8F-41CA-9CC9-EEF0257327EE}">
      <dgm:prSet/>
      <dgm:spPr/>
      <dgm:t>
        <a:bodyPr/>
        <a:lstStyle/>
        <a:p>
          <a:endParaRPr lang="en-US"/>
        </a:p>
      </dgm:t>
    </dgm:pt>
    <dgm:pt modelId="{BD8524ED-36FF-4FD2-9EF7-5EEBF046BD14}" type="sibTrans" cxnId="{EB31644D-AC8F-41CA-9CC9-EEF0257327EE}">
      <dgm:prSet/>
      <dgm:spPr>
        <a:xfrm>
          <a:off x="-4594335" y="-704407"/>
          <a:ext cx="5472816" cy="5472816"/>
        </a:xfrm>
        <a:prstGeom prst="blockArc">
          <a:avLst>
            <a:gd name="adj1" fmla="val 18900000"/>
            <a:gd name="adj2" fmla="val 2700000"/>
            <a:gd name="adj3" fmla="val 395"/>
          </a:avLst>
        </a:prstGeom>
        <a:noFill/>
        <a:ln w="12700" cap="flat" cmpd="sng" algn="ctr">
          <a:solidFill>
            <a:srgbClr val="D15A3E">
              <a:shade val="60000"/>
              <a:hueOff val="0"/>
              <a:satOff val="0"/>
              <a:lumOff val="0"/>
              <a:alphaOff val="0"/>
            </a:srgbClr>
          </a:solidFill>
          <a:prstDash val="solid"/>
          <a:miter lim="800000"/>
        </a:ln>
        <a:effectLst/>
      </dgm:spPr>
      <dgm:t>
        <a:bodyPr/>
        <a:lstStyle/>
        <a:p>
          <a:endParaRPr lang="en-US"/>
        </a:p>
      </dgm:t>
    </dgm:pt>
    <dgm:pt modelId="{06398F99-572E-4323-9A3D-6A0F54E2FE74}">
      <dgm:prSet/>
      <dgm:spPr>
        <a:xfrm>
          <a:off x="860432" y="1625599"/>
          <a:ext cx="5180380" cy="812800"/>
        </a:xfrm>
        <a:prstGeom prst="rect">
          <a:avLst/>
        </a:prstGeom>
        <a:solidFill>
          <a:srgbClr val="D15A3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rgbClr val="000000"/>
              </a:solidFill>
              <a:latin typeface="Arial"/>
              <a:ea typeface="+mn-ea"/>
              <a:cs typeface="+mn-cs"/>
            </a:rPr>
            <a:t>The nurse assigns a score of </a:t>
          </a:r>
          <a:r>
            <a:rPr lang="en-US" b="1" dirty="0">
              <a:solidFill>
                <a:srgbClr val="000000"/>
              </a:solidFill>
              <a:latin typeface="Arial"/>
              <a:ea typeface="+mn-ea"/>
              <a:cs typeface="+mn-cs"/>
            </a:rPr>
            <a:t>0</a:t>
          </a:r>
          <a:r>
            <a:rPr lang="en-US" dirty="0">
              <a:solidFill>
                <a:srgbClr val="000000"/>
              </a:solidFill>
              <a:latin typeface="Arial"/>
              <a:ea typeface="+mn-ea"/>
              <a:cs typeface="+mn-cs"/>
            </a:rPr>
            <a:t> (</a:t>
          </a:r>
          <a:r>
            <a:rPr lang="en-US" i="1" dirty="0">
              <a:solidFill>
                <a:srgbClr val="000000"/>
              </a:solidFill>
              <a:latin typeface="Arial"/>
              <a:ea typeface="+mn-ea"/>
              <a:cs typeface="+mn-cs"/>
            </a:rPr>
            <a:t>absence</a:t>
          </a:r>
          <a:r>
            <a:rPr lang="en-US" dirty="0">
              <a:solidFill>
                <a:srgbClr val="000000"/>
              </a:solidFill>
              <a:latin typeface="Arial"/>
              <a:ea typeface="+mn-ea"/>
              <a:cs typeface="+mn-cs"/>
            </a:rPr>
            <a:t> </a:t>
          </a:r>
          <a:r>
            <a:rPr lang="en-US" i="1" dirty="0">
              <a:solidFill>
                <a:srgbClr val="000000"/>
              </a:solidFill>
              <a:latin typeface="Arial"/>
              <a:ea typeface="+mn-ea"/>
              <a:cs typeface="+mn-cs"/>
            </a:rPr>
            <a:t>of behavior</a:t>
          </a:r>
          <a:r>
            <a:rPr lang="en-US" dirty="0">
              <a:solidFill>
                <a:srgbClr val="000000"/>
              </a:solidFill>
              <a:latin typeface="Arial"/>
              <a:ea typeface="+mn-ea"/>
              <a:cs typeface="+mn-cs"/>
            </a:rPr>
            <a:t>) or </a:t>
          </a:r>
          <a:r>
            <a:rPr lang="en-US" b="1" dirty="0">
              <a:solidFill>
                <a:srgbClr val="000000"/>
              </a:solidFill>
              <a:latin typeface="Arial"/>
              <a:ea typeface="+mn-ea"/>
              <a:cs typeface="+mn-cs"/>
            </a:rPr>
            <a:t>1</a:t>
          </a:r>
          <a:r>
            <a:rPr lang="en-US" dirty="0">
              <a:solidFill>
                <a:srgbClr val="000000"/>
              </a:solidFill>
              <a:latin typeface="Arial"/>
              <a:ea typeface="+mn-ea"/>
              <a:cs typeface="+mn-cs"/>
            </a:rPr>
            <a:t> (</a:t>
          </a:r>
          <a:r>
            <a:rPr lang="en-US" i="1" dirty="0">
              <a:solidFill>
                <a:srgbClr val="000000"/>
              </a:solidFill>
              <a:latin typeface="Arial"/>
              <a:ea typeface="+mn-ea"/>
              <a:cs typeface="+mn-cs"/>
            </a:rPr>
            <a:t>presence of the behavior</a:t>
          </a:r>
          <a:r>
            <a:rPr lang="en-US" dirty="0">
              <a:solidFill>
                <a:srgbClr val="000000"/>
              </a:solidFill>
              <a:latin typeface="Arial"/>
              <a:ea typeface="+mn-ea"/>
              <a:cs typeface="+mn-cs"/>
            </a:rPr>
            <a:t>) for each item. </a:t>
          </a:r>
        </a:p>
      </dgm:t>
    </dgm:pt>
    <dgm:pt modelId="{2F17AACC-9C27-4489-B80B-CF902C5B8F86}" type="parTrans" cxnId="{8C7A7244-4438-48B7-86BF-311F219C87C3}">
      <dgm:prSet/>
      <dgm:spPr/>
      <dgm:t>
        <a:bodyPr/>
        <a:lstStyle/>
        <a:p>
          <a:endParaRPr lang="en-US"/>
        </a:p>
      </dgm:t>
    </dgm:pt>
    <dgm:pt modelId="{C58D91CC-2C76-4295-9392-6BF4105A5FDA}" type="sibTrans" cxnId="{8C7A7244-4438-48B7-86BF-311F219C87C3}">
      <dgm:prSet/>
      <dgm:spPr/>
      <dgm:t>
        <a:bodyPr/>
        <a:lstStyle/>
        <a:p>
          <a:endParaRPr lang="en-US"/>
        </a:p>
      </dgm:t>
    </dgm:pt>
    <dgm:pt modelId="{7146DF43-511C-4D0C-B6B6-94720B4C9632}">
      <dgm:prSet/>
      <dgm:spPr>
        <a:xfrm>
          <a:off x="564979" y="2844800"/>
          <a:ext cx="5475833" cy="812800"/>
        </a:xfrm>
        <a:prstGeom prst="rect">
          <a:avLst/>
        </a:prstGeom>
        <a:solidFill>
          <a:srgbClr val="D15A3E">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rgbClr val="000000"/>
              </a:solidFill>
              <a:latin typeface="Arial"/>
              <a:ea typeface="+mn-ea"/>
              <a:cs typeface="+mn-cs"/>
            </a:rPr>
            <a:t>A score from each observation will be added together for a total score range of </a:t>
          </a:r>
          <a:r>
            <a:rPr lang="en-US" b="1" dirty="0">
              <a:solidFill>
                <a:srgbClr val="000000"/>
              </a:solidFill>
              <a:latin typeface="Arial"/>
              <a:ea typeface="+mn-ea"/>
              <a:cs typeface="+mn-cs"/>
            </a:rPr>
            <a:t>0 – 7</a:t>
          </a:r>
          <a:r>
            <a:rPr lang="en-US" dirty="0">
              <a:solidFill>
                <a:srgbClr val="000000"/>
              </a:solidFill>
              <a:latin typeface="Arial"/>
              <a:ea typeface="+mn-ea"/>
              <a:cs typeface="+mn-cs"/>
            </a:rPr>
            <a:t>.</a:t>
          </a:r>
        </a:p>
      </dgm:t>
    </dgm:pt>
    <dgm:pt modelId="{DC6B5BA6-1ED5-41C5-A779-DCE2071E17C9}" type="parTrans" cxnId="{A9264200-F655-4771-A69E-93170AA81AA3}">
      <dgm:prSet/>
      <dgm:spPr/>
      <dgm:t>
        <a:bodyPr/>
        <a:lstStyle/>
        <a:p>
          <a:endParaRPr lang="en-US"/>
        </a:p>
      </dgm:t>
    </dgm:pt>
    <dgm:pt modelId="{5B96E2A2-A1F3-4776-965D-2557025854E6}" type="sibTrans" cxnId="{A9264200-F655-4771-A69E-93170AA81AA3}">
      <dgm:prSet/>
      <dgm:spPr/>
      <dgm:t>
        <a:bodyPr/>
        <a:lstStyle/>
        <a:p>
          <a:endParaRPr lang="en-US"/>
        </a:p>
      </dgm:t>
    </dgm:pt>
    <dgm:pt modelId="{4EC9CEDA-8247-4EA2-8C68-E8608089A3E5}" type="pres">
      <dgm:prSet presAssocID="{6BC11FF7-2B57-4A15-8A12-C78BB99B6E54}" presName="Name0" presStyleCnt="0">
        <dgm:presLayoutVars>
          <dgm:chMax val="7"/>
          <dgm:chPref val="7"/>
          <dgm:dir/>
        </dgm:presLayoutVars>
      </dgm:prSet>
      <dgm:spPr/>
    </dgm:pt>
    <dgm:pt modelId="{FE66A377-1214-4A05-9844-201850350EA3}" type="pres">
      <dgm:prSet presAssocID="{6BC11FF7-2B57-4A15-8A12-C78BB99B6E54}" presName="Name1" presStyleCnt="0"/>
      <dgm:spPr/>
    </dgm:pt>
    <dgm:pt modelId="{D539C64F-B109-44D2-8122-043BC352EACD}" type="pres">
      <dgm:prSet presAssocID="{6BC11FF7-2B57-4A15-8A12-C78BB99B6E54}" presName="cycle" presStyleCnt="0"/>
      <dgm:spPr/>
    </dgm:pt>
    <dgm:pt modelId="{03165778-38BE-4B35-92E6-619BA87DEFF7}" type="pres">
      <dgm:prSet presAssocID="{6BC11FF7-2B57-4A15-8A12-C78BB99B6E54}" presName="srcNode" presStyleLbl="node1" presStyleIdx="0" presStyleCnt="3"/>
      <dgm:spPr/>
    </dgm:pt>
    <dgm:pt modelId="{802787C3-56D8-415A-BB83-88E3A988C096}" type="pres">
      <dgm:prSet presAssocID="{6BC11FF7-2B57-4A15-8A12-C78BB99B6E54}" presName="conn" presStyleLbl="parChTrans1D2" presStyleIdx="0" presStyleCnt="1"/>
      <dgm:spPr/>
    </dgm:pt>
    <dgm:pt modelId="{0EA6A2E7-7B63-4071-9591-B4F48F06E548}" type="pres">
      <dgm:prSet presAssocID="{6BC11FF7-2B57-4A15-8A12-C78BB99B6E54}" presName="extraNode" presStyleLbl="node1" presStyleIdx="0" presStyleCnt="3"/>
      <dgm:spPr/>
    </dgm:pt>
    <dgm:pt modelId="{65BA2FA6-36A0-49F1-AFE6-15253A252AB7}" type="pres">
      <dgm:prSet presAssocID="{6BC11FF7-2B57-4A15-8A12-C78BB99B6E54}" presName="dstNode" presStyleLbl="node1" presStyleIdx="0" presStyleCnt="3"/>
      <dgm:spPr/>
    </dgm:pt>
    <dgm:pt modelId="{19D5F0A1-6899-4341-A5E0-8AF80D612283}" type="pres">
      <dgm:prSet presAssocID="{FDD29F53-8E08-430B-A0BD-C22741C2F2ED}" presName="text_1" presStyleLbl="node1" presStyleIdx="0" presStyleCnt="3">
        <dgm:presLayoutVars>
          <dgm:bulletEnabled val="1"/>
        </dgm:presLayoutVars>
      </dgm:prSet>
      <dgm:spPr/>
    </dgm:pt>
    <dgm:pt modelId="{560E243F-B640-4695-B780-B5D6488C926F}" type="pres">
      <dgm:prSet presAssocID="{FDD29F53-8E08-430B-A0BD-C22741C2F2ED}" presName="accent_1" presStyleCnt="0"/>
      <dgm:spPr/>
    </dgm:pt>
    <dgm:pt modelId="{9242E379-B0FF-4B1C-A492-33E96615D899}" type="pres">
      <dgm:prSet presAssocID="{FDD29F53-8E08-430B-A0BD-C22741C2F2ED}" presName="accentRepeatNode" presStyleLbl="solidFgAcc1" presStyleIdx="0" presStyleCnt="3"/>
      <dgm:spPr>
        <a:xfrm>
          <a:off x="56979" y="304800"/>
          <a:ext cx="1016000" cy="1016000"/>
        </a:xfrm>
        <a:prstGeom prst="ellipse">
          <a:avLst/>
        </a:prstGeom>
        <a:solidFill>
          <a:srgbClr val="002060"/>
        </a:solidFill>
        <a:ln w="12700" cap="flat" cmpd="sng" algn="ctr">
          <a:solidFill>
            <a:srgbClr val="D15A3E">
              <a:hueOff val="0"/>
              <a:satOff val="0"/>
              <a:lumOff val="0"/>
              <a:alphaOff val="0"/>
            </a:srgbClr>
          </a:solidFill>
          <a:prstDash val="solid"/>
          <a:miter lim="800000"/>
        </a:ln>
        <a:effectLst/>
      </dgm:spPr>
    </dgm:pt>
    <dgm:pt modelId="{D4209C55-2FBF-4671-B6FF-29A4B6C6DA04}" type="pres">
      <dgm:prSet presAssocID="{06398F99-572E-4323-9A3D-6A0F54E2FE74}" presName="text_2" presStyleLbl="node1" presStyleIdx="1" presStyleCnt="3">
        <dgm:presLayoutVars>
          <dgm:bulletEnabled val="1"/>
        </dgm:presLayoutVars>
      </dgm:prSet>
      <dgm:spPr/>
    </dgm:pt>
    <dgm:pt modelId="{08522E08-6C6D-46BD-AEE2-A116AF8D6E3E}" type="pres">
      <dgm:prSet presAssocID="{06398F99-572E-4323-9A3D-6A0F54E2FE74}" presName="accent_2" presStyleCnt="0"/>
      <dgm:spPr/>
    </dgm:pt>
    <dgm:pt modelId="{CF036052-0367-432A-849D-74480148854E}" type="pres">
      <dgm:prSet presAssocID="{06398F99-572E-4323-9A3D-6A0F54E2FE74}" presName="accentRepeatNode" presStyleLbl="solidFgAcc1" presStyleIdx="1" presStyleCnt="3"/>
      <dgm:spPr>
        <a:xfrm>
          <a:off x="352432" y="1523999"/>
          <a:ext cx="1016000" cy="1016000"/>
        </a:xfrm>
        <a:prstGeom prst="ellipse">
          <a:avLst/>
        </a:prstGeom>
        <a:solidFill>
          <a:srgbClr val="0070C0"/>
        </a:solidFill>
        <a:ln w="12700" cap="flat" cmpd="sng" algn="ctr">
          <a:solidFill>
            <a:srgbClr val="D15A3E">
              <a:hueOff val="0"/>
              <a:satOff val="0"/>
              <a:lumOff val="0"/>
              <a:alphaOff val="0"/>
            </a:srgbClr>
          </a:solidFill>
          <a:prstDash val="solid"/>
          <a:miter lim="800000"/>
        </a:ln>
        <a:effectLst/>
      </dgm:spPr>
    </dgm:pt>
    <dgm:pt modelId="{A65E4566-3C2C-47DF-9C5E-61F9986D2E04}" type="pres">
      <dgm:prSet presAssocID="{7146DF43-511C-4D0C-B6B6-94720B4C9632}" presName="text_3" presStyleLbl="node1" presStyleIdx="2" presStyleCnt="3">
        <dgm:presLayoutVars>
          <dgm:bulletEnabled val="1"/>
        </dgm:presLayoutVars>
      </dgm:prSet>
      <dgm:spPr/>
    </dgm:pt>
    <dgm:pt modelId="{21E2B719-AEF1-4FD8-9637-2625DE264D31}" type="pres">
      <dgm:prSet presAssocID="{7146DF43-511C-4D0C-B6B6-94720B4C9632}" presName="accent_3" presStyleCnt="0"/>
      <dgm:spPr/>
    </dgm:pt>
    <dgm:pt modelId="{6458498F-11A0-40F6-BBB6-221518509D49}" type="pres">
      <dgm:prSet presAssocID="{7146DF43-511C-4D0C-B6B6-94720B4C9632}" presName="accentRepeatNode" presStyleLbl="solidFgAcc1" presStyleIdx="2" presStyleCnt="3"/>
      <dgm:spPr>
        <a:xfrm>
          <a:off x="56979" y="2743200"/>
          <a:ext cx="1016000" cy="1016000"/>
        </a:xfrm>
        <a:prstGeom prst="ellipse">
          <a:avLst/>
        </a:prstGeom>
        <a:solidFill>
          <a:srgbClr val="000F9F"/>
        </a:solidFill>
        <a:ln w="12700" cap="flat" cmpd="sng" algn="ctr">
          <a:solidFill>
            <a:srgbClr val="D15A3E">
              <a:hueOff val="0"/>
              <a:satOff val="0"/>
              <a:lumOff val="0"/>
              <a:alphaOff val="0"/>
            </a:srgbClr>
          </a:solidFill>
          <a:prstDash val="solid"/>
          <a:miter lim="800000"/>
        </a:ln>
        <a:effectLst/>
      </dgm:spPr>
    </dgm:pt>
  </dgm:ptLst>
  <dgm:cxnLst>
    <dgm:cxn modelId="{A9264200-F655-4771-A69E-93170AA81AA3}" srcId="{6BC11FF7-2B57-4A15-8A12-C78BB99B6E54}" destId="{7146DF43-511C-4D0C-B6B6-94720B4C9632}" srcOrd="2" destOrd="0" parTransId="{DC6B5BA6-1ED5-41C5-A779-DCE2071E17C9}" sibTransId="{5B96E2A2-A1F3-4776-965D-2557025854E6}"/>
    <dgm:cxn modelId="{6D5F8619-A4DE-4BDF-916E-BD21715ECCFA}" type="presOf" srcId="{6BC11FF7-2B57-4A15-8A12-C78BB99B6E54}" destId="{4EC9CEDA-8247-4EA2-8C68-E8608089A3E5}" srcOrd="0" destOrd="0" presId="urn:microsoft.com/office/officeart/2008/layout/VerticalCurvedList"/>
    <dgm:cxn modelId="{8C7A7244-4438-48B7-86BF-311F219C87C3}" srcId="{6BC11FF7-2B57-4A15-8A12-C78BB99B6E54}" destId="{06398F99-572E-4323-9A3D-6A0F54E2FE74}" srcOrd="1" destOrd="0" parTransId="{2F17AACC-9C27-4489-B80B-CF902C5B8F86}" sibTransId="{C58D91CC-2C76-4295-9392-6BF4105A5FDA}"/>
    <dgm:cxn modelId="{EB31644D-AC8F-41CA-9CC9-EEF0257327EE}" srcId="{6BC11FF7-2B57-4A15-8A12-C78BB99B6E54}" destId="{FDD29F53-8E08-430B-A0BD-C22741C2F2ED}" srcOrd="0" destOrd="0" parTransId="{4EDF5E3E-B7AF-44AC-BBFB-01418487031E}" sibTransId="{BD8524ED-36FF-4FD2-9EF7-5EEBF046BD14}"/>
    <dgm:cxn modelId="{A54AE47E-8676-42FB-A2F3-1AB9E20349E7}" type="presOf" srcId="{06398F99-572E-4323-9A3D-6A0F54E2FE74}" destId="{D4209C55-2FBF-4671-B6FF-29A4B6C6DA04}" srcOrd="0" destOrd="0" presId="urn:microsoft.com/office/officeart/2008/layout/VerticalCurvedList"/>
    <dgm:cxn modelId="{7DDA6391-8C16-43E7-84F5-DE87B05AB14E}" type="presOf" srcId="{BD8524ED-36FF-4FD2-9EF7-5EEBF046BD14}" destId="{802787C3-56D8-415A-BB83-88E3A988C096}" srcOrd="0" destOrd="0" presId="urn:microsoft.com/office/officeart/2008/layout/VerticalCurvedList"/>
    <dgm:cxn modelId="{1E8AE693-C0DD-4CB6-B349-651895BB1D45}" type="presOf" srcId="{7146DF43-511C-4D0C-B6B6-94720B4C9632}" destId="{A65E4566-3C2C-47DF-9C5E-61F9986D2E04}" srcOrd="0" destOrd="0" presId="urn:microsoft.com/office/officeart/2008/layout/VerticalCurvedList"/>
    <dgm:cxn modelId="{AF85FBF3-A786-4FBD-B8AB-F055339F01CF}" type="presOf" srcId="{FDD29F53-8E08-430B-A0BD-C22741C2F2ED}" destId="{19D5F0A1-6899-4341-A5E0-8AF80D612283}" srcOrd="0" destOrd="0" presId="urn:microsoft.com/office/officeart/2008/layout/VerticalCurvedList"/>
    <dgm:cxn modelId="{ED0ACB0F-8371-40EC-93F1-1216A9207BF0}" type="presParOf" srcId="{4EC9CEDA-8247-4EA2-8C68-E8608089A3E5}" destId="{FE66A377-1214-4A05-9844-201850350EA3}" srcOrd="0" destOrd="0" presId="urn:microsoft.com/office/officeart/2008/layout/VerticalCurvedList"/>
    <dgm:cxn modelId="{90DE816E-2E15-49FA-A646-4DB8E4203ED9}" type="presParOf" srcId="{FE66A377-1214-4A05-9844-201850350EA3}" destId="{D539C64F-B109-44D2-8122-043BC352EACD}" srcOrd="0" destOrd="0" presId="urn:microsoft.com/office/officeart/2008/layout/VerticalCurvedList"/>
    <dgm:cxn modelId="{5908D3B3-700B-46CE-9804-3F7275B93875}" type="presParOf" srcId="{D539C64F-B109-44D2-8122-043BC352EACD}" destId="{03165778-38BE-4B35-92E6-619BA87DEFF7}" srcOrd="0" destOrd="0" presId="urn:microsoft.com/office/officeart/2008/layout/VerticalCurvedList"/>
    <dgm:cxn modelId="{E5444943-9851-4823-8920-C0F313777E83}" type="presParOf" srcId="{D539C64F-B109-44D2-8122-043BC352EACD}" destId="{802787C3-56D8-415A-BB83-88E3A988C096}" srcOrd="1" destOrd="0" presId="urn:microsoft.com/office/officeart/2008/layout/VerticalCurvedList"/>
    <dgm:cxn modelId="{65437266-6225-4AA9-9A83-48FABDC0D0C3}" type="presParOf" srcId="{D539C64F-B109-44D2-8122-043BC352EACD}" destId="{0EA6A2E7-7B63-4071-9591-B4F48F06E548}" srcOrd="2" destOrd="0" presId="urn:microsoft.com/office/officeart/2008/layout/VerticalCurvedList"/>
    <dgm:cxn modelId="{F29924DC-3F4A-4389-908F-2D0778F58DB6}" type="presParOf" srcId="{D539C64F-B109-44D2-8122-043BC352EACD}" destId="{65BA2FA6-36A0-49F1-AFE6-15253A252AB7}" srcOrd="3" destOrd="0" presId="urn:microsoft.com/office/officeart/2008/layout/VerticalCurvedList"/>
    <dgm:cxn modelId="{0E28875E-9BC9-4C51-A05F-643FA77A9CEA}" type="presParOf" srcId="{FE66A377-1214-4A05-9844-201850350EA3}" destId="{19D5F0A1-6899-4341-A5E0-8AF80D612283}" srcOrd="1" destOrd="0" presId="urn:microsoft.com/office/officeart/2008/layout/VerticalCurvedList"/>
    <dgm:cxn modelId="{AC9077EC-FBC9-474B-B38A-B2C61E8FE4F7}" type="presParOf" srcId="{FE66A377-1214-4A05-9844-201850350EA3}" destId="{560E243F-B640-4695-B780-B5D6488C926F}" srcOrd="2" destOrd="0" presId="urn:microsoft.com/office/officeart/2008/layout/VerticalCurvedList"/>
    <dgm:cxn modelId="{C3294186-E279-4E07-9CCF-7FC67EEA11CF}" type="presParOf" srcId="{560E243F-B640-4695-B780-B5D6488C926F}" destId="{9242E379-B0FF-4B1C-A492-33E96615D899}" srcOrd="0" destOrd="0" presId="urn:microsoft.com/office/officeart/2008/layout/VerticalCurvedList"/>
    <dgm:cxn modelId="{CB893571-C4E8-4320-AE27-398CBBC0E796}" type="presParOf" srcId="{FE66A377-1214-4A05-9844-201850350EA3}" destId="{D4209C55-2FBF-4671-B6FF-29A4B6C6DA04}" srcOrd="3" destOrd="0" presId="urn:microsoft.com/office/officeart/2008/layout/VerticalCurvedList"/>
    <dgm:cxn modelId="{E87CF639-8792-45A2-B6EE-F3589803C4AA}" type="presParOf" srcId="{FE66A377-1214-4A05-9844-201850350EA3}" destId="{08522E08-6C6D-46BD-AEE2-A116AF8D6E3E}" srcOrd="4" destOrd="0" presId="urn:microsoft.com/office/officeart/2008/layout/VerticalCurvedList"/>
    <dgm:cxn modelId="{5C7CE8B3-4DFA-4EF7-A0F1-9B35B1EBA4B2}" type="presParOf" srcId="{08522E08-6C6D-46BD-AEE2-A116AF8D6E3E}" destId="{CF036052-0367-432A-849D-74480148854E}" srcOrd="0" destOrd="0" presId="urn:microsoft.com/office/officeart/2008/layout/VerticalCurvedList"/>
    <dgm:cxn modelId="{957F55AB-D524-4A1A-8B4C-2C38ED309107}" type="presParOf" srcId="{FE66A377-1214-4A05-9844-201850350EA3}" destId="{A65E4566-3C2C-47DF-9C5E-61F9986D2E04}" srcOrd="5" destOrd="0" presId="urn:microsoft.com/office/officeart/2008/layout/VerticalCurvedList"/>
    <dgm:cxn modelId="{15C0C883-EE55-40B5-BE49-2E3387180B16}" type="presParOf" srcId="{FE66A377-1214-4A05-9844-201850350EA3}" destId="{21E2B719-AEF1-4FD8-9637-2625DE264D31}" srcOrd="6" destOrd="0" presId="urn:microsoft.com/office/officeart/2008/layout/VerticalCurvedList"/>
    <dgm:cxn modelId="{F75032FF-0478-4005-95D0-9DC3596DC438}" type="presParOf" srcId="{21E2B719-AEF1-4FD8-9637-2625DE264D31}" destId="{6458498F-11A0-40F6-BBB6-221518509D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802232-F146-4CEF-8B4A-9905943CC2E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A931CA1-DEA0-4FA4-9FDF-0D39EEB8A660}">
      <dgm:prSet/>
      <dgm:spPr>
        <a:xfrm>
          <a:off x="2604665" y="150650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panose="020B0604020202020204"/>
              <a:ea typeface="+mn-ea"/>
              <a:cs typeface="+mn-cs"/>
            </a:rPr>
            <a:t>Improve the safety of caregivers and patients</a:t>
          </a:r>
        </a:p>
      </dgm:t>
    </dgm:pt>
    <dgm:pt modelId="{E78A226A-E3A3-4A58-B120-5BF9144018A6}" type="parTrans" cxnId="{BF1FD39B-306E-4408-B273-2C04748CE398}">
      <dgm:prSet/>
      <dgm:spPr/>
      <dgm:t>
        <a:bodyPr/>
        <a:lstStyle/>
        <a:p>
          <a:endParaRPr lang="en-US"/>
        </a:p>
      </dgm:t>
    </dgm:pt>
    <dgm:pt modelId="{3917EBA5-6FDB-417F-A35B-49C3805C9AA2}" type="sibTrans" cxnId="{BF1FD39B-306E-4408-B273-2C04748CE398}">
      <dgm:prSet/>
      <dgm:spPr/>
      <dgm:t>
        <a:bodyPr/>
        <a:lstStyle/>
        <a:p>
          <a:endParaRPr lang="en-US"/>
        </a:p>
      </dgm:t>
    </dgm:pt>
    <dgm:pt modelId="{B289BC06-A8D0-4408-95ED-E779598BEC28}">
      <dgm:prSet/>
      <dgm:spPr>
        <a:xfrm>
          <a:off x="4967904" y="262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panose="020B0604020202020204"/>
              <a:ea typeface="+mn-ea"/>
              <a:cs typeface="+mn-cs"/>
            </a:rPr>
            <a:t>Early recognition of escalation</a:t>
          </a:r>
        </a:p>
      </dgm:t>
    </dgm:pt>
    <dgm:pt modelId="{B4EAE1D0-A6E9-4AFC-A017-4B2D51A925CD}" type="parTrans" cxnId="{0C5611D9-44A5-4361-828E-22BDF91C5D75}">
      <dgm:prSet/>
      <dgm:spPr/>
      <dgm:t>
        <a:bodyPr/>
        <a:lstStyle/>
        <a:p>
          <a:endParaRPr lang="en-US"/>
        </a:p>
      </dgm:t>
    </dgm:pt>
    <dgm:pt modelId="{1151FD90-98B3-4A73-A865-9440440538CC}" type="sibTrans" cxnId="{0C5611D9-44A5-4361-828E-22BDF91C5D75}">
      <dgm:prSet/>
      <dgm:spPr/>
      <dgm:t>
        <a:bodyPr/>
        <a:lstStyle/>
        <a:p>
          <a:endParaRPr lang="en-US"/>
        </a:p>
      </dgm:t>
    </dgm:pt>
    <dgm:pt modelId="{F6125C80-491E-434C-B866-C18C5ACDDEEE}">
      <dgm:prSet/>
      <dgm:spPr>
        <a:xfrm>
          <a:off x="2604665" y="262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panose="020B0604020202020204"/>
              <a:ea typeface="+mn-ea"/>
              <a:cs typeface="+mn-cs"/>
            </a:rPr>
            <a:t>Reduce violent events and restraints</a:t>
          </a:r>
        </a:p>
      </dgm:t>
    </dgm:pt>
    <dgm:pt modelId="{55D55C89-BDF6-4179-A1D2-EA38EE9B3A3A}" type="parTrans" cxnId="{176577AB-0DC0-4219-952E-4A4BE6D01CDE}">
      <dgm:prSet/>
      <dgm:spPr/>
      <dgm:t>
        <a:bodyPr/>
        <a:lstStyle/>
        <a:p>
          <a:endParaRPr lang="en-US"/>
        </a:p>
      </dgm:t>
    </dgm:pt>
    <dgm:pt modelId="{D5E581CA-223F-403C-8657-B92E253ED8A4}" type="sibTrans" cxnId="{176577AB-0DC0-4219-952E-4A4BE6D01CDE}">
      <dgm:prSet/>
      <dgm:spPr/>
      <dgm:t>
        <a:bodyPr/>
        <a:lstStyle/>
        <a:p>
          <a:endParaRPr lang="en-US"/>
        </a:p>
      </dgm:t>
    </dgm:pt>
    <dgm:pt modelId="{B2D0E30C-836D-4F9B-A8AB-F086C5D8E528}">
      <dgm:prSet/>
      <dgm:spPr>
        <a:xfrm>
          <a:off x="241425" y="301038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panose="020B0604020202020204"/>
              <a:ea typeface="+mn-ea"/>
              <a:cs typeface="+mn-cs"/>
            </a:rPr>
            <a:t>Reduce caregiver and patient harm events</a:t>
          </a:r>
        </a:p>
      </dgm:t>
    </dgm:pt>
    <dgm:pt modelId="{436500B2-7D73-4673-AC75-4EC5FD2C9821}" type="parTrans" cxnId="{1719DC83-B08E-4D4A-AC4D-019EB844CAF6}">
      <dgm:prSet/>
      <dgm:spPr/>
      <dgm:t>
        <a:bodyPr/>
        <a:lstStyle/>
        <a:p>
          <a:endParaRPr lang="en-US"/>
        </a:p>
      </dgm:t>
    </dgm:pt>
    <dgm:pt modelId="{42A8882D-5D30-4F28-812A-20F9030BCBC6}" type="sibTrans" cxnId="{1719DC83-B08E-4D4A-AC4D-019EB844CAF6}">
      <dgm:prSet/>
      <dgm:spPr/>
      <dgm:t>
        <a:bodyPr/>
        <a:lstStyle/>
        <a:p>
          <a:endParaRPr lang="en-US"/>
        </a:p>
      </dgm:t>
    </dgm:pt>
    <dgm:pt modelId="{34A3483B-C731-4FB1-A822-2F399C0A0A54}">
      <dgm:prSet/>
      <dgm:spPr>
        <a:xfrm>
          <a:off x="241425" y="262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panose="020B0604020202020204"/>
              <a:ea typeface="+mn-ea"/>
              <a:cs typeface="+mn-cs"/>
            </a:rPr>
            <a:t>Improve communication and awareness among staff </a:t>
          </a:r>
        </a:p>
      </dgm:t>
    </dgm:pt>
    <dgm:pt modelId="{FF2FB2ED-6ED9-4EAB-87BB-68594EDD2735}" type="parTrans" cxnId="{308F9338-9E19-4C75-8300-C052F6274250}">
      <dgm:prSet/>
      <dgm:spPr/>
      <dgm:t>
        <a:bodyPr/>
        <a:lstStyle/>
        <a:p>
          <a:endParaRPr lang="en-US"/>
        </a:p>
      </dgm:t>
    </dgm:pt>
    <dgm:pt modelId="{82C54B7F-9B12-4F25-8818-4B210C7D2653}" type="sibTrans" cxnId="{308F9338-9E19-4C75-8300-C052F6274250}">
      <dgm:prSet/>
      <dgm:spPr/>
      <dgm:t>
        <a:bodyPr/>
        <a:lstStyle/>
        <a:p>
          <a:endParaRPr lang="en-US"/>
        </a:p>
      </dgm:t>
    </dgm:pt>
    <dgm:pt modelId="{D740EEE6-1D4D-4A92-BF8F-1A42274B629C}">
      <dgm:prSet/>
      <dgm:spPr>
        <a:xfrm>
          <a:off x="4967904" y="301038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a:solidFill>
                <a:srgbClr val="FFFFFF"/>
              </a:solidFill>
              <a:latin typeface="Arial" panose="020B0604020202020204"/>
              <a:ea typeface="+mn-ea"/>
              <a:cs typeface="+mn-cs"/>
            </a:rPr>
            <a:t>Create consistent, clear, and common language</a:t>
          </a:r>
          <a:endParaRPr lang="en-US" dirty="0">
            <a:solidFill>
              <a:srgbClr val="FFFFFF"/>
            </a:solidFill>
            <a:latin typeface="Arial" panose="020B0604020202020204"/>
            <a:ea typeface="+mn-ea"/>
            <a:cs typeface="+mn-cs"/>
          </a:endParaRPr>
        </a:p>
      </dgm:t>
    </dgm:pt>
    <dgm:pt modelId="{88F2E99B-BC56-469A-ACB1-1163CCB6D0F8}" type="parTrans" cxnId="{3CB04797-8F69-4E62-9E1D-37C6BC82D173}">
      <dgm:prSet/>
      <dgm:spPr/>
      <dgm:t>
        <a:bodyPr/>
        <a:lstStyle/>
        <a:p>
          <a:endParaRPr lang="en-US"/>
        </a:p>
      </dgm:t>
    </dgm:pt>
    <dgm:pt modelId="{DA867CE4-5A92-4750-B22E-776354BB6E8D}" type="sibTrans" cxnId="{3CB04797-8F69-4E62-9E1D-37C6BC82D173}">
      <dgm:prSet/>
      <dgm:spPr/>
      <dgm:t>
        <a:bodyPr/>
        <a:lstStyle/>
        <a:p>
          <a:endParaRPr lang="en-US"/>
        </a:p>
      </dgm:t>
    </dgm:pt>
    <dgm:pt modelId="{E1509A9F-7306-43BE-9E65-D7A16F6F9A58}">
      <dgm:prSet/>
      <dgm:spPr>
        <a:xfrm>
          <a:off x="2604665" y="301038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panose="020B0604020202020204"/>
              <a:ea typeface="+mn-ea"/>
              <a:cs typeface="+mn-cs"/>
            </a:rPr>
            <a:t>Improve perception of hospital engagement</a:t>
          </a:r>
        </a:p>
      </dgm:t>
    </dgm:pt>
    <dgm:pt modelId="{1CEDD47D-E087-411F-B11E-9CFF36512576}" type="parTrans" cxnId="{57292EB1-D105-4120-BEC2-2470DE932BFD}">
      <dgm:prSet/>
      <dgm:spPr/>
      <dgm:t>
        <a:bodyPr/>
        <a:lstStyle/>
        <a:p>
          <a:endParaRPr lang="en-US"/>
        </a:p>
      </dgm:t>
    </dgm:pt>
    <dgm:pt modelId="{BFFD98D3-669E-4AFF-AF69-E5088B62F451}" type="sibTrans" cxnId="{57292EB1-D105-4120-BEC2-2470DE932BFD}">
      <dgm:prSet/>
      <dgm:spPr/>
      <dgm:t>
        <a:bodyPr/>
        <a:lstStyle/>
        <a:p>
          <a:endParaRPr lang="en-US"/>
        </a:p>
      </dgm:t>
    </dgm:pt>
    <dgm:pt modelId="{34DCD456-90CB-41B7-A6E4-A5A34046A6F6}">
      <dgm:prSet/>
      <dgm:spPr>
        <a:xfrm>
          <a:off x="4967904" y="150650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panose="020B0604020202020204"/>
              <a:ea typeface="+mn-ea"/>
              <a:cs typeface="+mn-cs"/>
            </a:rPr>
            <a:t>Quantify risk of aggression</a:t>
          </a:r>
        </a:p>
      </dgm:t>
    </dgm:pt>
    <dgm:pt modelId="{392C456F-DE78-48D1-A436-3690E1431511}" type="parTrans" cxnId="{D94BBCC8-8840-4B4D-89CA-82F78270F40B}">
      <dgm:prSet/>
      <dgm:spPr/>
      <dgm:t>
        <a:bodyPr/>
        <a:lstStyle/>
        <a:p>
          <a:endParaRPr lang="en-US"/>
        </a:p>
      </dgm:t>
    </dgm:pt>
    <dgm:pt modelId="{34F0E3A9-4DDE-474F-8728-18957265E5B0}" type="sibTrans" cxnId="{D94BBCC8-8840-4B4D-89CA-82F78270F40B}">
      <dgm:prSet/>
      <dgm:spPr/>
      <dgm:t>
        <a:bodyPr/>
        <a:lstStyle/>
        <a:p>
          <a:endParaRPr lang="en-US"/>
        </a:p>
      </dgm:t>
    </dgm:pt>
    <dgm:pt modelId="{602FD0D2-8ACE-4333-B4E8-248525635448}">
      <dgm:prSet/>
      <dgm:spPr>
        <a:xfrm>
          <a:off x="241425" y="1506505"/>
          <a:ext cx="2148399" cy="1289039"/>
        </a:xfrm>
        <a:prstGeom prst="rect">
          <a:avLst/>
        </a:prstGeom>
        <a:solidFill>
          <a:srgbClr val="0070C0"/>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Arial" panose="020B0604020202020204"/>
              <a:ea typeface="+mn-ea"/>
              <a:cs typeface="+mn-cs"/>
            </a:rPr>
            <a:t>Early intervention</a:t>
          </a:r>
        </a:p>
      </dgm:t>
    </dgm:pt>
    <dgm:pt modelId="{30143619-95E7-477B-A512-0A6318297305}" type="parTrans" cxnId="{3160025A-2DEA-4B24-BE32-33A4B550AB6F}">
      <dgm:prSet/>
      <dgm:spPr/>
      <dgm:t>
        <a:bodyPr/>
        <a:lstStyle/>
        <a:p>
          <a:endParaRPr lang="en-US"/>
        </a:p>
      </dgm:t>
    </dgm:pt>
    <dgm:pt modelId="{1B92ABE8-1BCA-44C9-AE6A-D2CF20A75A61}" type="sibTrans" cxnId="{3160025A-2DEA-4B24-BE32-33A4B550AB6F}">
      <dgm:prSet/>
      <dgm:spPr/>
      <dgm:t>
        <a:bodyPr/>
        <a:lstStyle/>
        <a:p>
          <a:endParaRPr lang="en-US"/>
        </a:p>
      </dgm:t>
    </dgm:pt>
    <dgm:pt modelId="{7481AD01-5D15-4902-880B-656D9FEC9614}" type="pres">
      <dgm:prSet presAssocID="{19802232-F146-4CEF-8B4A-9905943CC2EF}" presName="diagram" presStyleCnt="0">
        <dgm:presLayoutVars>
          <dgm:dir/>
          <dgm:resizeHandles val="exact"/>
        </dgm:presLayoutVars>
      </dgm:prSet>
      <dgm:spPr/>
    </dgm:pt>
    <dgm:pt modelId="{3D094879-72CE-422E-9DE0-17CDB0EC9E8B}" type="pres">
      <dgm:prSet presAssocID="{34A3483B-C731-4FB1-A822-2F399C0A0A54}" presName="node" presStyleLbl="node1" presStyleIdx="0" presStyleCnt="9">
        <dgm:presLayoutVars>
          <dgm:bulletEnabled val="1"/>
        </dgm:presLayoutVars>
      </dgm:prSet>
      <dgm:spPr/>
    </dgm:pt>
    <dgm:pt modelId="{B5F28E91-E5B4-4A8E-857E-022F3BC06EEB}" type="pres">
      <dgm:prSet presAssocID="{82C54B7F-9B12-4F25-8818-4B210C7D2653}" presName="sibTrans" presStyleCnt="0"/>
      <dgm:spPr/>
    </dgm:pt>
    <dgm:pt modelId="{D93E630A-6761-40A4-A6FE-A8F57FB1BD3C}" type="pres">
      <dgm:prSet presAssocID="{F6125C80-491E-434C-B866-C18C5ACDDEEE}" presName="node" presStyleLbl="node1" presStyleIdx="1" presStyleCnt="9">
        <dgm:presLayoutVars>
          <dgm:bulletEnabled val="1"/>
        </dgm:presLayoutVars>
      </dgm:prSet>
      <dgm:spPr/>
    </dgm:pt>
    <dgm:pt modelId="{5E398DCF-C19B-4154-AA1B-B39F8F25590D}" type="pres">
      <dgm:prSet presAssocID="{D5E581CA-223F-403C-8657-B92E253ED8A4}" presName="sibTrans" presStyleCnt="0"/>
      <dgm:spPr/>
    </dgm:pt>
    <dgm:pt modelId="{6CDC8A3C-844C-4D8A-ACB6-4E46A049FCD9}" type="pres">
      <dgm:prSet presAssocID="{B289BC06-A8D0-4408-95ED-E779598BEC28}" presName="node" presStyleLbl="node1" presStyleIdx="2" presStyleCnt="9">
        <dgm:presLayoutVars>
          <dgm:bulletEnabled val="1"/>
        </dgm:presLayoutVars>
      </dgm:prSet>
      <dgm:spPr/>
    </dgm:pt>
    <dgm:pt modelId="{2313F74A-80EF-47B5-A118-FC0DAFE4DAEA}" type="pres">
      <dgm:prSet presAssocID="{1151FD90-98B3-4A73-A865-9440440538CC}" presName="sibTrans" presStyleCnt="0"/>
      <dgm:spPr/>
    </dgm:pt>
    <dgm:pt modelId="{DC385986-DCC6-45D6-838A-BF3CFAAE7F76}" type="pres">
      <dgm:prSet presAssocID="{602FD0D2-8ACE-4333-B4E8-248525635448}" presName="node" presStyleLbl="node1" presStyleIdx="3" presStyleCnt="9">
        <dgm:presLayoutVars>
          <dgm:bulletEnabled val="1"/>
        </dgm:presLayoutVars>
      </dgm:prSet>
      <dgm:spPr/>
    </dgm:pt>
    <dgm:pt modelId="{F8195C93-8F79-4DF2-AFB5-B0621B74F139}" type="pres">
      <dgm:prSet presAssocID="{1B92ABE8-1BCA-44C9-AE6A-D2CF20A75A61}" presName="sibTrans" presStyleCnt="0"/>
      <dgm:spPr/>
    </dgm:pt>
    <dgm:pt modelId="{4C4918F6-3513-4CE4-8E6C-C313C8C7A28F}" type="pres">
      <dgm:prSet presAssocID="{2A931CA1-DEA0-4FA4-9FDF-0D39EEB8A660}" presName="node" presStyleLbl="node1" presStyleIdx="4" presStyleCnt="9">
        <dgm:presLayoutVars>
          <dgm:bulletEnabled val="1"/>
        </dgm:presLayoutVars>
      </dgm:prSet>
      <dgm:spPr/>
    </dgm:pt>
    <dgm:pt modelId="{F4EE82C6-731E-40F4-BE6E-0C940C8B31FB}" type="pres">
      <dgm:prSet presAssocID="{3917EBA5-6FDB-417F-A35B-49C3805C9AA2}" presName="sibTrans" presStyleCnt="0"/>
      <dgm:spPr/>
    </dgm:pt>
    <dgm:pt modelId="{05866BF5-A3F2-4E2C-9412-934838E59A7D}" type="pres">
      <dgm:prSet presAssocID="{34DCD456-90CB-41B7-A6E4-A5A34046A6F6}" presName="node" presStyleLbl="node1" presStyleIdx="5" presStyleCnt="9">
        <dgm:presLayoutVars>
          <dgm:bulletEnabled val="1"/>
        </dgm:presLayoutVars>
      </dgm:prSet>
      <dgm:spPr/>
    </dgm:pt>
    <dgm:pt modelId="{C99A8060-03F0-4DDF-A109-AF139F2AC106}" type="pres">
      <dgm:prSet presAssocID="{34F0E3A9-4DDE-474F-8728-18957265E5B0}" presName="sibTrans" presStyleCnt="0"/>
      <dgm:spPr/>
    </dgm:pt>
    <dgm:pt modelId="{4531CB09-26BE-46FB-B303-4BCD32BFB36F}" type="pres">
      <dgm:prSet presAssocID="{B2D0E30C-836D-4F9B-A8AB-F086C5D8E528}" presName="node" presStyleLbl="node1" presStyleIdx="6" presStyleCnt="9">
        <dgm:presLayoutVars>
          <dgm:bulletEnabled val="1"/>
        </dgm:presLayoutVars>
      </dgm:prSet>
      <dgm:spPr/>
    </dgm:pt>
    <dgm:pt modelId="{35FC54EF-D9C8-4409-A3A5-9C206D50B863}" type="pres">
      <dgm:prSet presAssocID="{42A8882D-5D30-4F28-812A-20F9030BCBC6}" presName="sibTrans" presStyleCnt="0"/>
      <dgm:spPr/>
    </dgm:pt>
    <dgm:pt modelId="{486C7CB2-F87A-4758-B99D-4CD8B5EC0157}" type="pres">
      <dgm:prSet presAssocID="{E1509A9F-7306-43BE-9E65-D7A16F6F9A58}" presName="node" presStyleLbl="node1" presStyleIdx="7" presStyleCnt="9">
        <dgm:presLayoutVars>
          <dgm:bulletEnabled val="1"/>
        </dgm:presLayoutVars>
      </dgm:prSet>
      <dgm:spPr/>
    </dgm:pt>
    <dgm:pt modelId="{8B995F37-2589-4C00-969F-CF92B85165C6}" type="pres">
      <dgm:prSet presAssocID="{BFFD98D3-669E-4AFF-AF69-E5088B62F451}" presName="sibTrans" presStyleCnt="0"/>
      <dgm:spPr/>
    </dgm:pt>
    <dgm:pt modelId="{984FA7CB-7CE0-424A-B2D5-D671A4B25AD9}" type="pres">
      <dgm:prSet presAssocID="{D740EEE6-1D4D-4A92-BF8F-1A42274B629C}" presName="node" presStyleLbl="node1" presStyleIdx="8" presStyleCnt="9">
        <dgm:presLayoutVars>
          <dgm:bulletEnabled val="1"/>
        </dgm:presLayoutVars>
      </dgm:prSet>
      <dgm:spPr/>
    </dgm:pt>
  </dgm:ptLst>
  <dgm:cxnLst>
    <dgm:cxn modelId="{CBDD290F-086C-4B85-BD5B-6A91459EE3D5}" type="presOf" srcId="{34DCD456-90CB-41B7-A6E4-A5A34046A6F6}" destId="{05866BF5-A3F2-4E2C-9412-934838E59A7D}" srcOrd="0" destOrd="0" presId="urn:microsoft.com/office/officeart/2005/8/layout/default"/>
    <dgm:cxn modelId="{308F9338-9E19-4C75-8300-C052F6274250}" srcId="{19802232-F146-4CEF-8B4A-9905943CC2EF}" destId="{34A3483B-C731-4FB1-A822-2F399C0A0A54}" srcOrd="0" destOrd="0" parTransId="{FF2FB2ED-6ED9-4EAB-87BB-68594EDD2735}" sibTransId="{82C54B7F-9B12-4F25-8818-4B210C7D2653}"/>
    <dgm:cxn modelId="{0D18CA75-00C6-4944-90B9-A43F2DC0E76D}" type="presOf" srcId="{19802232-F146-4CEF-8B4A-9905943CC2EF}" destId="{7481AD01-5D15-4902-880B-656D9FEC9614}" srcOrd="0" destOrd="0" presId="urn:microsoft.com/office/officeart/2005/8/layout/default"/>
    <dgm:cxn modelId="{FA348276-5D5D-4533-9897-16532B49911A}" type="presOf" srcId="{2A931CA1-DEA0-4FA4-9FDF-0D39EEB8A660}" destId="{4C4918F6-3513-4CE4-8E6C-C313C8C7A28F}" srcOrd="0" destOrd="0" presId="urn:microsoft.com/office/officeart/2005/8/layout/default"/>
    <dgm:cxn modelId="{AC171C58-5DBA-434E-A4E8-21E59438DEEF}" type="presOf" srcId="{34A3483B-C731-4FB1-A822-2F399C0A0A54}" destId="{3D094879-72CE-422E-9DE0-17CDB0EC9E8B}" srcOrd="0" destOrd="0" presId="urn:microsoft.com/office/officeart/2005/8/layout/default"/>
    <dgm:cxn modelId="{3160025A-2DEA-4B24-BE32-33A4B550AB6F}" srcId="{19802232-F146-4CEF-8B4A-9905943CC2EF}" destId="{602FD0D2-8ACE-4333-B4E8-248525635448}" srcOrd="3" destOrd="0" parTransId="{30143619-95E7-477B-A512-0A6318297305}" sibTransId="{1B92ABE8-1BCA-44C9-AE6A-D2CF20A75A61}"/>
    <dgm:cxn modelId="{1719DC83-B08E-4D4A-AC4D-019EB844CAF6}" srcId="{19802232-F146-4CEF-8B4A-9905943CC2EF}" destId="{B2D0E30C-836D-4F9B-A8AB-F086C5D8E528}" srcOrd="6" destOrd="0" parTransId="{436500B2-7D73-4673-AC75-4EC5FD2C9821}" sibTransId="{42A8882D-5D30-4F28-812A-20F9030BCBC6}"/>
    <dgm:cxn modelId="{3CB04797-8F69-4E62-9E1D-37C6BC82D173}" srcId="{19802232-F146-4CEF-8B4A-9905943CC2EF}" destId="{D740EEE6-1D4D-4A92-BF8F-1A42274B629C}" srcOrd="8" destOrd="0" parTransId="{88F2E99B-BC56-469A-ACB1-1163CCB6D0F8}" sibTransId="{DA867CE4-5A92-4750-B22E-776354BB6E8D}"/>
    <dgm:cxn modelId="{BF1FD39B-306E-4408-B273-2C04748CE398}" srcId="{19802232-F146-4CEF-8B4A-9905943CC2EF}" destId="{2A931CA1-DEA0-4FA4-9FDF-0D39EEB8A660}" srcOrd="4" destOrd="0" parTransId="{E78A226A-E3A3-4A58-B120-5BF9144018A6}" sibTransId="{3917EBA5-6FDB-417F-A35B-49C3805C9AA2}"/>
    <dgm:cxn modelId="{0EB66FA8-1871-45F7-B8C7-DA8A82883E8C}" type="presOf" srcId="{E1509A9F-7306-43BE-9E65-D7A16F6F9A58}" destId="{486C7CB2-F87A-4758-B99D-4CD8B5EC0157}" srcOrd="0" destOrd="0" presId="urn:microsoft.com/office/officeart/2005/8/layout/default"/>
    <dgm:cxn modelId="{176577AB-0DC0-4219-952E-4A4BE6D01CDE}" srcId="{19802232-F146-4CEF-8B4A-9905943CC2EF}" destId="{F6125C80-491E-434C-B866-C18C5ACDDEEE}" srcOrd="1" destOrd="0" parTransId="{55D55C89-BDF6-4179-A1D2-EA38EE9B3A3A}" sibTransId="{D5E581CA-223F-403C-8657-B92E253ED8A4}"/>
    <dgm:cxn modelId="{57292EB1-D105-4120-BEC2-2470DE932BFD}" srcId="{19802232-F146-4CEF-8B4A-9905943CC2EF}" destId="{E1509A9F-7306-43BE-9E65-D7A16F6F9A58}" srcOrd="7" destOrd="0" parTransId="{1CEDD47D-E087-411F-B11E-9CFF36512576}" sibTransId="{BFFD98D3-669E-4AFF-AF69-E5088B62F451}"/>
    <dgm:cxn modelId="{D94BBCC8-8840-4B4D-89CA-82F78270F40B}" srcId="{19802232-F146-4CEF-8B4A-9905943CC2EF}" destId="{34DCD456-90CB-41B7-A6E4-A5A34046A6F6}" srcOrd="5" destOrd="0" parTransId="{392C456F-DE78-48D1-A436-3690E1431511}" sibTransId="{34F0E3A9-4DDE-474F-8728-18957265E5B0}"/>
    <dgm:cxn modelId="{B978C5D8-2A73-409E-B71E-4F16C452495F}" type="presOf" srcId="{B289BC06-A8D0-4408-95ED-E779598BEC28}" destId="{6CDC8A3C-844C-4D8A-ACB6-4E46A049FCD9}" srcOrd="0" destOrd="0" presId="urn:microsoft.com/office/officeart/2005/8/layout/default"/>
    <dgm:cxn modelId="{0C5611D9-44A5-4361-828E-22BDF91C5D75}" srcId="{19802232-F146-4CEF-8B4A-9905943CC2EF}" destId="{B289BC06-A8D0-4408-95ED-E779598BEC28}" srcOrd="2" destOrd="0" parTransId="{B4EAE1D0-A6E9-4AFC-A017-4B2D51A925CD}" sibTransId="{1151FD90-98B3-4A73-A865-9440440538CC}"/>
    <dgm:cxn modelId="{294B2FE8-3870-4675-A364-E039742BAC7A}" type="presOf" srcId="{B2D0E30C-836D-4F9B-A8AB-F086C5D8E528}" destId="{4531CB09-26BE-46FB-B303-4BCD32BFB36F}" srcOrd="0" destOrd="0" presId="urn:microsoft.com/office/officeart/2005/8/layout/default"/>
    <dgm:cxn modelId="{85B05AEB-3248-4EC8-8870-1B5E6C315440}" type="presOf" srcId="{F6125C80-491E-434C-B866-C18C5ACDDEEE}" destId="{D93E630A-6761-40A4-A6FE-A8F57FB1BD3C}" srcOrd="0" destOrd="0" presId="urn:microsoft.com/office/officeart/2005/8/layout/default"/>
    <dgm:cxn modelId="{6B1803ED-37DB-471C-890B-6D679A4FD343}" type="presOf" srcId="{602FD0D2-8ACE-4333-B4E8-248525635448}" destId="{DC385986-DCC6-45D6-838A-BF3CFAAE7F76}" srcOrd="0" destOrd="0" presId="urn:microsoft.com/office/officeart/2005/8/layout/default"/>
    <dgm:cxn modelId="{349698FC-3A99-4A98-8D7B-C79AB0F8A03E}" type="presOf" srcId="{D740EEE6-1D4D-4A92-BF8F-1A42274B629C}" destId="{984FA7CB-7CE0-424A-B2D5-D671A4B25AD9}" srcOrd="0" destOrd="0" presId="urn:microsoft.com/office/officeart/2005/8/layout/default"/>
    <dgm:cxn modelId="{E4089AB5-01FC-4485-8568-65661052B7AE}" type="presParOf" srcId="{7481AD01-5D15-4902-880B-656D9FEC9614}" destId="{3D094879-72CE-422E-9DE0-17CDB0EC9E8B}" srcOrd="0" destOrd="0" presId="urn:microsoft.com/office/officeart/2005/8/layout/default"/>
    <dgm:cxn modelId="{5A7639C9-C09F-410A-855C-A69452FDD456}" type="presParOf" srcId="{7481AD01-5D15-4902-880B-656D9FEC9614}" destId="{B5F28E91-E5B4-4A8E-857E-022F3BC06EEB}" srcOrd="1" destOrd="0" presId="urn:microsoft.com/office/officeart/2005/8/layout/default"/>
    <dgm:cxn modelId="{CF2D6B55-5544-4A3A-A5C3-590649A31648}" type="presParOf" srcId="{7481AD01-5D15-4902-880B-656D9FEC9614}" destId="{D93E630A-6761-40A4-A6FE-A8F57FB1BD3C}" srcOrd="2" destOrd="0" presId="urn:microsoft.com/office/officeart/2005/8/layout/default"/>
    <dgm:cxn modelId="{48EF1ADA-B37D-41C6-A64B-16147E2C4F9F}" type="presParOf" srcId="{7481AD01-5D15-4902-880B-656D9FEC9614}" destId="{5E398DCF-C19B-4154-AA1B-B39F8F25590D}" srcOrd="3" destOrd="0" presId="urn:microsoft.com/office/officeart/2005/8/layout/default"/>
    <dgm:cxn modelId="{F8637A6B-016D-4BA7-958A-1ED05C3BCC78}" type="presParOf" srcId="{7481AD01-5D15-4902-880B-656D9FEC9614}" destId="{6CDC8A3C-844C-4D8A-ACB6-4E46A049FCD9}" srcOrd="4" destOrd="0" presId="urn:microsoft.com/office/officeart/2005/8/layout/default"/>
    <dgm:cxn modelId="{C152C163-6A7D-43F5-B50B-E6633065FE2A}" type="presParOf" srcId="{7481AD01-5D15-4902-880B-656D9FEC9614}" destId="{2313F74A-80EF-47B5-A118-FC0DAFE4DAEA}" srcOrd="5" destOrd="0" presId="urn:microsoft.com/office/officeart/2005/8/layout/default"/>
    <dgm:cxn modelId="{92A5739F-3ED0-4255-A1FE-7A9F17D276A7}" type="presParOf" srcId="{7481AD01-5D15-4902-880B-656D9FEC9614}" destId="{DC385986-DCC6-45D6-838A-BF3CFAAE7F76}" srcOrd="6" destOrd="0" presId="urn:microsoft.com/office/officeart/2005/8/layout/default"/>
    <dgm:cxn modelId="{D7F07E1E-E219-48B5-97D9-F345964E8250}" type="presParOf" srcId="{7481AD01-5D15-4902-880B-656D9FEC9614}" destId="{F8195C93-8F79-4DF2-AFB5-B0621B74F139}" srcOrd="7" destOrd="0" presId="urn:microsoft.com/office/officeart/2005/8/layout/default"/>
    <dgm:cxn modelId="{C2B615F3-62BC-4777-9B32-5CEE75B2C078}" type="presParOf" srcId="{7481AD01-5D15-4902-880B-656D9FEC9614}" destId="{4C4918F6-3513-4CE4-8E6C-C313C8C7A28F}" srcOrd="8" destOrd="0" presId="urn:microsoft.com/office/officeart/2005/8/layout/default"/>
    <dgm:cxn modelId="{500FBD76-C397-47D3-8B8C-1D51178371E6}" type="presParOf" srcId="{7481AD01-5D15-4902-880B-656D9FEC9614}" destId="{F4EE82C6-731E-40F4-BE6E-0C940C8B31FB}" srcOrd="9" destOrd="0" presId="urn:microsoft.com/office/officeart/2005/8/layout/default"/>
    <dgm:cxn modelId="{30FEAE1E-2EFC-455F-9DA2-3C0F3F5A0830}" type="presParOf" srcId="{7481AD01-5D15-4902-880B-656D9FEC9614}" destId="{05866BF5-A3F2-4E2C-9412-934838E59A7D}" srcOrd="10" destOrd="0" presId="urn:microsoft.com/office/officeart/2005/8/layout/default"/>
    <dgm:cxn modelId="{EE10ED3E-A29B-4325-9E6A-CB05E7A1DB56}" type="presParOf" srcId="{7481AD01-5D15-4902-880B-656D9FEC9614}" destId="{C99A8060-03F0-4DDF-A109-AF139F2AC106}" srcOrd="11" destOrd="0" presId="urn:microsoft.com/office/officeart/2005/8/layout/default"/>
    <dgm:cxn modelId="{F097C9BC-C01B-47A7-AB9B-6951D5DCE1E6}" type="presParOf" srcId="{7481AD01-5D15-4902-880B-656D9FEC9614}" destId="{4531CB09-26BE-46FB-B303-4BCD32BFB36F}" srcOrd="12" destOrd="0" presId="urn:microsoft.com/office/officeart/2005/8/layout/default"/>
    <dgm:cxn modelId="{F59339ED-D80E-4562-AAAA-745768F0F42E}" type="presParOf" srcId="{7481AD01-5D15-4902-880B-656D9FEC9614}" destId="{35FC54EF-D9C8-4409-A3A5-9C206D50B863}" srcOrd="13" destOrd="0" presId="urn:microsoft.com/office/officeart/2005/8/layout/default"/>
    <dgm:cxn modelId="{92605865-FB09-4561-BC00-ED3AEFE00D8A}" type="presParOf" srcId="{7481AD01-5D15-4902-880B-656D9FEC9614}" destId="{486C7CB2-F87A-4758-B99D-4CD8B5EC0157}" srcOrd="14" destOrd="0" presId="urn:microsoft.com/office/officeart/2005/8/layout/default"/>
    <dgm:cxn modelId="{C4B01F11-A277-4540-9BAE-50D4B5CCE5BB}" type="presParOf" srcId="{7481AD01-5D15-4902-880B-656D9FEC9614}" destId="{8B995F37-2589-4C00-969F-CF92B85165C6}" srcOrd="15" destOrd="0" presId="urn:microsoft.com/office/officeart/2005/8/layout/default"/>
    <dgm:cxn modelId="{8FEC9C86-5A74-4F6B-B739-C3C735411563}" type="presParOf" srcId="{7481AD01-5D15-4902-880B-656D9FEC9614}" destId="{984FA7CB-7CE0-424A-B2D5-D671A4B25AD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1316FB-8588-4CF3-9EE1-681C71B978D6}"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3BE56A21-8BCE-4A27-83E5-340385A657EC}">
      <dgm:prSet phldrT="[Text]"/>
      <dgm:spPr/>
      <dgm:t>
        <a:bodyPr/>
        <a:lstStyle/>
        <a:p>
          <a:r>
            <a:rPr lang="en-US" b="1" i="0" dirty="0">
              <a:solidFill>
                <a:srgbClr val="444444"/>
              </a:solidFill>
              <a:effectLst/>
              <a:latin typeface="plus_jakarta_regular"/>
            </a:rPr>
            <a:t>In: </a:t>
          </a:r>
        </a:p>
        <a:p>
          <a:r>
            <a:rPr lang="en-US" b="0" i="0" dirty="0">
              <a:solidFill>
                <a:srgbClr val="444444"/>
              </a:solidFill>
              <a:effectLst/>
              <a:latin typeface="plus_jakarta_regular"/>
            </a:rPr>
            <a:t>All adult and pediatric patients ≥ age 5 in Memorial, University, Marlborough, Leominster, and Clinton Emergency Departments</a:t>
          </a:r>
          <a:endParaRPr lang="en-US" dirty="0"/>
        </a:p>
      </dgm:t>
    </dgm:pt>
    <dgm:pt modelId="{66B75E7D-AB50-42A7-BE1A-FADB8667BC69}" type="parTrans" cxnId="{EBD27732-FF6F-4305-877A-A2C139507C2F}">
      <dgm:prSet/>
      <dgm:spPr/>
      <dgm:t>
        <a:bodyPr/>
        <a:lstStyle/>
        <a:p>
          <a:endParaRPr lang="en-US"/>
        </a:p>
      </dgm:t>
    </dgm:pt>
    <dgm:pt modelId="{1E1E3174-C26C-4B2B-931C-C7535876A390}" type="sibTrans" cxnId="{EBD27732-FF6F-4305-877A-A2C139507C2F}">
      <dgm:prSet/>
      <dgm:spPr/>
      <dgm:t>
        <a:bodyPr/>
        <a:lstStyle/>
        <a:p>
          <a:endParaRPr lang="en-US"/>
        </a:p>
      </dgm:t>
    </dgm:pt>
    <dgm:pt modelId="{961BCA43-A2CF-4EF2-B17E-932B2511C047}">
      <dgm:prSet phldrT="[Text]"/>
      <dgm:spPr/>
      <dgm:t>
        <a:bodyPr/>
        <a:lstStyle/>
        <a:p>
          <a:r>
            <a:rPr lang="en-US" b="1" i="0" dirty="0">
              <a:solidFill>
                <a:srgbClr val="444444"/>
              </a:solidFill>
              <a:effectLst/>
              <a:latin typeface="plus_jakarta_regular"/>
            </a:rPr>
            <a:t>Out:  </a:t>
          </a:r>
        </a:p>
        <a:p>
          <a:r>
            <a:rPr lang="en-US" b="0" i="0" dirty="0">
              <a:solidFill>
                <a:srgbClr val="444444"/>
              </a:solidFill>
              <a:effectLst/>
              <a:latin typeface="plus_jakarta_regular"/>
            </a:rPr>
            <a:t>Patients ≤ age 5, post-acute care areas such as inpatient, operating rooms, outpatient offices or ICU. Excludes Harrington emergency department campus.</a:t>
          </a:r>
          <a:endParaRPr lang="en-US" dirty="0"/>
        </a:p>
      </dgm:t>
    </dgm:pt>
    <dgm:pt modelId="{379208FA-DC71-453C-A970-7EECB23EE59E}" type="parTrans" cxnId="{2CC11DC6-0CC7-4785-8FCF-C30064F0DEDC}">
      <dgm:prSet/>
      <dgm:spPr/>
      <dgm:t>
        <a:bodyPr/>
        <a:lstStyle/>
        <a:p>
          <a:endParaRPr lang="en-US"/>
        </a:p>
      </dgm:t>
    </dgm:pt>
    <dgm:pt modelId="{9C129CCD-9201-4EAF-B35A-7D395746077A}" type="sibTrans" cxnId="{2CC11DC6-0CC7-4785-8FCF-C30064F0DEDC}">
      <dgm:prSet/>
      <dgm:spPr/>
      <dgm:t>
        <a:bodyPr/>
        <a:lstStyle/>
        <a:p>
          <a:endParaRPr lang="en-US"/>
        </a:p>
      </dgm:t>
    </dgm:pt>
    <dgm:pt modelId="{8B4543E4-656F-4960-B22A-717A7B73600F}">
      <dgm:prSet/>
      <dgm:spPr/>
      <dgm:t>
        <a:bodyPr/>
        <a:lstStyle/>
        <a:p>
          <a:endParaRPr lang="en-US"/>
        </a:p>
      </dgm:t>
    </dgm:pt>
    <dgm:pt modelId="{B37B8677-21AD-4A24-A0EF-C389126A5041}" type="parTrans" cxnId="{23CD7DD2-EEEC-4105-8D32-F29F3D20992D}">
      <dgm:prSet/>
      <dgm:spPr/>
      <dgm:t>
        <a:bodyPr/>
        <a:lstStyle/>
        <a:p>
          <a:endParaRPr lang="en-US"/>
        </a:p>
      </dgm:t>
    </dgm:pt>
    <dgm:pt modelId="{457F0BD1-7A78-4930-BA7F-73EFB2531D71}" type="sibTrans" cxnId="{23CD7DD2-EEEC-4105-8D32-F29F3D20992D}">
      <dgm:prSet/>
      <dgm:spPr/>
      <dgm:t>
        <a:bodyPr/>
        <a:lstStyle/>
        <a:p>
          <a:endParaRPr lang="en-US"/>
        </a:p>
      </dgm:t>
    </dgm:pt>
    <dgm:pt modelId="{4C80DFD4-C40E-4071-BB78-80CBA2EBAE25}">
      <dgm:prSet/>
      <dgm:spPr/>
      <dgm:t>
        <a:bodyPr/>
        <a:lstStyle/>
        <a:p>
          <a:endParaRPr lang="en-US"/>
        </a:p>
      </dgm:t>
    </dgm:pt>
    <dgm:pt modelId="{3E071249-D141-4FA3-A655-9225023A3BD9}" type="parTrans" cxnId="{569F16F2-B429-4233-BDAA-8EBA0A239EA2}">
      <dgm:prSet/>
      <dgm:spPr/>
      <dgm:t>
        <a:bodyPr/>
        <a:lstStyle/>
        <a:p>
          <a:endParaRPr lang="en-US"/>
        </a:p>
      </dgm:t>
    </dgm:pt>
    <dgm:pt modelId="{147B48DC-252A-4DDA-9057-37F4D12152B0}" type="sibTrans" cxnId="{569F16F2-B429-4233-BDAA-8EBA0A239EA2}">
      <dgm:prSet/>
      <dgm:spPr/>
      <dgm:t>
        <a:bodyPr/>
        <a:lstStyle/>
        <a:p>
          <a:endParaRPr lang="en-US"/>
        </a:p>
      </dgm:t>
    </dgm:pt>
    <dgm:pt modelId="{E5784192-A27C-461C-9011-59B169265052}">
      <dgm:prSet/>
      <dgm:spPr/>
      <dgm:t>
        <a:bodyPr/>
        <a:lstStyle/>
        <a:p>
          <a:endParaRPr lang="en-US"/>
        </a:p>
      </dgm:t>
    </dgm:pt>
    <dgm:pt modelId="{D1E1DE20-9E70-44B1-8405-C4992942D807}" type="parTrans" cxnId="{1978BACB-5F2B-475A-8175-636FDDCA6150}">
      <dgm:prSet/>
      <dgm:spPr/>
      <dgm:t>
        <a:bodyPr/>
        <a:lstStyle/>
        <a:p>
          <a:endParaRPr lang="en-US"/>
        </a:p>
      </dgm:t>
    </dgm:pt>
    <dgm:pt modelId="{AE45D618-7552-4E73-8852-377DE509D9C9}" type="sibTrans" cxnId="{1978BACB-5F2B-475A-8175-636FDDCA6150}">
      <dgm:prSet/>
      <dgm:spPr/>
      <dgm:t>
        <a:bodyPr/>
        <a:lstStyle/>
        <a:p>
          <a:endParaRPr lang="en-US"/>
        </a:p>
      </dgm:t>
    </dgm:pt>
    <dgm:pt modelId="{CF5503ED-FEF1-4AAC-83B4-146D018181E2}">
      <dgm:prSet/>
      <dgm:spPr/>
      <dgm:t>
        <a:bodyPr/>
        <a:lstStyle/>
        <a:p>
          <a:endParaRPr lang="en-US"/>
        </a:p>
      </dgm:t>
    </dgm:pt>
    <dgm:pt modelId="{F71FE326-028B-4C59-855E-9C289FF25D64}" type="parTrans" cxnId="{5F5C1C11-D2B1-4EC6-A17D-C863C00F52ED}">
      <dgm:prSet/>
      <dgm:spPr/>
      <dgm:t>
        <a:bodyPr/>
        <a:lstStyle/>
        <a:p>
          <a:endParaRPr lang="en-US"/>
        </a:p>
      </dgm:t>
    </dgm:pt>
    <dgm:pt modelId="{64717206-3D49-4387-8580-134587389329}" type="sibTrans" cxnId="{5F5C1C11-D2B1-4EC6-A17D-C863C00F52ED}">
      <dgm:prSet/>
      <dgm:spPr/>
      <dgm:t>
        <a:bodyPr/>
        <a:lstStyle/>
        <a:p>
          <a:endParaRPr lang="en-US"/>
        </a:p>
      </dgm:t>
    </dgm:pt>
    <dgm:pt modelId="{477EBB1D-FED6-46B8-8BFC-EA1A753C38B9}">
      <dgm:prSet/>
      <dgm:spPr/>
      <dgm:t>
        <a:bodyPr/>
        <a:lstStyle/>
        <a:p>
          <a:endParaRPr lang="en-US"/>
        </a:p>
      </dgm:t>
    </dgm:pt>
    <dgm:pt modelId="{1331A069-01A3-4D5E-93B6-85CBD64A9CEA}" type="parTrans" cxnId="{FDF904CF-6DFA-4EC1-9825-313A7000DBC5}">
      <dgm:prSet/>
      <dgm:spPr/>
      <dgm:t>
        <a:bodyPr/>
        <a:lstStyle/>
        <a:p>
          <a:endParaRPr lang="en-US"/>
        </a:p>
      </dgm:t>
    </dgm:pt>
    <dgm:pt modelId="{92359022-CDDF-4517-AB3C-E3EB1176FE10}" type="sibTrans" cxnId="{FDF904CF-6DFA-4EC1-9825-313A7000DBC5}">
      <dgm:prSet/>
      <dgm:spPr/>
      <dgm:t>
        <a:bodyPr/>
        <a:lstStyle/>
        <a:p>
          <a:endParaRPr lang="en-US"/>
        </a:p>
      </dgm:t>
    </dgm:pt>
    <dgm:pt modelId="{F2EF3DBD-CB86-4A7D-B7EF-4919AB81120F}" type="pres">
      <dgm:prSet presAssocID="{721316FB-8588-4CF3-9EE1-681C71B978D6}" presName="Name0" presStyleCnt="0">
        <dgm:presLayoutVars>
          <dgm:chMax val="2"/>
          <dgm:chPref val="2"/>
          <dgm:dir/>
          <dgm:animOne/>
          <dgm:resizeHandles val="exact"/>
        </dgm:presLayoutVars>
      </dgm:prSet>
      <dgm:spPr/>
    </dgm:pt>
    <dgm:pt modelId="{50EB779F-CECD-4A46-BE5E-2112F8191F9F}" type="pres">
      <dgm:prSet presAssocID="{721316FB-8588-4CF3-9EE1-681C71B978D6}" presName="Background" presStyleLbl="bgImgPlace1" presStyleIdx="0" presStyleCnt="1" custLinFactNeighborX="-329" custLinFactNeighborY="955"/>
      <dgm:spPr/>
    </dgm:pt>
    <dgm:pt modelId="{229AC608-DF33-454C-A714-347370C60C51}" type="pres">
      <dgm:prSet presAssocID="{721316FB-8588-4CF3-9EE1-681C71B978D6}" presName="ParentText1" presStyleLbl="revTx" presStyleIdx="0" presStyleCnt="2">
        <dgm:presLayoutVars>
          <dgm:chMax val="0"/>
          <dgm:chPref val="0"/>
          <dgm:bulletEnabled val="1"/>
        </dgm:presLayoutVars>
      </dgm:prSet>
      <dgm:spPr/>
    </dgm:pt>
    <dgm:pt modelId="{326EA1F4-5638-474A-A32F-42A76D34B6BE}" type="pres">
      <dgm:prSet presAssocID="{721316FB-8588-4CF3-9EE1-681C71B978D6}" presName="ParentText2" presStyleLbl="revTx" presStyleIdx="1" presStyleCnt="2">
        <dgm:presLayoutVars>
          <dgm:chMax val="0"/>
          <dgm:chPref val="0"/>
          <dgm:bulletEnabled val="1"/>
        </dgm:presLayoutVars>
      </dgm:prSet>
      <dgm:spPr/>
    </dgm:pt>
    <dgm:pt modelId="{28DE1C5E-3931-4996-A562-C6772418FD1D}" type="pres">
      <dgm:prSet presAssocID="{721316FB-8588-4CF3-9EE1-681C71B978D6}" presName="Plus" presStyleLbl="alignNode1" presStyleIdx="0" presStyleCnt="2" custLinFactNeighborY="-19838"/>
      <dgm:spPr>
        <a:prstGeom prst="smileyFace">
          <a:avLst/>
        </a:prstGeom>
        <a:solidFill>
          <a:schemeClr val="tx1">
            <a:lumMod val="40000"/>
            <a:lumOff val="60000"/>
          </a:schemeClr>
        </a:solidFill>
      </dgm:spPr>
    </dgm:pt>
    <dgm:pt modelId="{04CF1DEB-E70C-4BE7-814F-45B0DE9230FD}" type="pres">
      <dgm:prSet presAssocID="{721316FB-8588-4CF3-9EE1-681C71B978D6}" presName="Minus" presStyleLbl="alignNode1" presStyleIdx="1" presStyleCnt="2" custScaleY="306959" custLinFactNeighborX="0" custLinFactNeighborY="-90922"/>
      <dgm:spPr>
        <a:prstGeom prst="noSmoking">
          <a:avLst/>
        </a:prstGeom>
        <a:solidFill>
          <a:schemeClr val="tx1">
            <a:lumMod val="40000"/>
            <a:lumOff val="60000"/>
          </a:schemeClr>
        </a:solidFill>
      </dgm:spPr>
    </dgm:pt>
    <dgm:pt modelId="{56C7B84F-32D1-4303-8DD1-F02983A30130}" type="pres">
      <dgm:prSet presAssocID="{721316FB-8588-4CF3-9EE1-681C71B978D6}" presName="Divider" presStyleLbl="parChTrans1D1" presStyleIdx="0" presStyleCnt="1"/>
      <dgm:spPr/>
    </dgm:pt>
  </dgm:ptLst>
  <dgm:cxnLst>
    <dgm:cxn modelId="{046C5B0B-AA4C-49C0-AD50-C14BC1047543}" type="presOf" srcId="{961BCA43-A2CF-4EF2-B17E-932B2511C047}" destId="{326EA1F4-5638-474A-A32F-42A76D34B6BE}" srcOrd="0" destOrd="0" presId="urn:microsoft.com/office/officeart/2009/3/layout/PlusandMinus"/>
    <dgm:cxn modelId="{5F5C1C11-D2B1-4EC6-A17D-C863C00F52ED}" srcId="{721316FB-8588-4CF3-9EE1-681C71B978D6}" destId="{CF5503ED-FEF1-4AAC-83B4-146D018181E2}" srcOrd="5" destOrd="0" parTransId="{F71FE326-028B-4C59-855E-9C289FF25D64}" sibTransId="{64717206-3D49-4387-8580-134587389329}"/>
    <dgm:cxn modelId="{EBD27732-FF6F-4305-877A-A2C139507C2F}" srcId="{721316FB-8588-4CF3-9EE1-681C71B978D6}" destId="{3BE56A21-8BCE-4A27-83E5-340385A657EC}" srcOrd="0" destOrd="0" parTransId="{66B75E7D-AB50-42A7-BE1A-FADB8667BC69}" sibTransId="{1E1E3174-C26C-4B2B-931C-C7535876A390}"/>
    <dgm:cxn modelId="{F732F276-314B-4D79-8272-4AC9D3CEDF30}" type="presOf" srcId="{721316FB-8588-4CF3-9EE1-681C71B978D6}" destId="{F2EF3DBD-CB86-4A7D-B7EF-4919AB81120F}" srcOrd="0" destOrd="0" presId="urn:microsoft.com/office/officeart/2009/3/layout/PlusandMinus"/>
    <dgm:cxn modelId="{2CC11DC6-0CC7-4785-8FCF-C30064F0DEDC}" srcId="{721316FB-8588-4CF3-9EE1-681C71B978D6}" destId="{961BCA43-A2CF-4EF2-B17E-932B2511C047}" srcOrd="1" destOrd="0" parTransId="{379208FA-DC71-453C-A970-7EECB23EE59E}" sibTransId="{9C129CCD-9201-4EAF-B35A-7D395746077A}"/>
    <dgm:cxn modelId="{1978BACB-5F2B-475A-8175-636FDDCA6150}" srcId="{721316FB-8588-4CF3-9EE1-681C71B978D6}" destId="{E5784192-A27C-461C-9011-59B169265052}" srcOrd="4" destOrd="0" parTransId="{D1E1DE20-9E70-44B1-8405-C4992942D807}" sibTransId="{AE45D618-7552-4E73-8852-377DE509D9C9}"/>
    <dgm:cxn modelId="{FDF904CF-6DFA-4EC1-9825-313A7000DBC5}" srcId="{721316FB-8588-4CF3-9EE1-681C71B978D6}" destId="{477EBB1D-FED6-46B8-8BFC-EA1A753C38B9}" srcOrd="6" destOrd="0" parTransId="{1331A069-01A3-4D5E-93B6-85CBD64A9CEA}" sibTransId="{92359022-CDDF-4517-AB3C-E3EB1176FE10}"/>
    <dgm:cxn modelId="{23CD7DD2-EEEC-4105-8D32-F29F3D20992D}" srcId="{721316FB-8588-4CF3-9EE1-681C71B978D6}" destId="{8B4543E4-656F-4960-B22A-717A7B73600F}" srcOrd="2" destOrd="0" parTransId="{B37B8677-21AD-4A24-A0EF-C389126A5041}" sibTransId="{457F0BD1-7A78-4930-BA7F-73EFB2531D71}"/>
    <dgm:cxn modelId="{4410EAED-E50D-447B-90A1-96067DEE880F}" type="presOf" srcId="{3BE56A21-8BCE-4A27-83E5-340385A657EC}" destId="{229AC608-DF33-454C-A714-347370C60C51}" srcOrd="0" destOrd="0" presId="urn:microsoft.com/office/officeart/2009/3/layout/PlusandMinus"/>
    <dgm:cxn modelId="{569F16F2-B429-4233-BDAA-8EBA0A239EA2}" srcId="{721316FB-8588-4CF3-9EE1-681C71B978D6}" destId="{4C80DFD4-C40E-4071-BB78-80CBA2EBAE25}" srcOrd="3" destOrd="0" parTransId="{3E071249-D141-4FA3-A655-9225023A3BD9}" sibTransId="{147B48DC-252A-4DDA-9057-37F4D12152B0}"/>
    <dgm:cxn modelId="{A9539F53-1AA7-4DF9-B87C-32592048C18B}" type="presParOf" srcId="{F2EF3DBD-CB86-4A7D-B7EF-4919AB81120F}" destId="{50EB779F-CECD-4A46-BE5E-2112F8191F9F}" srcOrd="0" destOrd="0" presId="urn:microsoft.com/office/officeart/2009/3/layout/PlusandMinus"/>
    <dgm:cxn modelId="{0B49F833-A5F5-431B-837C-931D4712A960}" type="presParOf" srcId="{F2EF3DBD-CB86-4A7D-B7EF-4919AB81120F}" destId="{229AC608-DF33-454C-A714-347370C60C51}" srcOrd="1" destOrd="0" presId="urn:microsoft.com/office/officeart/2009/3/layout/PlusandMinus"/>
    <dgm:cxn modelId="{6A9FA02A-E873-4333-85ED-921C8CD5E818}" type="presParOf" srcId="{F2EF3DBD-CB86-4A7D-B7EF-4919AB81120F}" destId="{326EA1F4-5638-474A-A32F-42A76D34B6BE}" srcOrd="2" destOrd="0" presId="urn:microsoft.com/office/officeart/2009/3/layout/PlusandMinus"/>
    <dgm:cxn modelId="{D6FBEA8C-0171-437F-9557-35D9D92FA1BD}" type="presParOf" srcId="{F2EF3DBD-CB86-4A7D-B7EF-4919AB81120F}" destId="{28DE1C5E-3931-4996-A562-C6772418FD1D}" srcOrd="3" destOrd="0" presId="urn:microsoft.com/office/officeart/2009/3/layout/PlusandMinus"/>
    <dgm:cxn modelId="{056D01E8-7F09-4CB1-A234-0F2C645CDA46}" type="presParOf" srcId="{F2EF3DBD-CB86-4A7D-B7EF-4919AB81120F}" destId="{04CF1DEB-E70C-4BE7-814F-45B0DE9230FD}" srcOrd="4" destOrd="0" presId="urn:microsoft.com/office/officeart/2009/3/layout/PlusandMinus"/>
    <dgm:cxn modelId="{1A563876-2940-48E6-AECA-5E7EC185F0B6}" type="presParOf" srcId="{F2EF3DBD-CB86-4A7D-B7EF-4919AB81120F}" destId="{56C7B84F-32D1-4303-8DD1-F02983A30130}"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4280AF-7B25-4AD0-8301-35C4D4FC4843}" type="doc">
      <dgm:prSet loTypeId="urn:microsoft.com/office/officeart/2005/8/layout/hProcess9" loCatId="process" qsTypeId="urn:microsoft.com/office/officeart/2005/8/quickstyle/simple1" qsCatId="simple" csTypeId="urn:microsoft.com/office/officeart/2005/8/colors/accent1_2" csCatId="accent1" phldr="1"/>
      <dgm:spPr/>
    </dgm:pt>
    <dgm:pt modelId="{0391FDBE-049F-4793-9440-312D817AB7AD}">
      <dgm:prSet/>
      <dgm:spPr/>
      <dgm:t>
        <a:bodyPr/>
        <a:lstStyle/>
        <a:p>
          <a:r>
            <a:rPr lang="en-US" dirty="0"/>
            <a:t>Follow data</a:t>
          </a:r>
        </a:p>
      </dgm:t>
    </dgm:pt>
    <dgm:pt modelId="{F3B418D6-0B93-47CB-B987-98650CB00736}" type="parTrans" cxnId="{0C293867-FA3A-4059-9B3E-087084756A76}">
      <dgm:prSet/>
      <dgm:spPr/>
      <dgm:t>
        <a:bodyPr/>
        <a:lstStyle/>
        <a:p>
          <a:endParaRPr lang="en-US"/>
        </a:p>
      </dgm:t>
    </dgm:pt>
    <dgm:pt modelId="{35DEB4B4-B50B-4FB2-B2FF-97A8441186A5}" type="sibTrans" cxnId="{0C293867-FA3A-4059-9B3E-087084756A76}">
      <dgm:prSet/>
      <dgm:spPr/>
      <dgm:t>
        <a:bodyPr/>
        <a:lstStyle/>
        <a:p>
          <a:endParaRPr lang="en-US"/>
        </a:p>
      </dgm:t>
    </dgm:pt>
    <dgm:pt modelId="{5F06AC99-0CFA-403C-B9FF-1786917EC4A8}">
      <dgm:prSet/>
      <dgm:spPr/>
      <dgm:t>
        <a:bodyPr/>
        <a:lstStyle/>
        <a:p>
          <a:r>
            <a:rPr lang="en-US" dirty="0"/>
            <a:t>Monitor bias and diversity</a:t>
          </a:r>
        </a:p>
      </dgm:t>
    </dgm:pt>
    <dgm:pt modelId="{45E49737-E158-4364-86B6-34BD78B54337}" type="parTrans" cxnId="{409582CA-3C8B-43DE-9E4A-47AC7205C4FE}">
      <dgm:prSet/>
      <dgm:spPr/>
      <dgm:t>
        <a:bodyPr/>
        <a:lstStyle/>
        <a:p>
          <a:endParaRPr lang="en-US"/>
        </a:p>
      </dgm:t>
    </dgm:pt>
    <dgm:pt modelId="{45F3C683-C52C-4BC1-9E33-43301426AEBC}" type="sibTrans" cxnId="{409582CA-3C8B-43DE-9E4A-47AC7205C4FE}">
      <dgm:prSet/>
      <dgm:spPr/>
      <dgm:t>
        <a:bodyPr/>
        <a:lstStyle/>
        <a:p>
          <a:endParaRPr lang="en-US"/>
        </a:p>
      </dgm:t>
    </dgm:pt>
    <dgm:pt modelId="{0362A607-CCD2-4C92-AEAF-240FF8FF1FD8}">
      <dgm:prSet/>
      <dgm:spPr/>
      <dgm:t>
        <a:bodyPr/>
        <a:lstStyle/>
        <a:p>
          <a:r>
            <a:rPr lang="en-US" dirty="0"/>
            <a:t>Continuous Improvement</a:t>
          </a:r>
        </a:p>
      </dgm:t>
    </dgm:pt>
    <dgm:pt modelId="{9CA8A1CA-98F6-4038-99C5-8695DE7FA9EB}" type="parTrans" cxnId="{94594AC9-6875-4C8A-B1FA-138B76DCB003}">
      <dgm:prSet/>
      <dgm:spPr/>
      <dgm:t>
        <a:bodyPr/>
        <a:lstStyle/>
        <a:p>
          <a:endParaRPr lang="en-US"/>
        </a:p>
      </dgm:t>
    </dgm:pt>
    <dgm:pt modelId="{3557BD3B-93C3-4171-A6FF-755A34EF4ECD}" type="sibTrans" cxnId="{94594AC9-6875-4C8A-B1FA-138B76DCB003}">
      <dgm:prSet/>
      <dgm:spPr/>
      <dgm:t>
        <a:bodyPr/>
        <a:lstStyle/>
        <a:p>
          <a:endParaRPr lang="en-US"/>
        </a:p>
      </dgm:t>
    </dgm:pt>
    <dgm:pt modelId="{0AED404A-352E-44BA-BC96-34A95E576932}">
      <dgm:prSet/>
      <dgm:spPr/>
      <dgm:t>
        <a:bodyPr/>
        <a:lstStyle/>
        <a:p>
          <a:r>
            <a:rPr lang="en-US" dirty="0"/>
            <a:t>Expand</a:t>
          </a:r>
        </a:p>
      </dgm:t>
    </dgm:pt>
    <dgm:pt modelId="{B6EE1B18-95F4-4431-A493-E07E69808D5F}" type="parTrans" cxnId="{C14AA3C2-1331-4F89-B3A4-222EDDB14979}">
      <dgm:prSet/>
      <dgm:spPr/>
      <dgm:t>
        <a:bodyPr/>
        <a:lstStyle/>
        <a:p>
          <a:endParaRPr lang="en-US"/>
        </a:p>
      </dgm:t>
    </dgm:pt>
    <dgm:pt modelId="{BB136DFE-93F7-4B9E-AF04-AC16A85F1447}" type="sibTrans" cxnId="{C14AA3C2-1331-4F89-B3A4-222EDDB14979}">
      <dgm:prSet/>
      <dgm:spPr/>
      <dgm:t>
        <a:bodyPr/>
        <a:lstStyle/>
        <a:p>
          <a:endParaRPr lang="en-US"/>
        </a:p>
      </dgm:t>
    </dgm:pt>
    <dgm:pt modelId="{20CD8DF6-3A52-4552-A78C-F09714587824}">
      <dgm:prSet/>
      <dgm:spPr/>
      <dgm:t>
        <a:bodyPr/>
        <a:lstStyle/>
        <a:p>
          <a:r>
            <a:rPr lang="en-US" dirty="0"/>
            <a:t>Set a standard</a:t>
          </a:r>
        </a:p>
      </dgm:t>
    </dgm:pt>
    <dgm:pt modelId="{7057025D-7A7B-4F0D-97A2-2F1EEB1677E2}" type="parTrans" cxnId="{37FB3966-B329-4868-A54D-C201D96C9BF9}">
      <dgm:prSet/>
      <dgm:spPr/>
      <dgm:t>
        <a:bodyPr/>
        <a:lstStyle/>
        <a:p>
          <a:endParaRPr lang="en-US"/>
        </a:p>
      </dgm:t>
    </dgm:pt>
    <dgm:pt modelId="{5E46FD83-A21B-4ACC-AAFF-AED9A2709F96}" type="sibTrans" cxnId="{37FB3966-B329-4868-A54D-C201D96C9BF9}">
      <dgm:prSet/>
      <dgm:spPr/>
      <dgm:t>
        <a:bodyPr/>
        <a:lstStyle/>
        <a:p>
          <a:endParaRPr lang="en-US"/>
        </a:p>
      </dgm:t>
    </dgm:pt>
    <dgm:pt modelId="{838728D5-140F-4327-AA16-21F7CD42A2C0}" type="pres">
      <dgm:prSet presAssocID="{0E4280AF-7B25-4AD0-8301-35C4D4FC4843}" presName="CompostProcess" presStyleCnt="0">
        <dgm:presLayoutVars>
          <dgm:dir/>
          <dgm:resizeHandles val="exact"/>
        </dgm:presLayoutVars>
      </dgm:prSet>
      <dgm:spPr/>
    </dgm:pt>
    <dgm:pt modelId="{F3AB3B52-83CC-48DF-BB3B-22ECC76EEDFC}" type="pres">
      <dgm:prSet presAssocID="{0E4280AF-7B25-4AD0-8301-35C4D4FC4843}" presName="arrow" presStyleLbl="bgShp" presStyleIdx="0" presStyleCnt="1" custLinFactNeighborX="-352"/>
      <dgm:spPr/>
    </dgm:pt>
    <dgm:pt modelId="{ADB60FAD-51A8-4445-8473-0671124D37CB}" type="pres">
      <dgm:prSet presAssocID="{0E4280AF-7B25-4AD0-8301-35C4D4FC4843}" presName="linearProcess" presStyleCnt="0"/>
      <dgm:spPr/>
    </dgm:pt>
    <dgm:pt modelId="{36BEA22B-DEB0-4285-9BEA-9797CFC77D7D}" type="pres">
      <dgm:prSet presAssocID="{5F06AC99-0CFA-403C-B9FF-1786917EC4A8}" presName="textNode" presStyleLbl="node1" presStyleIdx="0" presStyleCnt="5" custLinFactX="91653" custLinFactNeighborX="100000" custLinFactNeighborY="1682">
        <dgm:presLayoutVars>
          <dgm:bulletEnabled val="1"/>
        </dgm:presLayoutVars>
      </dgm:prSet>
      <dgm:spPr/>
    </dgm:pt>
    <dgm:pt modelId="{8389616C-5B49-4E52-9DAC-4F19464F0D7F}" type="pres">
      <dgm:prSet presAssocID="{45F3C683-C52C-4BC1-9E33-43301426AEBC}" presName="sibTrans" presStyleCnt="0"/>
      <dgm:spPr/>
    </dgm:pt>
    <dgm:pt modelId="{B6840FD9-1948-479E-B900-78A3B10BF1C0}" type="pres">
      <dgm:prSet presAssocID="{0391FDBE-049F-4793-9440-312D817AB7AD}" presName="textNode" presStyleLbl="node1" presStyleIdx="1" presStyleCnt="5" custLinFactX="-105908" custLinFactNeighborX="-200000" custLinFactNeighborY="1121">
        <dgm:presLayoutVars>
          <dgm:bulletEnabled val="1"/>
        </dgm:presLayoutVars>
      </dgm:prSet>
      <dgm:spPr/>
    </dgm:pt>
    <dgm:pt modelId="{1FF7DB58-AF62-4B6D-B5F8-98988A30C4D9}" type="pres">
      <dgm:prSet presAssocID="{35DEB4B4-B50B-4FB2-B2FF-97A8441186A5}" presName="sibTrans" presStyleCnt="0"/>
      <dgm:spPr/>
    </dgm:pt>
    <dgm:pt modelId="{3F03AF82-EA33-4187-A8E4-C3AEA86F1D74}" type="pres">
      <dgm:prSet presAssocID="{0AED404A-352E-44BA-BC96-34A95E576932}" presName="textNode" presStyleLbl="node1" presStyleIdx="2" presStyleCnt="5" custLinFactX="76765" custLinFactNeighborX="100000" custLinFactNeighborY="1682">
        <dgm:presLayoutVars>
          <dgm:bulletEnabled val="1"/>
        </dgm:presLayoutVars>
      </dgm:prSet>
      <dgm:spPr/>
    </dgm:pt>
    <dgm:pt modelId="{B3865B69-CCE8-445D-9F8C-ECDE2219C380}" type="pres">
      <dgm:prSet presAssocID="{BB136DFE-93F7-4B9E-AF04-AC16A85F1447}" presName="sibTrans" presStyleCnt="0"/>
      <dgm:spPr/>
    </dgm:pt>
    <dgm:pt modelId="{7DE50EF1-99D1-4CB3-BDE3-6862A8FD7DC6}" type="pres">
      <dgm:prSet presAssocID="{0362A607-CCD2-4C92-AEAF-240FF8FF1FD8}" presName="textNode" presStyleLbl="node1" presStyleIdx="3" presStyleCnt="5" custLinFactX="-111731" custLinFactNeighborX="-200000" custLinFactNeighborY="1122">
        <dgm:presLayoutVars>
          <dgm:bulletEnabled val="1"/>
        </dgm:presLayoutVars>
      </dgm:prSet>
      <dgm:spPr/>
    </dgm:pt>
    <dgm:pt modelId="{48DC6824-920E-4372-91DA-D58F3A140123}" type="pres">
      <dgm:prSet presAssocID="{3557BD3B-93C3-4171-A6FF-755A34EF4ECD}" presName="sibTrans" presStyleCnt="0"/>
      <dgm:spPr/>
    </dgm:pt>
    <dgm:pt modelId="{97A429A0-396C-4717-A591-3010164E422A}" type="pres">
      <dgm:prSet presAssocID="{20CD8DF6-3A52-4552-A78C-F09714587824}" presName="textNode" presStyleLbl="node1" presStyleIdx="4" presStyleCnt="5" custLinFactX="15647" custLinFactNeighborX="100000" custLinFactNeighborY="-1121">
        <dgm:presLayoutVars>
          <dgm:bulletEnabled val="1"/>
        </dgm:presLayoutVars>
      </dgm:prSet>
      <dgm:spPr/>
    </dgm:pt>
  </dgm:ptLst>
  <dgm:cxnLst>
    <dgm:cxn modelId="{7CB77818-119D-4EFB-A58F-44F933112B8C}" type="presOf" srcId="{0362A607-CCD2-4C92-AEAF-240FF8FF1FD8}" destId="{7DE50EF1-99D1-4CB3-BDE3-6862A8FD7DC6}" srcOrd="0" destOrd="0" presId="urn:microsoft.com/office/officeart/2005/8/layout/hProcess9"/>
    <dgm:cxn modelId="{BFF84E25-7124-40F5-9EB8-49051966F93D}" type="presOf" srcId="{0AED404A-352E-44BA-BC96-34A95E576932}" destId="{3F03AF82-EA33-4187-A8E4-C3AEA86F1D74}" srcOrd="0" destOrd="0" presId="urn:microsoft.com/office/officeart/2005/8/layout/hProcess9"/>
    <dgm:cxn modelId="{54C8C333-66CB-498C-BEE7-CCE8678560AA}" type="presOf" srcId="{5F06AC99-0CFA-403C-B9FF-1786917EC4A8}" destId="{36BEA22B-DEB0-4285-9BEA-9797CFC77D7D}" srcOrd="0" destOrd="0" presId="urn:microsoft.com/office/officeart/2005/8/layout/hProcess9"/>
    <dgm:cxn modelId="{37FB3966-B329-4868-A54D-C201D96C9BF9}" srcId="{0E4280AF-7B25-4AD0-8301-35C4D4FC4843}" destId="{20CD8DF6-3A52-4552-A78C-F09714587824}" srcOrd="4" destOrd="0" parTransId="{7057025D-7A7B-4F0D-97A2-2F1EEB1677E2}" sibTransId="{5E46FD83-A21B-4ACC-AAFF-AED9A2709F96}"/>
    <dgm:cxn modelId="{0C293867-FA3A-4059-9B3E-087084756A76}" srcId="{0E4280AF-7B25-4AD0-8301-35C4D4FC4843}" destId="{0391FDBE-049F-4793-9440-312D817AB7AD}" srcOrd="1" destOrd="0" parTransId="{F3B418D6-0B93-47CB-B987-98650CB00736}" sibTransId="{35DEB4B4-B50B-4FB2-B2FF-97A8441186A5}"/>
    <dgm:cxn modelId="{B8EB5055-B608-42C9-912D-D39033D67FF5}" type="presOf" srcId="{20CD8DF6-3A52-4552-A78C-F09714587824}" destId="{97A429A0-396C-4717-A591-3010164E422A}" srcOrd="0" destOrd="0" presId="urn:microsoft.com/office/officeart/2005/8/layout/hProcess9"/>
    <dgm:cxn modelId="{2CAB9955-A82B-4F8F-A359-384683D682CA}" type="presOf" srcId="{0E4280AF-7B25-4AD0-8301-35C4D4FC4843}" destId="{838728D5-140F-4327-AA16-21F7CD42A2C0}" srcOrd="0" destOrd="0" presId="urn:microsoft.com/office/officeart/2005/8/layout/hProcess9"/>
    <dgm:cxn modelId="{C14AA3C2-1331-4F89-B3A4-222EDDB14979}" srcId="{0E4280AF-7B25-4AD0-8301-35C4D4FC4843}" destId="{0AED404A-352E-44BA-BC96-34A95E576932}" srcOrd="2" destOrd="0" parTransId="{B6EE1B18-95F4-4431-A493-E07E69808D5F}" sibTransId="{BB136DFE-93F7-4B9E-AF04-AC16A85F1447}"/>
    <dgm:cxn modelId="{94594AC9-6875-4C8A-B1FA-138B76DCB003}" srcId="{0E4280AF-7B25-4AD0-8301-35C4D4FC4843}" destId="{0362A607-CCD2-4C92-AEAF-240FF8FF1FD8}" srcOrd="3" destOrd="0" parTransId="{9CA8A1CA-98F6-4038-99C5-8695DE7FA9EB}" sibTransId="{3557BD3B-93C3-4171-A6FF-755A34EF4ECD}"/>
    <dgm:cxn modelId="{409582CA-3C8B-43DE-9E4A-47AC7205C4FE}" srcId="{0E4280AF-7B25-4AD0-8301-35C4D4FC4843}" destId="{5F06AC99-0CFA-403C-B9FF-1786917EC4A8}" srcOrd="0" destOrd="0" parTransId="{45E49737-E158-4364-86B6-34BD78B54337}" sibTransId="{45F3C683-C52C-4BC1-9E33-43301426AEBC}"/>
    <dgm:cxn modelId="{1530F5D2-FB1F-4D45-801A-74F1C07F9773}" type="presOf" srcId="{0391FDBE-049F-4793-9440-312D817AB7AD}" destId="{B6840FD9-1948-479E-B900-78A3B10BF1C0}" srcOrd="0" destOrd="0" presId="urn:microsoft.com/office/officeart/2005/8/layout/hProcess9"/>
    <dgm:cxn modelId="{D1453A71-D79C-4B89-9C84-EA57A0C91F49}" type="presParOf" srcId="{838728D5-140F-4327-AA16-21F7CD42A2C0}" destId="{F3AB3B52-83CC-48DF-BB3B-22ECC76EEDFC}" srcOrd="0" destOrd="0" presId="urn:microsoft.com/office/officeart/2005/8/layout/hProcess9"/>
    <dgm:cxn modelId="{9118FC3A-A358-4FEE-B44A-86BF8E67E1BF}" type="presParOf" srcId="{838728D5-140F-4327-AA16-21F7CD42A2C0}" destId="{ADB60FAD-51A8-4445-8473-0671124D37CB}" srcOrd="1" destOrd="0" presId="urn:microsoft.com/office/officeart/2005/8/layout/hProcess9"/>
    <dgm:cxn modelId="{E8CE2C1B-8523-4B8A-8357-AA7ED8A2702E}" type="presParOf" srcId="{ADB60FAD-51A8-4445-8473-0671124D37CB}" destId="{36BEA22B-DEB0-4285-9BEA-9797CFC77D7D}" srcOrd="0" destOrd="0" presId="urn:microsoft.com/office/officeart/2005/8/layout/hProcess9"/>
    <dgm:cxn modelId="{8D8EF846-9CD5-4965-88DB-F55D53916B9E}" type="presParOf" srcId="{ADB60FAD-51A8-4445-8473-0671124D37CB}" destId="{8389616C-5B49-4E52-9DAC-4F19464F0D7F}" srcOrd="1" destOrd="0" presId="urn:microsoft.com/office/officeart/2005/8/layout/hProcess9"/>
    <dgm:cxn modelId="{AF11278D-585D-40B0-B89A-5608DF2CB34D}" type="presParOf" srcId="{ADB60FAD-51A8-4445-8473-0671124D37CB}" destId="{B6840FD9-1948-479E-B900-78A3B10BF1C0}" srcOrd="2" destOrd="0" presId="urn:microsoft.com/office/officeart/2005/8/layout/hProcess9"/>
    <dgm:cxn modelId="{90CD967B-A6C3-4373-82E0-A998F8491716}" type="presParOf" srcId="{ADB60FAD-51A8-4445-8473-0671124D37CB}" destId="{1FF7DB58-AF62-4B6D-B5F8-98988A30C4D9}" srcOrd="3" destOrd="0" presId="urn:microsoft.com/office/officeart/2005/8/layout/hProcess9"/>
    <dgm:cxn modelId="{55712FE0-D1AB-43DF-B182-71FD0F491664}" type="presParOf" srcId="{ADB60FAD-51A8-4445-8473-0671124D37CB}" destId="{3F03AF82-EA33-4187-A8E4-C3AEA86F1D74}" srcOrd="4" destOrd="0" presId="urn:microsoft.com/office/officeart/2005/8/layout/hProcess9"/>
    <dgm:cxn modelId="{AA73FC2A-EDEF-4A24-823D-E14C40D39509}" type="presParOf" srcId="{ADB60FAD-51A8-4445-8473-0671124D37CB}" destId="{B3865B69-CCE8-445D-9F8C-ECDE2219C380}" srcOrd="5" destOrd="0" presId="urn:microsoft.com/office/officeart/2005/8/layout/hProcess9"/>
    <dgm:cxn modelId="{39D537B3-4A32-4A08-9E22-0486CAB41BFC}" type="presParOf" srcId="{ADB60FAD-51A8-4445-8473-0671124D37CB}" destId="{7DE50EF1-99D1-4CB3-BDE3-6862A8FD7DC6}" srcOrd="6" destOrd="0" presId="urn:microsoft.com/office/officeart/2005/8/layout/hProcess9"/>
    <dgm:cxn modelId="{36A8302F-F0A9-440C-852C-5ED2A154B90A}" type="presParOf" srcId="{ADB60FAD-51A8-4445-8473-0671124D37CB}" destId="{48DC6824-920E-4372-91DA-D58F3A140123}" srcOrd="7" destOrd="0" presId="urn:microsoft.com/office/officeart/2005/8/layout/hProcess9"/>
    <dgm:cxn modelId="{5B48D643-B7B8-427F-B93C-6BAF79932F0C}" type="presParOf" srcId="{ADB60FAD-51A8-4445-8473-0671124D37CB}" destId="{97A429A0-396C-4717-A591-3010164E422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938D95-A511-4582-9171-42827D4E589E}" type="doc">
      <dgm:prSet loTypeId="urn:microsoft.com/office/officeart/2005/8/layout/default" loCatId="list" qsTypeId="urn:microsoft.com/office/officeart/2005/8/quickstyle/3d3" qsCatId="3D" csTypeId="urn:microsoft.com/office/officeart/2005/8/colors/accent2_2" csCatId="accent2" phldr="1"/>
      <dgm:spPr/>
      <dgm:t>
        <a:bodyPr/>
        <a:lstStyle/>
        <a:p>
          <a:endParaRPr lang="en-US"/>
        </a:p>
      </dgm:t>
    </dgm:pt>
    <dgm:pt modelId="{CB59C76B-8C20-46DA-8796-A09D4E490F46}">
      <dgm:prSet/>
      <dgm:spPr>
        <a:solidFill>
          <a:schemeClr val="accent2">
            <a:lumMod val="75000"/>
          </a:schemeClr>
        </a:solidFill>
      </dgm:spPr>
      <dgm:t>
        <a:bodyPr/>
        <a:lstStyle/>
        <a:p>
          <a:r>
            <a:rPr lang="en-US" dirty="0"/>
            <a:t>New Members</a:t>
          </a:r>
        </a:p>
      </dgm:t>
    </dgm:pt>
    <dgm:pt modelId="{036F4C4D-985E-4ED6-AF9C-CC64C9569E16}" type="parTrans" cxnId="{F652A7C8-1A7E-461A-9D6D-000503B8DAED}">
      <dgm:prSet/>
      <dgm:spPr/>
      <dgm:t>
        <a:bodyPr/>
        <a:lstStyle/>
        <a:p>
          <a:endParaRPr lang="en-US"/>
        </a:p>
      </dgm:t>
    </dgm:pt>
    <dgm:pt modelId="{2972FEA2-8B1F-42B8-B9AB-3D46621E5968}" type="sibTrans" cxnId="{F652A7C8-1A7E-461A-9D6D-000503B8DAED}">
      <dgm:prSet/>
      <dgm:spPr/>
      <dgm:t>
        <a:bodyPr/>
        <a:lstStyle/>
        <a:p>
          <a:endParaRPr lang="en-US"/>
        </a:p>
      </dgm:t>
    </dgm:pt>
    <dgm:pt modelId="{85753220-ABBE-4850-AF4E-73C3ECF118E8}">
      <dgm:prSet/>
      <dgm:spPr>
        <a:solidFill>
          <a:schemeClr val="accent2">
            <a:lumMod val="75000"/>
          </a:schemeClr>
        </a:solidFill>
      </dgm:spPr>
      <dgm:t>
        <a:bodyPr/>
        <a:lstStyle/>
        <a:p>
          <a:r>
            <a:rPr lang="en-US" dirty="0"/>
            <a:t>CPHRM</a:t>
          </a:r>
        </a:p>
      </dgm:t>
    </dgm:pt>
    <dgm:pt modelId="{90508472-CEF3-4C25-BE10-FB78212195EA}" type="parTrans" cxnId="{6C3BE0AE-DEA9-44C4-ABC3-2191DFDBDBA1}">
      <dgm:prSet/>
      <dgm:spPr/>
      <dgm:t>
        <a:bodyPr/>
        <a:lstStyle/>
        <a:p>
          <a:endParaRPr lang="en-US"/>
        </a:p>
      </dgm:t>
    </dgm:pt>
    <dgm:pt modelId="{F7192F4C-FB7B-4A67-BA54-7B6D6EEF9C84}" type="sibTrans" cxnId="{6C3BE0AE-DEA9-44C4-ABC3-2191DFDBDBA1}">
      <dgm:prSet/>
      <dgm:spPr/>
      <dgm:t>
        <a:bodyPr/>
        <a:lstStyle/>
        <a:p>
          <a:endParaRPr lang="en-US"/>
        </a:p>
      </dgm:t>
    </dgm:pt>
    <dgm:pt modelId="{686DD1EA-228C-4204-B6D4-FEE448742B97}">
      <dgm:prSet/>
      <dgm:spPr>
        <a:solidFill>
          <a:schemeClr val="accent2">
            <a:lumMod val="75000"/>
          </a:schemeClr>
        </a:solidFill>
      </dgm:spPr>
      <dgm:t>
        <a:bodyPr/>
        <a:lstStyle/>
        <a:p>
          <a:r>
            <a:rPr lang="en-US" dirty="0"/>
            <a:t>FASHRM</a:t>
          </a:r>
        </a:p>
      </dgm:t>
    </dgm:pt>
    <dgm:pt modelId="{E937F1DA-EA8F-4D8D-867C-924DC9464422}" type="parTrans" cxnId="{A3ABFE8C-3DCB-4A36-A2ED-01B62925E640}">
      <dgm:prSet/>
      <dgm:spPr/>
      <dgm:t>
        <a:bodyPr/>
        <a:lstStyle/>
        <a:p>
          <a:endParaRPr lang="en-US"/>
        </a:p>
      </dgm:t>
    </dgm:pt>
    <dgm:pt modelId="{0178E7B7-875C-4D4C-B355-F6C6E82106D2}" type="sibTrans" cxnId="{A3ABFE8C-3DCB-4A36-A2ED-01B62925E640}">
      <dgm:prSet/>
      <dgm:spPr/>
      <dgm:t>
        <a:bodyPr/>
        <a:lstStyle/>
        <a:p>
          <a:endParaRPr lang="en-US"/>
        </a:p>
      </dgm:t>
    </dgm:pt>
    <dgm:pt modelId="{3B214987-49E3-495A-A47D-D7D67F12F5E3}">
      <dgm:prSet/>
      <dgm:spPr>
        <a:solidFill>
          <a:schemeClr val="accent2">
            <a:lumMod val="75000"/>
          </a:schemeClr>
        </a:solidFill>
      </dgm:spPr>
      <dgm:t>
        <a:bodyPr/>
        <a:lstStyle/>
        <a:p>
          <a:r>
            <a:rPr lang="en-US" dirty="0"/>
            <a:t>DFASHRM</a:t>
          </a:r>
        </a:p>
      </dgm:t>
    </dgm:pt>
    <dgm:pt modelId="{0D363F2E-30B1-4072-9CA7-B237ACD71645}" type="parTrans" cxnId="{C81E8896-257C-4C38-8F55-AC371319C1E2}">
      <dgm:prSet/>
      <dgm:spPr/>
      <dgm:t>
        <a:bodyPr/>
        <a:lstStyle/>
        <a:p>
          <a:endParaRPr lang="en-US"/>
        </a:p>
      </dgm:t>
    </dgm:pt>
    <dgm:pt modelId="{385BAEB3-7905-46BE-8118-8A28404BF453}" type="sibTrans" cxnId="{C81E8896-257C-4C38-8F55-AC371319C1E2}">
      <dgm:prSet/>
      <dgm:spPr/>
      <dgm:t>
        <a:bodyPr/>
        <a:lstStyle/>
        <a:p>
          <a:endParaRPr lang="en-US"/>
        </a:p>
      </dgm:t>
    </dgm:pt>
    <dgm:pt modelId="{67B784E8-3894-458C-ADAC-8DC0344924D1}">
      <dgm:prSet/>
      <dgm:spPr>
        <a:solidFill>
          <a:schemeClr val="accent2">
            <a:lumMod val="75000"/>
          </a:schemeClr>
        </a:solidFill>
      </dgm:spPr>
      <dgm:t>
        <a:bodyPr/>
        <a:lstStyle/>
        <a:p>
          <a:r>
            <a:rPr lang="en-US" dirty="0"/>
            <a:t>ASHRM Committees</a:t>
          </a:r>
        </a:p>
      </dgm:t>
    </dgm:pt>
    <dgm:pt modelId="{A68FE047-18A3-48B1-98B4-455590A1DA68}" type="parTrans" cxnId="{57628819-55B8-431A-823C-CF1B4153990A}">
      <dgm:prSet/>
      <dgm:spPr/>
      <dgm:t>
        <a:bodyPr/>
        <a:lstStyle/>
        <a:p>
          <a:endParaRPr lang="en-US"/>
        </a:p>
      </dgm:t>
    </dgm:pt>
    <dgm:pt modelId="{A1596545-BE76-4D1B-98A1-596B650B724E}" type="sibTrans" cxnId="{57628819-55B8-431A-823C-CF1B4153990A}">
      <dgm:prSet/>
      <dgm:spPr/>
      <dgm:t>
        <a:bodyPr/>
        <a:lstStyle/>
        <a:p>
          <a:endParaRPr lang="en-US"/>
        </a:p>
      </dgm:t>
    </dgm:pt>
    <dgm:pt modelId="{A4C424A6-14B6-405E-A2BA-A983FD39E2FD}" type="pres">
      <dgm:prSet presAssocID="{22938D95-A511-4582-9171-42827D4E589E}" presName="diagram" presStyleCnt="0">
        <dgm:presLayoutVars>
          <dgm:dir/>
          <dgm:resizeHandles val="exact"/>
        </dgm:presLayoutVars>
      </dgm:prSet>
      <dgm:spPr/>
    </dgm:pt>
    <dgm:pt modelId="{3A82E663-959B-41DD-A20E-D2ADCAC6B349}" type="pres">
      <dgm:prSet presAssocID="{CB59C76B-8C20-46DA-8796-A09D4E490F46}" presName="node" presStyleLbl="node1" presStyleIdx="0" presStyleCnt="5">
        <dgm:presLayoutVars>
          <dgm:bulletEnabled val="1"/>
        </dgm:presLayoutVars>
      </dgm:prSet>
      <dgm:spPr/>
    </dgm:pt>
    <dgm:pt modelId="{10DEB880-BD00-452F-9DCD-9D1CEB55D26C}" type="pres">
      <dgm:prSet presAssocID="{2972FEA2-8B1F-42B8-B9AB-3D46621E5968}" presName="sibTrans" presStyleCnt="0"/>
      <dgm:spPr/>
    </dgm:pt>
    <dgm:pt modelId="{85E0D0B8-0AA6-4726-AF56-B62AC86126C2}" type="pres">
      <dgm:prSet presAssocID="{85753220-ABBE-4850-AF4E-73C3ECF118E8}" presName="node" presStyleLbl="node1" presStyleIdx="1" presStyleCnt="5">
        <dgm:presLayoutVars>
          <dgm:bulletEnabled val="1"/>
        </dgm:presLayoutVars>
      </dgm:prSet>
      <dgm:spPr/>
    </dgm:pt>
    <dgm:pt modelId="{F7DAB1E2-9827-4421-A221-05EAEECC5B71}" type="pres">
      <dgm:prSet presAssocID="{F7192F4C-FB7B-4A67-BA54-7B6D6EEF9C84}" presName="sibTrans" presStyleCnt="0"/>
      <dgm:spPr/>
    </dgm:pt>
    <dgm:pt modelId="{EDD8CCC0-8258-4BCA-98CB-0E77E77DD58F}" type="pres">
      <dgm:prSet presAssocID="{686DD1EA-228C-4204-B6D4-FEE448742B97}" presName="node" presStyleLbl="node1" presStyleIdx="2" presStyleCnt="5">
        <dgm:presLayoutVars>
          <dgm:bulletEnabled val="1"/>
        </dgm:presLayoutVars>
      </dgm:prSet>
      <dgm:spPr/>
    </dgm:pt>
    <dgm:pt modelId="{CEAFBE13-08B6-4C18-A1B6-2D5DDC7A15D2}" type="pres">
      <dgm:prSet presAssocID="{0178E7B7-875C-4D4C-B355-F6C6E82106D2}" presName="sibTrans" presStyleCnt="0"/>
      <dgm:spPr/>
    </dgm:pt>
    <dgm:pt modelId="{D6879B19-DFBD-47C4-82CC-BD66AB8A97E2}" type="pres">
      <dgm:prSet presAssocID="{3B214987-49E3-495A-A47D-D7D67F12F5E3}" presName="node" presStyleLbl="node1" presStyleIdx="3" presStyleCnt="5">
        <dgm:presLayoutVars>
          <dgm:bulletEnabled val="1"/>
        </dgm:presLayoutVars>
      </dgm:prSet>
      <dgm:spPr/>
    </dgm:pt>
    <dgm:pt modelId="{29D4E2EC-7D8C-4BA8-B4FA-8FBF8F0FCF64}" type="pres">
      <dgm:prSet presAssocID="{385BAEB3-7905-46BE-8118-8A28404BF453}" presName="sibTrans" presStyleCnt="0"/>
      <dgm:spPr/>
    </dgm:pt>
    <dgm:pt modelId="{DD00F52F-9CB6-4F81-8FED-9D972D9822AD}" type="pres">
      <dgm:prSet presAssocID="{67B784E8-3894-458C-ADAC-8DC0344924D1}" presName="node" presStyleLbl="node1" presStyleIdx="4" presStyleCnt="5">
        <dgm:presLayoutVars>
          <dgm:bulletEnabled val="1"/>
        </dgm:presLayoutVars>
      </dgm:prSet>
      <dgm:spPr/>
    </dgm:pt>
  </dgm:ptLst>
  <dgm:cxnLst>
    <dgm:cxn modelId="{57628819-55B8-431A-823C-CF1B4153990A}" srcId="{22938D95-A511-4582-9171-42827D4E589E}" destId="{67B784E8-3894-458C-ADAC-8DC0344924D1}" srcOrd="4" destOrd="0" parTransId="{A68FE047-18A3-48B1-98B4-455590A1DA68}" sibTransId="{A1596545-BE76-4D1B-98A1-596B650B724E}"/>
    <dgm:cxn modelId="{4DB8A226-2257-47D6-983C-92D6D598EEE0}" type="presOf" srcId="{67B784E8-3894-458C-ADAC-8DC0344924D1}" destId="{DD00F52F-9CB6-4F81-8FED-9D972D9822AD}" srcOrd="0" destOrd="0" presId="urn:microsoft.com/office/officeart/2005/8/layout/default"/>
    <dgm:cxn modelId="{8D3FE727-1D10-49A1-8D33-F2619EB14B70}" type="presOf" srcId="{22938D95-A511-4582-9171-42827D4E589E}" destId="{A4C424A6-14B6-405E-A2BA-A983FD39E2FD}" srcOrd="0" destOrd="0" presId="urn:microsoft.com/office/officeart/2005/8/layout/default"/>
    <dgm:cxn modelId="{B46B9F54-476F-4C74-8945-B30690121854}" type="presOf" srcId="{CB59C76B-8C20-46DA-8796-A09D4E490F46}" destId="{3A82E663-959B-41DD-A20E-D2ADCAC6B349}" srcOrd="0" destOrd="0" presId="urn:microsoft.com/office/officeart/2005/8/layout/default"/>
    <dgm:cxn modelId="{E85A5583-4B43-4B3E-98E4-88E8FE37C725}" type="presOf" srcId="{85753220-ABBE-4850-AF4E-73C3ECF118E8}" destId="{85E0D0B8-0AA6-4726-AF56-B62AC86126C2}" srcOrd="0" destOrd="0" presId="urn:microsoft.com/office/officeart/2005/8/layout/default"/>
    <dgm:cxn modelId="{A3ABFE8C-3DCB-4A36-A2ED-01B62925E640}" srcId="{22938D95-A511-4582-9171-42827D4E589E}" destId="{686DD1EA-228C-4204-B6D4-FEE448742B97}" srcOrd="2" destOrd="0" parTransId="{E937F1DA-EA8F-4D8D-867C-924DC9464422}" sibTransId="{0178E7B7-875C-4D4C-B355-F6C6E82106D2}"/>
    <dgm:cxn modelId="{C81E8896-257C-4C38-8F55-AC371319C1E2}" srcId="{22938D95-A511-4582-9171-42827D4E589E}" destId="{3B214987-49E3-495A-A47D-D7D67F12F5E3}" srcOrd="3" destOrd="0" parTransId="{0D363F2E-30B1-4072-9CA7-B237ACD71645}" sibTransId="{385BAEB3-7905-46BE-8118-8A28404BF453}"/>
    <dgm:cxn modelId="{2F9A049A-E23F-4A9E-8FCB-7390BA1FAC7C}" type="presOf" srcId="{3B214987-49E3-495A-A47D-D7D67F12F5E3}" destId="{D6879B19-DFBD-47C4-82CC-BD66AB8A97E2}" srcOrd="0" destOrd="0" presId="urn:microsoft.com/office/officeart/2005/8/layout/default"/>
    <dgm:cxn modelId="{C880F4A1-C533-40FE-BBA0-A86F55A8AB21}" type="presOf" srcId="{686DD1EA-228C-4204-B6D4-FEE448742B97}" destId="{EDD8CCC0-8258-4BCA-98CB-0E77E77DD58F}" srcOrd="0" destOrd="0" presId="urn:microsoft.com/office/officeart/2005/8/layout/default"/>
    <dgm:cxn modelId="{6C3BE0AE-DEA9-44C4-ABC3-2191DFDBDBA1}" srcId="{22938D95-A511-4582-9171-42827D4E589E}" destId="{85753220-ABBE-4850-AF4E-73C3ECF118E8}" srcOrd="1" destOrd="0" parTransId="{90508472-CEF3-4C25-BE10-FB78212195EA}" sibTransId="{F7192F4C-FB7B-4A67-BA54-7B6D6EEF9C84}"/>
    <dgm:cxn modelId="{F652A7C8-1A7E-461A-9D6D-000503B8DAED}" srcId="{22938D95-A511-4582-9171-42827D4E589E}" destId="{CB59C76B-8C20-46DA-8796-A09D4E490F46}" srcOrd="0" destOrd="0" parTransId="{036F4C4D-985E-4ED6-AF9C-CC64C9569E16}" sibTransId="{2972FEA2-8B1F-42B8-B9AB-3D46621E5968}"/>
    <dgm:cxn modelId="{2F902B97-014E-4216-8AE3-226DB4F26766}" type="presParOf" srcId="{A4C424A6-14B6-405E-A2BA-A983FD39E2FD}" destId="{3A82E663-959B-41DD-A20E-D2ADCAC6B349}" srcOrd="0" destOrd="0" presId="urn:microsoft.com/office/officeart/2005/8/layout/default"/>
    <dgm:cxn modelId="{73BFD42A-B396-4083-9FD7-C7874C5360A6}" type="presParOf" srcId="{A4C424A6-14B6-405E-A2BA-A983FD39E2FD}" destId="{10DEB880-BD00-452F-9DCD-9D1CEB55D26C}" srcOrd="1" destOrd="0" presId="urn:microsoft.com/office/officeart/2005/8/layout/default"/>
    <dgm:cxn modelId="{F58E7529-B133-4683-A1FA-086DC29D8D56}" type="presParOf" srcId="{A4C424A6-14B6-405E-A2BA-A983FD39E2FD}" destId="{85E0D0B8-0AA6-4726-AF56-B62AC86126C2}" srcOrd="2" destOrd="0" presId="urn:microsoft.com/office/officeart/2005/8/layout/default"/>
    <dgm:cxn modelId="{692AFC18-39EC-4351-9544-E34570451024}" type="presParOf" srcId="{A4C424A6-14B6-405E-A2BA-A983FD39E2FD}" destId="{F7DAB1E2-9827-4421-A221-05EAEECC5B71}" srcOrd="3" destOrd="0" presId="urn:microsoft.com/office/officeart/2005/8/layout/default"/>
    <dgm:cxn modelId="{CAFDE0EB-27CF-48A6-9725-CFDC49DB5CA7}" type="presParOf" srcId="{A4C424A6-14B6-405E-A2BA-A983FD39E2FD}" destId="{EDD8CCC0-8258-4BCA-98CB-0E77E77DD58F}" srcOrd="4" destOrd="0" presId="urn:microsoft.com/office/officeart/2005/8/layout/default"/>
    <dgm:cxn modelId="{25401742-6AAA-42F8-92EB-51C523D1F7FF}" type="presParOf" srcId="{A4C424A6-14B6-405E-A2BA-A983FD39E2FD}" destId="{CEAFBE13-08B6-4C18-A1B6-2D5DDC7A15D2}" srcOrd="5" destOrd="0" presId="urn:microsoft.com/office/officeart/2005/8/layout/default"/>
    <dgm:cxn modelId="{7B41229D-138C-4F92-92C9-D6B64312BD50}" type="presParOf" srcId="{A4C424A6-14B6-405E-A2BA-A983FD39E2FD}" destId="{D6879B19-DFBD-47C4-82CC-BD66AB8A97E2}" srcOrd="6" destOrd="0" presId="urn:microsoft.com/office/officeart/2005/8/layout/default"/>
    <dgm:cxn modelId="{2F4AE873-8E66-4D20-8010-792337242352}" type="presParOf" srcId="{A4C424A6-14B6-405E-A2BA-A983FD39E2FD}" destId="{29D4E2EC-7D8C-4BA8-B4FA-8FBF8F0FCF64}" srcOrd="7" destOrd="0" presId="urn:microsoft.com/office/officeart/2005/8/layout/default"/>
    <dgm:cxn modelId="{F3A63FAF-A5D7-41ED-833F-1A1ABCF8FB80}" type="presParOf" srcId="{A4C424A6-14B6-405E-A2BA-A983FD39E2FD}" destId="{DD00F52F-9CB6-4F81-8FED-9D972D9822A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033410-EA88-4231-8C98-F81C0E29C431}"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CE5F8419-2E6E-438B-9C12-2084DF2CE32A}">
      <dgm:prSet/>
      <dgm:spPr/>
      <dgm:t>
        <a:bodyPr/>
        <a:lstStyle/>
        <a:p>
          <a:pPr rtl="0"/>
          <a:r>
            <a:rPr lang="en-US" dirty="0"/>
            <a:t>President- Todd Hudson			 NH	</a:t>
          </a:r>
        </a:p>
      </dgm:t>
    </dgm:pt>
    <dgm:pt modelId="{C4499E97-1D3D-4128-BE68-C3C0797DAE98}" type="parTrans" cxnId="{20165E9B-81C0-4082-A636-506180099683}">
      <dgm:prSet/>
      <dgm:spPr/>
      <dgm:t>
        <a:bodyPr/>
        <a:lstStyle/>
        <a:p>
          <a:endParaRPr lang="en-US"/>
        </a:p>
      </dgm:t>
    </dgm:pt>
    <dgm:pt modelId="{94D8C0DF-2B79-48DF-AA12-D16A1B5B6813}" type="sibTrans" cxnId="{20165E9B-81C0-4082-A636-506180099683}">
      <dgm:prSet/>
      <dgm:spPr/>
      <dgm:t>
        <a:bodyPr/>
        <a:lstStyle/>
        <a:p>
          <a:endParaRPr lang="en-US"/>
        </a:p>
      </dgm:t>
    </dgm:pt>
    <dgm:pt modelId="{137FB107-7800-4DD7-954F-9928B66B0C39}">
      <dgm:prSet/>
      <dgm:spPr/>
      <dgm:t>
        <a:bodyPr/>
        <a:lstStyle/>
        <a:p>
          <a:pPr rtl="0"/>
          <a:r>
            <a:rPr lang="en-US" dirty="0"/>
            <a:t>Past-President- Alicia LaRoche 		 ME</a:t>
          </a:r>
        </a:p>
      </dgm:t>
    </dgm:pt>
    <dgm:pt modelId="{273F01EF-4FFB-4DBA-8302-36003AD6274C}" type="parTrans" cxnId="{2DA097A8-9767-49FE-8CCF-DDE6B575C4C6}">
      <dgm:prSet/>
      <dgm:spPr/>
      <dgm:t>
        <a:bodyPr/>
        <a:lstStyle/>
        <a:p>
          <a:endParaRPr lang="en-US"/>
        </a:p>
      </dgm:t>
    </dgm:pt>
    <dgm:pt modelId="{C6BAC5CC-CE9D-45AD-A009-23BE78EBD39D}" type="sibTrans" cxnId="{2DA097A8-9767-49FE-8CCF-DDE6B575C4C6}">
      <dgm:prSet/>
      <dgm:spPr/>
      <dgm:t>
        <a:bodyPr/>
        <a:lstStyle/>
        <a:p>
          <a:endParaRPr lang="en-US"/>
        </a:p>
      </dgm:t>
    </dgm:pt>
    <dgm:pt modelId="{9DCDFA42-EB11-4300-B863-2B00F96E859B}">
      <dgm:prSet/>
      <dgm:spPr/>
      <dgm:t>
        <a:bodyPr/>
        <a:lstStyle/>
        <a:p>
          <a:pPr rtl="0"/>
          <a:r>
            <a:rPr lang="en-US" dirty="0"/>
            <a:t>President-Elect- Janet Maguire		 ME</a:t>
          </a:r>
        </a:p>
      </dgm:t>
    </dgm:pt>
    <dgm:pt modelId="{8B3DB2F3-CB25-482F-8670-09C5284E47A6}" type="parTrans" cxnId="{D1D4F2D8-EB1F-4694-923E-33C28F89210A}">
      <dgm:prSet/>
      <dgm:spPr/>
      <dgm:t>
        <a:bodyPr/>
        <a:lstStyle/>
        <a:p>
          <a:endParaRPr lang="en-US"/>
        </a:p>
      </dgm:t>
    </dgm:pt>
    <dgm:pt modelId="{ABD8CE1D-D295-44A6-AC1D-F6FF2690225F}" type="sibTrans" cxnId="{D1D4F2D8-EB1F-4694-923E-33C28F89210A}">
      <dgm:prSet/>
      <dgm:spPr/>
      <dgm:t>
        <a:bodyPr/>
        <a:lstStyle/>
        <a:p>
          <a:endParaRPr lang="en-US"/>
        </a:p>
      </dgm:t>
    </dgm:pt>
    <dgm:pt modelId="{C0534837-51A1-4845-93B2-56D495474A18}">
      <dgm:prSet/>
      <dgm:spPr/>
      <dgm:t>
        <a:bodyPr/>
        <a:lstStyle/>
        <a:p>
          <a:pPr rtl="0"/>
          <a:r>
            <a:rPr lang="en-US" dirty="0"/>
            <a:t>Secretary- Jennifer </a:t>
          </a:r>
          <a:r>
            <a:rPr lang="en-US" dirty="0" err="1"/>
            <a:t>Hannux</a:t>
          </a:r>
          <a:r>
            <a:rPr lang="en-US" dirty="0"/>
            <a:t>		 VT</a:t>
          </a:r>
        </a:p>
      </dgm:t>
    </dgm:pt>
    <dgm:pt modelId="{BC88EF80-389A-4535-976D-62977155D801}" type="parTrans" cxnId="{E773BCF6-96F1-4F8F-BCBA-2B5B3E66CD96}">
      <dgm:prSet/>
      <dgm:spPr/>
      <dgm:t>
        <a:bodyPr/>
        <a:lstStyle/>
        <a:p>
          <a:endParaRPr lang="en-US"/>
        </a:p>
      </dgm:t>
    </dgm:pt>
    <dgm:pt modelId="{0BBCAE5D-30A5-4DF1-9DB9-BDDE6302E0CB}" type="sibTrans" cxnId="{E773BCF6-96F1-4F8F-BCBA-2B5B3E66CD96}">
      <dgm:prSet/>
      <dgm:spPr/>
      <dgm:t>
        <a:bodyPr/>
        <a:lstStyle/>
        <a:p>
          <a:endParaRPr lang="en-US"/>
        </a:p>
      </dgm:t>
    </dgm:pt>
    <dgm:pt modelId="{74C89332-D66A-4437-8984-0F2AEA1E737E}">
      <dgm:prSet/>
      <dgm:spPr/>
      <dgm:t>
        <a:bodyPr/>
        <a:lstStyle/>
        <a:p>
          <a:pPr rtl="0"/>
          <a:r>
            <a:rPr lang="en-US" dirty="0"/>
            <a:t>Treasurer-Michelle Boucher 		 ME	</a:t>
          </a:r>
        </a:p>
      </dgm:t>
    </dgm:pt>
    <dgm:pt modelId="{62C5E4A1-65D1-4BA4-BE45-3E7634C04A91}" type="parTrans" cxnId="{5F198697-2ACB-438F-B9F8-37A3FADDFE4F}">
      <dgm:prSet/>
      <dgm:spPr/>
      <dgm:t>
        <a:bodyPr/>
        <a:lstStyle/>
        <a:p>
          <a:endParaRPr lang="en-US"/>
        </a:p>
      </dgm:t>
    </dgm:pt>
    <dgm:pt modelId="{9C16758E-5056-4CE3-A464-DEBBA64F1BA6}" type="sibTrans" cxnId="{5F198697-2ACB-438F-B9F8-37A3FADDFE4F}">
      <dgm:prSet/>
      <dgm:spPr/>
      <dgm:t>
        <a:bodyPr/>
        <a:lstStyle/>
        <a:p>
          <a:endParaRPr lang="en-US"/>
        </a:p>
      </dgm:t>
    </dgm:pt>
    <dgm:pt modelId="{27D94323-53B9-446B-A980-4FD1314B58D2}">
      <dgm:prSet/>
      <dgm:spPr/>
      <dgm:t>
        <a:bodyPr/>
        <a:lstStyle/>
        <a:p>
          <a:pPr rtl="0"/>
          <a:r>
            <a:rPr lang="en-US" dirty="0"/>
            <a:t>At Large- Alison Eastman		 VT	</a:t>
          </a:r>
        </a:p>
      </dgm:t>
    </dgm:pt>
    <dgm:pt modelId="{25B66051-CA2D-4B75-ACBB-03DE76DFDF16}" type="parTrans" cxnId="{DF6B2A3A-E959-4BED-9D9D-270F91D82B21}">
      <dgm:prSet/>
      <dgm:spPr/>
      <dgm:t>
        <a:bodyPr/>
        <a:lstStyle/>
        <a:p>
          <a:endParaRPr lang="en-US"/>
        </a:p>
      </dgm:t>
    </dgm:pt>
    <dgm:pt modelId="{53CCF809-1EE0-4B1F-A02B-808EC83AA59F}" type="sibTrans" cxnId="{DF6B2A3A-E959-4BED-9D9D-270F91D82B21}">
      <dgm:prSet/>
      <dgm:spPr/>
      <dgm:t>
        <a:bodyPr/>
        <a:lstStyle/>
        <a:p>
          <a:endParaRPr lang="en-US"/>
        </a:p>
      </dgm:t>
    </dgm:pt>
    <dgm:pt modelId="{1A18AE26-83FC-4F19-871F-D69843EA17C6}">
      <dgm:prSet/>
      <dgm:spPr/>
      <dgm:t>
        <a:bodyPr/>
        <a:lstStyle/>
        <a:p>
          <a:pPr rtl="0"/>
          <a:r>
            <a:rPr lang="en-US" dirty="0"/>
            <a:t>At Large-Joey Mattson	             	 NH</a:t>
          </a:r>
        </a:p>
      </dgm:t>
    </dgm:pt>
    <dgm:pt modelId="{A420271A-615C-4F9D-87AF-D84016A2FA6B}" type="parTrans" cxnId="{C73C9562-2D66-4082-9F20-DB9F2D16463C}">
      <dgm:prSet/>
      <dgm:spPr/>
      <dgm:t>
        <a:bodyPr/>
        <a:lstStyle/>
        <a:p>
          <a:endParaRPr lang="en-US"/>
        </a:p>
      </dgm:t>
    </dgm:pt>
    <dgm:pt modelId="{E23D0503-B7C5-4243-8E44-529B558D3034}" type="sibTrans" cxnId="{C73C9562-2D66-4082-9F20-DB9F2D16463C}">
      <dgm:prSet/>
      <dgm:spPr/>
      <dgm:t>
        <a:bodyPr/>
        <a:lstStyle/>
        <a:p>
          <a:endParaRPr lang="en-US"/>
        </a:p>
      </dgm:t>
    </dgm:pt>
    <dgm:pt modelId="{BED1B8B5-8EB7-4A9A-8BD1-95F93193B066}">
      <dgm:prSet/>
      <dgm:spPr/>
      <dgm:t>
        <a:bodyPr/>
        <a:lstStyle/>
        <a:p>
          <a:pPr rtl="0"/>
          <a:r>
            <a:rPr lang="en-US" dirty="0"/>
            <a:t>At Large- Dave Herzer		            ME</a:t>
          </a:r>
        </a:p>
      </dgm:t>
    </dgm:pt>
    <dgm:pt modelId="{1428AF5F-E543-4DD9-B42F-8432D8B71667}" type="parTrans" cxnId="{696C50DF-E78F-4557-A79D-3775B89A066B}">
      <dgm:prSet/>
      <dgm:spPr/>
      <dgm:t>
        <a:bodyPr/>
        <a:lstStyle/>
        <a:p>
          <a:endParaRPr lang="en-US"/>
        </a:p>
      </dgm:t>
    </dgm:pt>
    <dgm:pt modelId="{D54D00E2-CCC5-45CE-A1EC-105C8C7429C4}" type="sibTrans" cxnId="{696C50DF-E78F-4557-A79D-3775B89A066B}">
      <dgm:prSet/>
      <dgm:spPr/>
      <dgm:t>
        <a:bodyPr/>
        <a:lstStyle/>
        <a:p>
          <a:endParaRPr lang="en-US"/>
        </a:p>
      </dgm:t>
    </dgm:pt>
    <dgm:pt modelId="{2B27D724-ACCC-4184-AD9B-23375FAF85FB}">
      <dgm:prSet/>
      <dgm:spPr/>
      <dgm:t>
        <a:bodyPr/>
        <a:lstStyle/>
        <a:p>
          <a:pPr rtl="0"/>
          <a:r>
            <a:rPr lang="en-US" dirty="0"/>
            <a:t>At Large- Janet Maguire		 ME</a:t>
          </a:r>
        </a:p>
      </dgm:t>
    </dgm:pt>
    <dgm:pt modelId="{72BD7B46-FB98-490D-85D2-EC1B01227523}" type="parTrans" cxnId="{5B10E4C9-CA0A-42F9-941A-CBD18E97FFD8}">
      <dgm:prSet/>
      <dgm:spPr/>
      <dgm:t>
        <a:bodyPr/>
        <a:lstStyle/>
        <a:p>
          <a:endParaRPr lang="en-US"/>
        </a:p>
      </dgm:t>
    </dgm:pt>
    <dgm:pt modelId="{5DB37A33-7452-4846-B0EB-A6F16D18EBE3}" type="sibTrans" cxnId="{5B10E4C9-CA0A-42F9-941A-CBD18E97FFD8}">
      <dgm:prSet/>
      <dgm:spPr/>
      <dgm:t>
        <a:bodyPr/>
        <a:lstStyle/>
        <a:p>
          <a:endParaRPr lang="en-US"/>
        </a:p>
      </dgm:t>
    </dgm:pt>
    <dgm:pt modelId="{58AB9A35-6058-4023-BD2E-24BD2B84F3EE}">
      <dgm:prSet/>
      <dgm:spPr/>
      <dgm:t>
        <a:bodyPr/>
        <a:lstStyle/>
        <a:p>
          <a:pPr rtl="0"/>
          <a:r>
            <a:rPr lang="en-US" dirty="0"/>
            <a:t>Treasurer-Elect- Nicole Thayer		 ME	</a:t>
          </a:r>
        </a:p>
      </dgm:t>
    </dgm:pt>
    <dgm:pt modelId="{8D01F42A-F136-4EC4-B766-328C3699C3A9}" type="parTrans" cxnId="{9C312654-A8B4-4388-B314-95CE844FD0CC}">
      <dgm:prSet/>
      <dgm:spPr/>
    </dgm:pt>
    <dgm:pt modelId="{101E271A-DB41-4136-AC5E-A07BBBD57A61}" type="sibTrans" cxnId="{9C312654-A8B4-4388-B314-95CE844FD0CC}">
      <dgm:prSet/>
      <dgm:spPr/>
    </dgm:pt>
    <dgm:pt modelId="{E05131D4-BAE7-49D7-8D5A-ED65CE4BE704}" type="pres">
      <dgm:prSet presAssocID="{BB033410-EA88-4231-8C98-F81C0E29C431}" presName="vert0" presStyleCnt="0">
        <dgm:presLayoutVars>
          <dgm:dir/>
          <dgm:animOne val="branch"/>
          <dgm:animLvl val="lvl"/>
        </dgm:presLayoutVars>
      </dgm:prSet>
      <dgm:spPr/>
    </dgm:pt>
    <dgm:pt modelId="{EC4D7E64-D68C-48E2-881E-CE41CD6DA242}" type="pres">
      <dgm:prSet presAssocID="{CE5F8419-2E6E-438B-9C12-2084DF2CE32A}" presName="thickLine" presStyleLbl="alignNode1" presStyleIdx="0" presStyleCnt="10"/>
      <dgm:spPr/>
    </dgm:pt>
    <dgm:pt modelId="{F7B5D5BD-15D1-4421-A960-810162C61AC4}" type="pres">
      <dgm:prSet presAssocID="{CE5F8419-2E6E-438B-9C12-2084DF2CE32A}" presName="horz1" presStyleCnt="0"/>
      <dgm:spPr/>
    </dgm:pt>
    <dgm:pt modelId="{796CFE78-C0AC-4DE9-994E-D4C1EA694273}" type="pres">
      <dgm:prSet presAssocID="{CE5F8419-2E6E-438B-9C12-2084DF2CE32A}" presName="tx1" presStyleLbl="revTx" presStyleIdx="0" presStyleCnt="10"/>
      <dgm:spPr/>
    </dgm:pt>
    <dgm:pt modelId="{5682E98A-E477-43C9-B8CA-093BD667FD05}" type="pres">
      <dgm:prSet presAssocID="{CE5F8419-2E6E-438B-9C12-2084DF2CE32A}" presName="vert1" presStyleCnt="0"/>
      <dgm:spPr/>
    </dgm:pt>
    <dgm:pt modelId="{A0FCC718-CAC6-43E0-A7B2-89C6A78F8255}" type="pres">
      <dgm:prSet presAssocID="{137FB107-7800-4DD7-954F-9928B66B0C39}" presName="thickLine" presStyleLbl="alignNode1" presStyleIdx="1" presStyleCnt="10"/>
      <dgm:spPr/>
    </dgm:pt>
    <dgm:pt modelId="{E26A702B-6DF1-4185-B247-2FF02EEA4291}" type="pres">
      <dgm:prSet presAssocID="{137FB107-7800-4DD7-954F-9928B66B0C39}" presName="horz1" presStyleCnt="0"/>
      <dgm:spPr/>
    </dgm:pt>
    <dgm:pt modelId="{4A780DAC-A07D-4154-AA60-61A16117F2AC}" type="pres">
      <dgm:prSet presAssocID="{137FB107-7800-4DD7-954F-9928B66B0C39}" presName="tx1" presStyleLbl="revTx" presStyleIdx="1" presStyleCnt="10"/>
      <dgm:spPr/>
    </dgm:pt>
    <dgm:pt modelId="{EECDE735-591D-4B3E-B783-3D40F1EC7962}" type="pres">
      <dgm:prSet presAssocID="{137FB107-7800-4DD7-954F-9928B66B0C39}" presName="vert1" presStyleCnt="0"/>
      <dgm:spPr/>
    </dgm:pt>
    <dgm:pt modelId="{C2AFBBBB-DF2A-427B-B67C-862361427E90}" type="pres">
      <dgm:prSet presAssocID="{9DCDFA42-EB11-4300-B863-2B00F96E859B}" presName="thickLine" presStyleLbl="alignNode1" presStyleIdx="2" presStyleCnt="10"/>
      <dgm:spPr/>
    </dgm:pt>
    <dgm:pt modelId="{0E302BA7-E75F-4824-A243-54157EED5B01}" type="pres">
      <dgm:prSet presAssocID="{9DCDFA42-EB11-4300-B863-2B00F96E859B}" presName="horz1" presStyleCnt="0"/>
      <dgm:spPr/>
    </dgm:pt>
    <dgm:pt modelId="{7AD74CBD-07EC-46DE-8043-DF72B05E40D6}" type="pres">
      <dgm:prSet presAssocID="{9DCDFA42-EB11-4300-B863-2B00F96E859B}" presName="tx1" presStyleLbl="revTx" presStyleIdx="2" presStyleCnt="10"/>
      <dgm:spPr/>
    </dgm:pt>
    <dgm:pt modelId="{42F5A5B8-DFC4-4D9E-8AAE-7F287FE33EB3}" type="pres">
      <dgm:prSet presAssocID="{9DCDFA42-EB11-4300-B863-2B00F96E859B}" presName="vert1" presStyleCnt="0"/>
      <dgm:spPr/>
    </dgm:pt>
    <dgm:pt modelId="{46BC4A09-BB8B-4666-827E-6EECE90BE55C}" type="pres">
      <dgm:prSet presAssocID="{C0534837-51A1-4845-93B2-56D495474A18}" presName="thickLine" presStyleLbl="alignNode1" presStyleIdx="3" presStyleCnt="10"/>
      <dgm:spPr/>
    </dgm:pt>
    <dgm:pt modelId="{48216856-4AD6-4C3C-8D19-FF17C0F2DB78}" type="pres">
      <dgm:prSet presAssocID="{C0534837-51A1-4845-93B2-56D495474A18}" presName="horz1" presStyleCnt="0"/>
      <dgm:spPr/>
    </dgm:pt>
    <dgm:pt modelId="{1A1B08AE-0BAF-411B-B499-C5872B361F64}" type="pres">
      <dgm:prSet presAssocID="{C0534837-51A1-4845-93B2-56D495474A18}" presName="tx1" presStyleLbl="revTx" presStyleIdx="3" presStyleCnt="10"/>
      <dgm:spPr/>
    </dgm:pt>
    <dgm:pt modelId="{F985EF9B-7C21-4F68-8B6B-42B346C9279A}" type="pres">
      <dgm:prSet presAssocID="{C0534837-51A1-4845-93B2-56D495474A18}" presName="vert1" presStyleCnt="0"/>
      <dgm:spPr/>
    </dgm:pt>
    <dgm:pt modelId="{B84594CD-C953-453D-819F-09A88A58A55F}" type="pres">
      <dgm:prSet presAssocID="{74C89332-D66A-4437-8984-0F2AEA1E737E}" presName="thickLine" presStyleLbl="alignNode1" presStyleIdx="4" presStyleCnt="10"/>
      <dgm:spPr/>
    </dgm:pt>
    <dgm:pt modelId="{4226E91D-315B-4274-9AE4-51A107B0AB7A}" type="pres">
      <dgm:prSet presAssocID="{74C89332-D66A-4437-8984-0F2AEA1E737E}" presName="horz1" presStyleCnt="0"/>
      <dgm:spPr/>
    </dgm:pt>
    <dgm:pt modelId="{45314D25-C0E2-4AE3-B088-1E1653224964}" type="pres">
      <dgm:prSet presAssocID="{74C89332-D66A-4437-8984-0F2AEA1E737E}" presName="tx1" presStyleLbl="revTx" presStyleIdx="4" presStyleCnt="10"/>
      <dgm:spPr/>
    </dgm:pt>
    <dgm:pt modelId="{221DF592-D274-455B-8DDC-7BC03451DB2D}" type="pres">
      <dgm:prSet presAssocID="{74C89332-D66A-4437-8984-0F2AEA1E737E}" presName="vert1" presStyleCnt="0"/>
      <dgm:spPr/>
    </dgm:pt>
    <dgm:pt modelId="{A27D3A36-3C13-46EC-879C-77EFAF4EC1DA}" type="pres">
      <dgm:prSet presAssocID="{58AB9A35-6058-4023-BD2E-24BD2B84F3EE}" presName="thickLine" presStyleLbl="alignNode1" presStyleIdx="5" presStyleCnt="10"/>
      <dgm:spPr/>
    </dgm:pt>
    <dgm:pt modelId="{47510AD7-C461-4F2A-9B7C-35CCB9C234D5}" type="pres">
      <dgm:prSet presAssocID="{58AB9A35-6058-4023-BD2E-24BD2B84F3EE}" presName="horz1" presStyleCnt="0"/>
      <dgm:spPr/>
    </dgm:pt>
    <dgm:pt modelId="{9CC7D7C5-DC79-4DB1-992D-8201633CB9AE}" type="pres">
      <dgm:prSet presAssocID="{58AB9A35-6058-4023-BD2E-24BD2B84F3EE}" presName="tx1" presStyleLbl="revTx" presStyleIdx="5" presStyleCnt="10"/>
      <dgm:spPr/>
    </dgm:pt>
    <dgm:pt modelId="{E20AF206-62A4-4249-9295-476E7353755D}" type="pres">
      <dgm:prSet presAssocID="{58AB9A35-6058-4023-BD2E-24BD2B84F3EE}" presName="vert1" presStyleCnt="0"/>
      <dgm:spPr/>
    </dgm:pt>
    <dgm:pt modelId="{A4C97BFA-47D0-4D80-9B7D-F7BEAA27BF60}" type="pres">
      <dgm:prSet presAssocID="{BED1B8B5-8EB7-4A9A-8BD1-95F93193B066}" presName="thickLine" presStyleLbl="alignNode1" presStyleIdx="6" presStyleCnt="10"/>
      <dgm:spPr/>
    </dgm:pt>
    <dgm:pt modelId="{30CBC6E9-CC52-45DD-9954-ED4587496E21}" type="pres">
      <dgm:prSet presAssocID="{BED1B8B5-8EB7-4A9A-8BD1-95F93193B066}" presName="horz1" presStyleCnt="0"/>
      <dgm:spPr/>
    </dgm:pt>
    <dgm:pt modelId="{E594B143-DD1D-4C1A-9CA2-EC2AFA42614B}" type="pres">
      <dgm:prSet presAssocID="{BED1B8B5-8EB7-4A9A-8BD1-95F93193B066}" presName="tx1" presStyleLbl="revTx" presStyleIdx="6" presStyleCnt="10"/>
      <dgm:spPr/>
    </dgm:pt>
    <dgm:pt modelId="{5B7369C0-36D3-49D7-AF8B-45683C1AEFC7}" type="pres">
      <dgm:prSet presAssocID="{BED1B8B5-8EB7-4A9A-8BD1-95F93193B066}" presName="vert1" presStyleCnt="0"/>
      <dgm:spPr/>
    </dgm:pt>
    <dgm:pt modelId="{76DE4665-B2D7-4ED6-BD3F-1B0AD3D9BD75}" type="pres">
      <dgm:prSet presAssocID="{2B27D724-ACCC-4184-AD9B-23375FAF85FB}" presName="thickLine" presStyleLbl="alignNode1" presStyleIdx="7" presStyleCnt="10"/>
      <dgm:spPr/>
    </dgm:pt>
    <dgm:pt modelId="{AA49351E-2FA7-4EEB-9BED-334994CB84D2}" type="pres">
      <dgm:prSet presAssocID="{2B27D724-ACCC-4184-AD9B-23375FAF85FB}" presName="horz1" presStyleCnt="0"/>
      <dgm:spPr/>
    </dgm:pt>
    <dgm:pt modelId="{AA3F7A53-8B77-46CC-B8BC-2CD8DE285828}" type="pres">
      <dgm:prSet presAssocID="{2B27D724-ACCC-4184-AD9B-23375FAF85FB}" presName="tx1" presStyleLbl="revTx" presStyleIdx="7" presStyleCnt="10"/>
      <dgm:spPr/>
    </dgm:pt>
    <dgm:pt modelId="{4DFCCBC7-437D-49D2-9C14-8A5F3D9B10C2}" type="pres">
      <dgm:prSet presAssocID="{2B27D724-ACCC-4184-AD9B-23375FAF85FB}" presName="vert1" presStyleCnt="0"/>
      <dgm:spPr/>
    </dgm:pt>
    <dgm:pt modelId="{40C95568-C33F-4384-ADD5-D2FB76164A44}" type="pres">
      <dgm:prSet presAssocID="{27D94323-53B9-446B-A980-4FD1314B58D2}" presName="thickLine" presStyleLbl="alignNode1" presStyleIdx="8" presStyleCnt="10"/>
      <dgm:spPr/>
    </dgm:pt>
    <dgm:pt modelId="{F12E07D6-7390-4699-8CE2-46BF9FD33A7F}" type="pres">
      <dgm:prSet presAssocID="{27D94323-53B9-446B-A980-4FD1314B58D2}" presName="horz1" presStyleCnt="0"/>
      <dgm:spPr/>
    </dgm:pt>
    <dgm:pt modelId="{7645C6DC-CCD9-4CB8-ACDE-9B43CF6FF8D9}" type="pres">
      <dgm:prSet presAssocID="{27D94323-53B9-446B-A980-4FD1314B58D2}" presName="tx1" presStyleLbl="revTx" presStyleIdx="8" presStyleCnt="10"/>
      <dgm:spPr/>
    </dgm:pt>
    <dgm:pt modelId="{44B9A4E9-F559-439B-8CB6-1B3F3103C658}" type="pres">
      <dgm:prSet presAssocID="{27D94323-53B9-446B-A980-4FD1314B58D2}" presName="vert1" presStyleCnt="0"/>
      <dgm:spPr/>
    </dgm:pt>
    <dgm:pt modelId="{B070B264-6619-43DE-A54D-45DBE1E11555}" type="pres">
      <dgm:prSet presAssocID="{1A18AE26-83FC-4F19-871F-D69843EA17C6}" presName="thickLine" presStyleLbl="alignNode1" presStyleIdx="9" presStyleCnt="10"/>
      <dgm:spPr/>
    </dgm:pt>
    <dgm:pt modelId="{0571A6F1-BE81-4C17-80B9-8A00804C4B55}" type="pres">
      <dgm:prSet presAssocID="{1A18AE26-83FC-4F19-871F-D69843EA17C6}" presName="horz1" presStyleCnt="0"/>
      <dgm:spPr/>
    </dgm:pt>
    <dgm:pt modelId="{682205C3-BCF0-46F8-B694-0BE3F5F0B9B4}" type="pres">
      <dgm:prSet presAssocID="{1A18AE26-83FC-4F19-871F-D69843EA17C6}" presName="tx1" presStyleLbl="revTx" presStyleIdx="9" presStyleCnt="10"/>
      <dgm:spPr/>
    </dgm:pt>
    <dgm:pt modelId="{16F1C732-D254-4870-85E3-8A2BE9BDC1BA}" type="pres">
      <dgm:prSet presAssocID="{1A18AE26-83FC-4F19-871F-D69843EA17C6}" presName="vert1" presStyleCnt="0"/>
      <dgm:spPr/>
    </dgm:pt>
  </dgm:ptLst>
  <dgm:cxnLst>
    <dgm:cxn modelId="{76F0A117-03A9-4FDB-B25F-C22135CFE78D}" type="presOf" srcId="{1A18AE26-83FC-4F19-871F-D69843EA17C6}" destId="{682205C3-BCF0-46F8-B694-0BE3F5F0B9B4}" srcOrd="0" destOrd="0" presId="urn:microsoft.com/office/officeart/2008/layout/LinedList"/>
    <dgm:cxn modelId="{C378C231-2875-42E6-8467-08AF0A3F5784}" type="presOf" srcId="{137FB107-7800-4DD7-954F-9928B66B0C39}" destId="{4A780DAC-A07D-4154-AA60-61A16117F2AC}" srcOrd="0" destOrd="0" presId="urn:microsoft.com/office/officeart/2008/layout/LinedList"/>
    <dgm:cxn modelId="{DF6B2A3A-E959-4BED-9D9D-270F91D82B21}" srcId="{BB033410-EA88-4231-8C98-F81C0E29C431}" destId="{27D94323-53B9-446B-A980-4FD1314B58D2}" srcOrd="8" destOrd="0" parTransId="{25B66051-CA2D-4B75-ACBB-03DE76DFDF16}" sibTransId="{53CCF809-1EE0-4B1F-A02B-808EC83AA59F}"/>
    <dgm:cxn modelId="{C73C9562-2D66-4082-9F20-DB9F2D16463C}" srcId="{BB033410-EA88-4231-8C98-F81C0E29C431}" destId="{1A18AE26-83FC-4F19-871F-D69843EA17C6}" srcOrd="9" destOrd="0" parTransId="{A420271A-615C-4F9D-87AF-D84016A2FA6B}" sibTransId="{E23D0503-B7C5-4243-8E44-529B558D3034}"/>
    <dgm:cxn modelId="{3BB76947-6C31-4A03-8288-9965C9454E6B}" type="presOf" srcId="{2B27D724-ACCC-4184-AD9B-23375FAF85FB}" destId="{AA3F7A53-8B77-46CC-B8BC-2CD8DE285828}" srcOrd="0" destOrd="0" presId="urn:microsoft.com/office/officeart/2008/layout/LinedList"/>
    <dgm:cxn modelId="{82410B4D-2C90-41A5-9B66-3F00B7AD87E8}" type="presOf" srcId="{74C89332-D66A-4437-8984-0F2AEA1E737E}" destId="{45314D25-C0E2-4AE3-B088-1E1653224964}" srcOrd="0" destOrd="0" presId="urn:microsoft.com/office/officeart/2008/layout/LinedList"/>
    <dgm:cxn modelId="{9C312654-A8B4-4388-B314-95CE844FD0CC}" srcId="{BB033410-EA88-4231-8C98-F81C0E29C431}" destId="{58AB9A35-6058-4023-BD2E-24BD2B84F3EE}" srcOrd="5" destOrd="0" parTransId="{8D01F42A-F136-4EC4-B766-328C3699C3A9}" sibTransId="{101E271A-DB41-4136-AC5E-A07BBBD57A61}"/>
    <dgm:cxn modelId="{28E2B376-130B-4C90-8738-2E0741CEB6B4}" type="presOf" srcId="{27D94323-53B9-446B-A980-4FD1314B58D2}" destId="{7645C6DC-CCD9-4CB8-ACDE-9B43CF6FF8D9}" srcOrd="0" destOrd="0" presId="urn:microsoft.com/office/officeart/2008/layout/LinedList"/>
    <dgm:cxn modelId="{E0811289-227C-4FF8-B50D-FA14EDE77F27}" type="presOf" srcId="{9DCDFA42-EB11-4300-B863-2B00F96E859B}" destId="{7AD74CBD-07EC-46DE-8043-DF72B05E40D6}" srcOrd="0" destOrd="0" presId="urn:microsoft.com/office/officeart/2008/layout/LinedList"/>
    <dgm:cxn modelId="{5F198697-2ACB-438F-B9F8-37A3FADDFE4F}" srcId="{BB033410-EA88-4231-8C98-F81C0E29C431}" destId="{74C89332-D66A-4437-8984-0F2AEA1E737E}" srcOrd="4" destOrd="0" parTransId="{62C5E4A1-65D1-4BA4-BE45-3E7634C04A91}" sibTransId="{9C16758E-5056-4CE3-A464-DEBBA64F1BA6}"/>
    <dgm:cxn modelId="{20165E9B-81C0-4082-A636-506180099683}" srcId="{BB033410-EA88-4231-8C98-F81C0E29C431}" destId="{CE5F8419-2E6E-438B-9C12-2084DF2CE32A}" srcOrd="0" destOrd="0" parTransId="{C4499E97-1D3D-4128-BE68-C3C0797DAE98}" sibTransId="{94D8C0DF-2B79-48DF-AA12-D16A1B5B6813}"/>
    <dgm:cxn modelId="{2DA097A8-9767-49FE-8CCF-DDE6B575C4C6}" srcId="{BB033410-EA88-4231-8C98-F81C0E29C431}" destId="{137FB107-7800-4DD7-954F-9928B66B0C39}" srcOrd="1" destOrd="0" parTransId="{273F01EF-4FFB-4DBA-8302-36003AD6274C}" sibTransId="{C6BAC5CC-CE9D-45AD-A009-23BE78EBD39D}"/>
    <dgm:cxn modelId="{64EDA4B6-3BEC-4489-AC1A-010E56B25B0F}" type="presOf" srcId="{CE5F8419-2E6E-438B-9C12-2084DF2CE32A}" destId="{796CFE78-C0AC-4DE9-994E-D4C1EA694273}" srcOrd="0" destOrd="0" presId="urn:microsoft.com/office/officeart/2008/layout/LinedList"/>
    <dgm:cxn modelId="{BE958FC5-121C-4131-A250-BFF64E68AC70}" type="presOf" srcId="{C0534837-51A1-4845-93B2-56D495474A18}" destId="{1A1B08AE-0BAF-411B-B499-C5872B361F64}" srcOrd="0" destOrd="0" presId="urn:microsoft.com/office/officeart/2008/layout/LinedList"/>
    <dgm:cxn modelId="{5B10E4C9-CA0A-42F9-941A-CBD18E97FFD8}" srcId="{BB033410-EA88-4231-8C98-F81C0E29C431}" destId="{2B27D724-ACCC-4184-AD9B-23375FAF85FB}" srcOrd="7" destOrd="0" parTransId="{72BD7B46-FB98-490D-85D2-EC1B01227523}" sibTransId="{5DB37A33-7452-4846-B0EB-A6F16D18EBE3}"/>
    <dgm:cxn modelId="{47A09BCF-75DF-4E88-933F-8D7C7D38ABB3}" type="presOf" srcId="{BED1B8B5-8EB7-4A9A-8BD1-95F93193B066}" destId="{E594B143-DD1D-4C1A-9CA2-EC2AFA42614B}" srcOrd="0" destOrd="0" presId="urn:microsoft.com/office/officeart/2008/layout/LinedList"/>
    <dgm:cxn modelId="{D1D4F2D8-EB1F-4694-923E-33C28F89210A}" srcId="{BB033410-EA88-4231-8C98-F81C0E29C431}" destId="{9DCDFA42-EB11-4300-B863-2B00F96E859B}" srcOrd="2" destOrd="0" parTransId="{8B3DB2F3-CB25-482F-8670-09C5284E47A6}" sibTransId="{ABD8CE1D-D295-44A6-AC1D-F6FF2690225F}"/>
    <dgm:cxn modelId="{696C50DF-E78F-4557-A79D-3775B89A066B}" srcId="{BB033410-EA88-4231-8C98-F81C0E29C431}" destId="{BED1B8B5-8EB7-4A9A-8BD1-95F93193B066}" srcOrd="6" destOrd="0" parTransId="{1428AF5F-E543-4DD9-B42F-8432D8B71667}" sibTransId="{D54D00E2-CCC5-45CE-A1EC-105C8C7429C4}"/>
    <dgm:cxn modelId="{F6E71DEF-8D9B-4D35-B8F2-BD4C31302FD8}" type="presOf" srcId="{58AB9A35-6058-4023-BD2E-24BD2B84F3EE}" destId="{9CC7D7C5-DC79-4DB1-992D-8201633CB9AE}" srcOrd="0" destOrd="0" presId="urn:microsoft.com/office/officeart/2008/layout/LinedList"/>
    <dgm:cxn modelId="{B0F06AEF-86BC-457B-9052-9D6D22906915}" type="presOf" srcId="{BB033410-EA88-4231-8C98-F81C0E29C431}" destId="{E05131D4-BAE7-49D7-8D5A-ED65CE4BE704}" srcOrd="0" destOrd="0" presId="urn:microsoft.com/office/officeart/2008/layout/LinedList"/>
    <dgm:cxn modelId="{E773BCF6-96F1-4F8F-BCBA-2B5B3E66CD96}" srcId="{BB033410-EA88-4231-8C98-F81C0E29C431}" destId="{C0534837-51A1-4845-93B2-56D495474A18}" srcOrd="3" destOrd="0" parTransId="{BC88EF80-389A-4535-976D-62977155D801}" sibTransId="{0BBCAE5D-30A5-4DF1-9DB9-BDDE6302E0CB}"/>
    <dgm:cxn modelId="{3817266A-1BE1-4B86-92B0-6D77A3D14AB2}" type="presParOf" srcId="{E05131D4-BAE7-49D7-8D5A-ED65CE4BE704}" destId="{EC4D7E64-D68C-48E2-881E-CE41CD6DA242}" srcOrd="0" destOrd="0" presId="urn:microsoft.com/office/officeart/2008/layout/LinedList"/>
    <dgm:cxn modelId="{1B91F826-F265-486F-B775-B9FC7DB729AE}" type="presParOf" srcId="{E05131D4-BAE7-49D7-8D5A-ED65CE4BE704}" destId="{F7B5D5BD-15D1-4421-A960-810162C61AC4}" srcOrd="1" destOrd="0" presId="urn:microsoft.com/office/officeart/2008/layout/LinedList"/>
    <dgm:cxn modelId="{5D34CB47-837A-4BAB-965A-4EBA6235A1EE}" type="presParOf" srcId="{F7B5D5BD-15D1-4421-A960-810162C61AC4}" destId="{796CFE78-C0AC-4DE9-994E-D4C1EA694273}" srcOrd="0" destOrd="0" presId="urn:microsoft.com/office/officeart/2008/layout/LinedList"/>
    <dgm:cxn modelId="{ADB015E6-0DA3-469E-B500-830CDD8D39CF}" type="presParOf" srcId="{F7B5D5BD-15D1-4421-A960-810162C61AC4}" destId="{5682E98A-E477-43C9-B8CA-093BD667FD05}" srcOrd="1" destOrd="0" presId="urn:microsoft.com/office/officeart/2008/layout/LinedList"/>
    <dgm:cxn modelId="{44D4CB6E-0C81-46E4-9AC8-E23AFF38D31C}" type="presParOf" srcId="{E05131D4-BAE7-49D7-8D5A-ED65CE4BE704}" destId="{A0FCC718-CAC6-43E0-A7B2-89C6A78F8255}" srcOrd="2" destOrd="0" presId="urn:microsoft.com/office/officeart/2008/layout/LinedList"/>
    <dgm:cxn modelId="{0BDAC9F1-DD7A-4959-BB95-F03762DD58BD}" type="presParOf" srcId="{E05131D4-BAE7-49D7-8D5A-ED65CE4BE704}" destId="{E26A702B-6DF1-4185-B247-2FF02EEA4291}" srcOrd="3" destOrd="0" presId="urn:microsoft.com/office/officeart/2008/layout/LinedList"/>
    <dgm:cxn modelId="{DD14F0B2-3195-42B0-B175-8CA4BAAB28FC}" type="presParOf" srcId="{E26A702B-6DF1-4185-B247-2FF02EEA4291}" destId="{4A780DAC-A07D-4154-AA60-61A16117F2AC}" srcOrd="0" destOrd="0" presId="urn:microsoft.com/office/officeart/2008/layout/LinedList"/>
    <dgm:cxn modelId="{EA63982B-8E27-43F8-993F-7E87BB9BD960}" type="presParOf" srcId="{E26A702B-6DF1-4185-B247-2FF02EEA4291}" destId="{EECDE735-591D-4B3E-B783-3D40F1EC7962}" srcOrd="1" destOrd="0" presId="urn:microsoft.com/office/officeart/2008/layout/LinedList"/>
    <dgm:cxn modelId="{CAC15487-AA7A-4992-B135-9CB1293E63E0}" type="presParOf" srcId="{E05131D4-BAE7-49D7-8D5A-ED65CE4BE704}" destId="{C2AFBBBB-DF2A-427B-B67C-862361427E90}" srcOrd="4" destOrd="0" presId="urn:microsoft.com/office/officeart/2008/layout/LinedList"/>
    <dgm:cxn modelId="{30F5C1B9-2EF5-48AF-BB45-6DE37F69F506}" type="presParOf" srcId="{E05131D4-BAE7-49D7-8D5A-ED65CE4BE704}" destId="{0E302BA7-E75F-4824-A243-54157EED5B01}" srcOrd="5" destOrd="0" presId="urn:microsoft.com/office/officeart/2008/layout/LinedList"/>
    <dgm:cxn modelId="{FDBFD081-78EA-40DC-A394-A4C28219A655}" type="presParOf" srcId="{0E302BA7-E75F-4824-A243-54157EED5B01}" destId="{7AD74CBD-07EC-46DE-8043-DF72B05E40D6}" srcOrd="0" destOrd="0" presId="urn:microsoft.com/office/officeart/2008/layout/LinedList"/>
    <dgm:cxn modelId="{812C9312-F48A-4123-9407-AA62EACE729E}" type="presParOf" srcId="{0E302BA7-E75F-4824-A243-54157EED5B01}" destId="{42F5A5B8-DFC4-4D9E-8AAE-7F287FE33EB3}" srcOrd="1" destOrd="0" presId="urn:microsoft.com/office/officeart/2008/layout/LinedList"/>
    <dgm:cxn modelId="{E1E2D26A-6849-40CC-83D7-52B712051A66}" type="presParOf" srcId="{E05131D4-BAE7-49D7-8D5A-ED65CE4BE704}" destId="{46BC4A09-BB8B-4666-827E-6EECE90BE55C}" srcOrd="6" destOrd="0" presId="urn:microsoft.com/office/officeart/2008/layout/LinedList"/>
    <dgm:cxn modelId="{50C84D02-94B6-402A-92B4-FB780F4B6FF5}" type="presParOf" srcId="{E05131D4-BAE7-49D7-8D5A-ED65CE4BE704}" destId="{48216856-4AD6-4C3C-8D19-FF17C0F2DB78}" srcOrd="7" destOrd="0" presId="urn:microsoft.com/office/officeart/2008/layout/LinedList"/>
    <dgm:cxn modelId="{EF4D8D5B-A318-4241-ADDE-F42579A41F95}" type="presParOf" srcId="{48216856-4AD6-4C3C-8D19-FF17C0F2DB78}" destId="{1A1B08AE-0BAF-411B-B499-C5872B361F64}" srcOrd="0" destOrd="0" presId="urn:microsoft.com/office/officeart/2008/layout/LinedList"/>
    <dgm:cxn modelId="{38DB3445-37F1-4B55-9FD8-D673296962FD}" type="presParOf" srcId="{48216856-4AD6-4C3C-8D19-FF17C0F2DB78}" destId="{F985EF9B-7C21-4F68-8B6B-42B346C9279A}" srcOrd="1" destOrd="0" presId="urn:microsoft.com/office/officeart/2008/layout/LinedList"/>
    <dgm:cxn modelId="{49392EB5-9056-4BB5-BEE4-747571DBEAE3}" type="presParOf" srcId="{E05131D4-BAE7-49D7-8D5A-ED65CE4BE704}" destId="{B84594CD-C953-453D-819F-09A88A58A55F}" srcOrd="8" destOrd="0" presId="urn:microsoft.com/office/officeart/2008/layout/LinedList"/>
    <dgm:cxn modelId="{DCB8C4B5-874B-40DB-819F-7EB87D9A426A}" type="presParOf" srcId="{E05131D4-BAE7-49D7-8D5A-ED65CE4BE704}" destId="{4226E91D-315B-4274-9AE4-51A107B0AB7A}" srcOrd="9" destOrd="0" presId="urn:microsoft.com/office/officeart/2008/layout/LinedList"/>
    <dgm:cxn modelId="{D87322EB-2584-40E0-A370-6869E7322593}" type="presParOf" srcId="{4226E91D-315B-4274-9AE4-51A107B0AB7A}" destId="{45314D25-C0E2-4AE3-B088-1E1653224964}" srcOrd="0" destOrd="0" presId="urn:microsoft.com/office/officeart/2008/layout/LinedList"/>
    <dgm:cxn modelId="{58C768F1-2E3B-48C9-BBDC-9457EEBE8632}" type="presParOf" srcId="{4226E91D-315B-4274-9AE4-51A107B0AB7A}" destId="{221DF592-D274-455B-8DDC-7BC03451DB2D}" srcOrd="1" destOrd="0" presId="urn:microsoft.com/office/officeart/2008/layout/LinedList"/>
    <dgm:cxn modelId="{BBAECE86-520E-48C1-B41E-41877B30027B}" type="presParOf" srcId="{E05131D4-BAE7-49D7-8D5A-ED65CE4BE704}" destId="{A27D3A36-3C13-46EC-879C-77EFAF4EC1DA}" srcOrd="10" destOrd="0" presId="urn:microsoft.com/office/officeart/2008/layout/LinedList"/>
    <dgm:cxn modelId="{F5923E42-FA1D-4C46-86A5-39856E5621E6}" type="presParOf" srcId="{E05131D4-BAE7-49D7-8D5A-ED65CE4BE704}" destId="{47510AD7-C461-4F2A-9B7C-35CCB9C234D5}" srcOrd="11" destOrd="0" presId="urn:microsoft.com/office/officeart/2008/layout/LinedList"/>
    <dgm:cxn modelId="{5C9CFDE5-45B7-4B41-8B8C-F13CEB4879C4}" type="presParOf" srcId="{47510AD7-C461-4F2A-9B7C-35CCB9C234D5}" destId="{9CC7D7C5-DC79-4DB1-992D-8201633CB9AE}" srcOrd="0" destOrd="0" presId="urn:microsoft.com/office/officeart/2008/layout/LinedList"/>
    <dgm:cxn modelId="{E36747A6-7727-435C-98B0-B0F2890F7B70}" type="presParOf" srcId="{47510AD7-C461-4F2A-9B7C-35CCB9C234D5}" destId="{E20AF206-62A4-4249-9295-476E7353755D}" srcOrd="1" destOrd="0" presId="urn:microsoft.com/office/officeart/2008/layout/LinedList"/>
    <dgm:cxn modelId="{AD9472A1-8640-4107-B8E1-EDF2C334CF56}" type="presParOf" srcId="{E05131D4-BAE7-49D7-8D5A-ED65CE4BE704}" destId="{A4C97BFA-47D0-4D80-9B7D-F7BEAA27BF60}" srcOrd="12" destOrd="0" presId="urn:microsoft.com/office/officeart/2008/layout/LinedList"/>
    <dgm:cxn modelId="{E45F6F85-1886-4D26-A83C-723693067B70}" type="presParOf" srcId="{E05131D4-BAE7-49D7-8D5A-ED65CE4BE704}" destId="{30CBC6E9-CC52-45DD-9954-ED4587496E21}" srcOrd="13" destOrd="0" presId="urn:microsoft.com/office/officeart/2008/layout/LinedList"/>
    <dgm:cxn modelId="{A742ABA4-652B-44D9-B92B-96033468F8A5}" type="presParOf" srcId="{30CBC6E9-CC52-45DD-9954-ED4587496E21}" destId="{E594B143-DD1D-4C1A-9CA2-EC2AFA42614B}" srcOrd="0" destOrd="0" presId="urn:microsoft.com/office/officeart/2008/layout/LinedList"/>
    <dgm:cxn modelId="{BE1ED504-C816-407E-80C1-4B453B99A40B}" type="presParOf" srcId="{30CBC6E9-CC52-45DD-9954-ED4587496E21}" destId="{5B7369C0-36D3-49D7-AF8B-45683C1AEFC7}" srcOrd="1" destOrd="0" presId="urn:microsoft.com/office/officeart/2008/layout/LinedList"/>
    <dgm:cxn modelId="{EC8504D2-C099-481D-B64C-5EF0A3535125}" type="presParOf" srcId="{E05131D4-BAE7-49D7-8D5A-ED65CE4BE704}" destId="{76DE4665-B2D7-4ED6-BD3F-1B0AD3D9BD75}" srcOrd="14" destOrd="0" presId="urn:microsoft.com/office/officeart/2008/layout/LinedList"/>
    <dgm:cxn modelId="{A8125A3A-D10F-4787-80E6-0158AFF6D288}" type="presParOf" srcId="{E05131D4-BAE7-49D7-8D5A-ED65CE4BE704}" destId="{AA49351E-2FA7-4EEB-9BED-334994CB84D2}" srcOrd="15" destOrd="0" presId="urn:microsoft.com/office/officeart/2008/layout/LinedList"/>
    <dgm:cxn modelId="{C7E11B15-BC0F-4038-BC2D-77E767DAF543}" type="presParOf" srcId="{AA49351E-2FA7-4EEB-9BED-334994CB84D2}" destId="{AA3F7A53-8B77-46CC-B8BC-2CD8DE285828}" srcOrd="0" destOrd="0" presId="urn:microsoft.com/office/officeart/2008/layout/LinedList"/>
    <dgm:cxn modelId="{55E8A40E-3BEF-4561-81D0-235A39B4095D}" type="presParOf" srcId="{AA49351E-2FA7-4EEB-9BED-334994CB84D2}" destId="{4DFCCBC7-437D-49D2-9C14-8A5F3D9B10C2}" srcOrd="1" destOrd="0" presId="urn:microsoft.com/office/officeart/2008/layout/LinedList"/>
    <dgm:cxn modelId="{829E0FF5-A8D3-427A-80D6-FCBDF9557F17}" type="presParOf" srcId="{E05131D4-BAE7-49D7-8D5A-ED65CE4BE704}" destId="{40C95568-C33F-4384-ADD5-D2FB76164A44}" srcOrd="16" destOrd="0" presId="urn:microsoft.com/office/officeart/2008/layout/LinedList"/>
    <dgm:cxn modelId="{7E224E8B-7E83-4F41-BA19-AA6BCD34E959}" type="presParOf" srcId="{E05131D4-BAE7-49D7-8D5A-ED65CE4BE704}" destId="{F12E07D6-7390-4699-8CE2-46BF9FD33A7F}" srcOrd="17" destOrd="0" presId="urn:microsoft.com/office/officeart/2008/layout/LinedList"/>
    <dgm:cxn modelId="{734DB319-613E-474A-8336-AEC0C4E6A994}" type="presParOf" srcId="{F12E07D6-7390-4699-8CE2-46BF9FD33A7F}" destId="{7645C6DC-CCD9-4CB8-ACDE-9B43CF6FF8D9}" srcOrd="0" destOrd="0" presId="urn:microsoft.com/office/officeart/2008/layout/LinedList"/>
    <dgm:cxn modelId="{09F0F059-D58E-4D3F-9C84-F06FA1B9667E}" type="presParOf" srcId="{F12E07D6-7390-4699-8CE2-46BF9FD33A7F}" destId="{44B9A4E9-F559-439B-8CB6-1B3F3103C658}" srcOrd="1" destOrd="0" presId="urn:microsoft.com/office/officeart/2008/layout/LinedList"/>
    <dgm:cxn modelId="{5680C30A-FAC2-456E-A603-31893FB8350F}" type="presParOf" srcId="{E05131D4-BAE7-49D7-8D5A-ED65CE4BE704}" destId="{B070B264-6619-43DE-A54D-45DBE1E11555}" srcOrd="18" destOrd="0" presId="urn:microsoft.com/office/officeart/2008/layout/LinedList"/>
    <dgm:cxn modelId="{242A6D4F-EE6B-401C-9E78-AFBF98C9BBC8}" type="presParOf" srcId="{E05131D4-BAE7-49D7-8D5A-ED65CE4BE704}" destId="{0571A6F1-BE81-4C17-80B9-8A00804C4B55}" srcOrd="19" destOrd="0" presId="urn:microsoft.com/office/officeart/2008/layout/LinedList"/>
    <dgm:cxn modelId="{5815E8B4-530F-40BC-98A9-35537040837D}" type="presParOf" srcId="{0571A6F1-BE81-4C17-80B9-8A00804C4B55}" destId="{682205C3-BCF0-46F8-B694-0BE3F5F0B9B4}" srcOrd="0" destOrd="0" presId="urn:microsoft.com/office/officeart/2008/layout/LinedList"/>
    <dgm:cxn modelId="{4C21C093-08F7-408A-9886-581511F0FCEF}" type="presParOf" srcId="{0571A6F1-BE81-4C17-80B9-8A00804C4B55}" destId="{16F1C732-D254-4870-85E3-8A2BE9BDC1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1DB9425-7464-4B3A-9827-040918A3E3C6}"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4DDD29C5-57FB-4AF3-B84D-341B7AF77F16}">
      <dgm:prSet/>
      <dgm:spPr/>
      <dgm:t>
        <a:bodyPr/>
        <a:lstStyle/>
        <a:p>
          <a:r>
            <a:rPr lang="en-US" dirty="0"/>
            <a:t>Regional - Todd Hudson</a:t>
          </a:r>
        </a:p>
      </dgm:t>
    </dgm:pt>
    <dgm:pt modelId="{AD821D25-AF0F-4765-A320-8B9B976A6FCC}" type="parTrans" cxnId="{704BC600-EE0B-4DF5-BB28-85028506B226}">
      <dgm:prSet/>
      <dgm:spPr/>
      <dgm:t>
        <a:bodyPr/>
        <a:lstStyle/>
        <a:p>
          <a:endParaRPr lang="en-US"/>
        </a:p>
      </dgm:t>
    </dgm:pt>
    <dgm:pt modelId="{0B98C591-8DAB-4E71-B201-F181A4E2EF65}" type="sibTrans" cxnId="{704BC600-EE0B-4DF5-BB28-85028506B226}">
      <dgm:prSet/>
      <dgm:spPr/>
      <dgm:t>
        <a:bodyPr/>
        <a:lstStyle/>
        <a:p>
          <a:endParaRPr lang="en-US"/>
        </a:p>
      </dgm:t>
    </dgm:pt>
    <dgm:pt modelId="{FAFDEBE0-0185-45C6-9B5C-C777C3C0C143}">
      <dgm:prSet/>
      <dgm:spPr/>
      <dgm:t>
        <a:bodyPr/>
        <a:lstStyle/>
        <a:p>
          <a:r>
            <a:rPr lang="en-US" dirty="0"/>
            <a:t>Bylaws – Alicia LaRoche</a:t>
          </a:r>
        </a:p>
      </dgm:t>
    </dgm:pt>
    <dgm:pt modelId="{F1084B59-8EDF-44C2-9C21-FAC71DF0F20C}" type="parTrans" cxnId="{6EFFA9C0-4E57-4048-967D-9335F5A4E40F}">
      <dgm:prSet/>
      <dgm:spPr/>
      <dgm:t>
        <a:bodyPr/>
        <a:lstStyle/>
        <a:p>
          <a:endParaRPr lang="en-US"/>
        </a:p>
      </dgm:t>
    </dgm:pt>
    <dgm:pt modelId="{48B4E341-8345-4FBD-9615-C750D7EAC2AA}" type="sibTrans" cxnId="{6EFFA9C0-4E57-4048-967D-9335F5A4E40F}">
      <dgm:prSet/>
      <dgm:spPr/>
      <dgm:t>
        <a:bodyPr/>
        <a:lstStyle/>
        <a:p>
          <a:endParaRPr lang="en-US"/>
        </a:p>
      </dgm:t>
    </dgm:pt>
    <dgm:pt modelId="{5D3B0819-ED8D-4FDB-93EF-DC6A6E3132F0}">
      <dgm:prSet/>
      <dgm:spPr/>
      <dgm:t>
        <a:bodyPr/>
        <a:lstStyle/>
        <a:p>
          <a:r>
            <a:rPr lang="en-US" dirty="0"/>
            <a:t>Nominating – Alicia LaRoche</a:t>
          </a:r>
        </a:p>
      </dgm:t>
    </dgm:pt>
    <dgm:pt modelId="{97462867-0431-4944-97CF-0DE4C7F22168}" type="parTrans" cxnId="{C963F77E-21B3-4229-B3E2-30DAF4F52399}">
      <dgm:prSet/>
      <dgm:spPr/>
      <dgm:t>
        <a:bodyPr/>
        <a:lstStyle/>
        <a:p>
          <a:endParaRPr lang="en-US"/>
        </a:p>
      </dgm:t>
    </dgm:pt>
    <dgm:pt modelId="{E9288698-223F-4E68-8CC3-80A400BAEA0D}" type="sibTrans" cxnId="{C963F77E-21B3-4229-B3E2-30DAF4F52399}">
      <dgm:prSet/>
      <dgm:spPr/>
      <dgm:t>
        <a:bodyPr/>
        <a:lstStyle/>
        <a:p>
          <a:endParaRPr lang="en-US"/>
        </a:p>
      </dgm:t>
    </dgm:pt>
    <dgm:pt modelId="{963A0613-D5D4-4230-AD67-508A1EF15D8E}">
      <dgm:prSet/>
      <dgm:spPr/>
      <dgm:t>
        <a:bodyPr/>
        <a:lstStyle/>
        <a:p>
          <a:r>
            <a:rPr lang="en-US" dirty="0"/>
            <a:t>Communication – Kerri Armani</a:t>
          </a:r>
        </a:p>
      </dgm:t>
    </dgm:pt>
    <dgm:pt modelId="{EEBDD4D4-EA24-4359-9FE0-5AA414C8071C}" type="parTrans" cxnId="{8A90D9CB-52C7-45A9-AE4F-65166014B3C9}">
      <dgm:prSet/>
      <dgm:spPr/>
      <dgm:t>
        <a:bodyPr/>
        <a:lstStyle/>
        <a:p>
          <a:endParaRPr lang="en-US"/>
        </a:p>
      </dgm:t>
    </dgm:pt>
    <dgm:pt modelId="{52D859C7-37C5-4579-9FB4-4959332BB361}" type="sibTrans" cxnId="{8A90D9CB-52C7-45A9-AE4F-65166014B3C9}">
      <dgm:prSet/>
      <dgm:spPr/>
      <dgm:t>
        <a:bodyPr/>
        <a:lstStyle/>
        <a:p>
          <a:endParaRPr lang="en-US"/>
        </a:p>
      </dgm:t>
    </dgm:pt>
    <dgm:pt modelId="{6AEF3361-4831-4478-9837-225194DBD752}">
      <dgm:prSet/>
      <dgm:spPr/>
      <dgm:t>
        <a:bodyPr/>
        <a:lstStyle/>
        <a:p>
          <a:r>
            <a:rPr lang="en-US" dirty="0"/>
            <a:t>Education – Janet Maguire</a:t>
          </a:r>
        </a:p>
      </dgm:t>
    </dgm:pt>
    <dgm:pt modelId="{0FCD8A3E-781D-43D4-837D-57F6CC255A21}" type="parTrans" cxnId="{23A4EB41-6544-4943-AACD-9864E543A6FD}">
      <dgm:prSet/>
      <dgm:spPr/>
      <dgm:t>
        <a:bodyPr/>
        <a:lstStyle/>
        <a:p>
          <a:endParaRPr lang="en-US"/>
        </a:p>
      </dgm:t>
    </dgm:pt>
    <dgm:pt modelId="{7F1A7951-4CC0-4C2C-9E8F-95558DC9D577}" type="sibTrans" cxnId="{23A4EB41-6544-4943-AACD-9864E543A6FD}">
      <dgm:prSet/>
      <dgm:spPr/>
      <dgm:t>
        <a:bodyPr/>
        <a:lstStyle/>
        <a:p>
          <a:endParaRPr lang="en-US"/>
        </a:p>
      </dgm:t>
    </dgm:pt>
    <dgm:pt modelId="{3E3B5980-9ACE-40D1-AE74-15FC140A9650}">
      <dgm:prSet/>
      <dgm:spPr/>
      <dgm:t>
        <a:bodyPr/>
        <a:lstStyle/>
        <a:p>
          <a:r>
            <a:rPr lang="en-US" dirty="0"/>
            <a:t>Finance – Nicole Thayer</a:t>
          </a:r>
        </a:p>
      </dgm:t>
    </dgm:pt>
    <dgm:pt modelId="{E0640D26-70B6-4030-9793-42B9348E4671}" type="parTrans" cxnId="{34CEA5B5-03D6-4CF9-9A0F-A5509B5B1A12}">
      <dgm:prSet/>
      <dgm:spPr/>
      <dgm:t>
        <a:bodyPr/>
        <a:lstStyle/>
        <a:p>
          <a:endParaRPr lang="en-US"/>
        </a:p>
      </dgm:t>
    </dgm:pt>
    <dgm:pt modelId="{D2942776-0662-44A4-9D3F-DEE652C9E316}" type="sibTrans" cxnId="{34CEA5B5-03D6-4CF9-9A0F-A5509B5B1A12}">
      <dgm:prSet/>
      <dgm:spPr/>
      <dgm:t>
        <a:bodyPr/>
        <a:lstStyle/>
        <a:p>
          <a:endParaRPr lang="en-US"/>
        </a:p>
      </dgm:t>
    </dgm:pt>
    <dgm:pt modelId="{CAF66D24-C7BC-4AF0-AFEC-8CDCEF8993A6}">
      <dgm:prSet/>
      <dgm:spPr/>
      <dgm:t>
        <a:bodyPr/>
        <a:lstStyle/>
        <a:p>
          <a:r>
            <a:rPr lang="en-US" dirty="0"/>
            <a:t>Membership – Frank Korn</a:t>
          </a:r>
        </a:p>
      </dgm:t>
    </dgm:pt>
    <dgm:pt modelId="{031DCB87-C90B-4BCD-AF4B-191A15116D5B}" type="parTrans" cxnId="{2FA533BA-697B-4948-BDB8-1398F8B29528}">
      <dgm:prSet/>
      <dgm:spPr/>
      <dgm:t>
        <a:bodyPr/>
        <a:lstStyle/>
        <a:p>
          <a:endParaRPr lang="en-US"/>
        </a:p>
      </dgm:t>
    </dgm:pt>
    <dgm:pt modelId="{3133DEC3-0489-47C1-A3F7-B8DEC230661F}" type="sibTrans" cxnId="{2FA533BA-697B-4948-BDB8-1398F8B29528}">
      <dgm:prSet/>
      <dgm:spPr/>
      <dgm:t>
        <a:bodyPr/>
        <a:lstStyle/>
        <a:p>
          <a:endParaRPr lang="en-US"/>
        </a:p>
      </dgm:t>
    </dgm:pt>
    <dgm:pt modelId="{A2902231-E495-4079-8373-C5017B3776BE}">
      <dgm:prSet/>
      <dgm:spPr/>
      <dgm:t>
        <a:bodyPr/>
        <a:lstStyle/>
        <a:p>
          <a:r>
            <a:rPr lang="en-US" dirty="0"/>
            <a:t>Subsidization – Jennifer Hannux </a:t>
          </a:r>
        </a:p>
      </dgm:t>
    </dgm:pt>
    <dgm:pt modelId="{DCA7A6A3-D949-43E5-AB0F-0C4DFF53EE61}" type="parTrans" cxnId="{97C5C242-B7A1-4989-B338-5C807346F68A}">
      <dgm:prSet/>
      <dgm:spPr/>
      <dgm:t>
        <a:bodyPr/>
        <a:lstStyle/>
        <a:p>
          <a:endParaRPr lang="en-US"/>
        </a:p>
      </dgm:t>
    </dgm:pt>
    <dgm:pt modelId="{516339CB-A1EA-45B3-B8B2-404F93335D25}" type="sibTrans" cxnId="{97C5C242-B7A1-4989-B338-5C807346F68A}">
      <dgm:prSet/>
      <dgm:spPr/>
      <dgm:t>
        <a:bodyPr/>
        <a:lstStyle/>
        <a:p>
          <a:endParaRPr lang="en-US"/>
        </a:p>
      </dgm:t>
    </dgm:pt>
    <dgm:pt modelId="{3AA88462-8E25-4756-BDE9-1BF41366374C}">
      <dgm:prSet/>
      <dgm:spPr/>
      <dgm:t>
        <a:bodyPr/>
        <a:lstStyle/>
        <a:p>
          <a:r>
            <a:rPr lang="en-US" dirty="0"/>
            <a:t>Sponsorship – Nicole Thayer</a:t>
          </a:r>
        </a:p>
      </dgm:t>
    </dgm:pt>
    <dgm:pt modelId="{601E83E7-5C10-47E8-8270-006DED736EBD}" type="parTrans" cxnId="{6779E8FC-5215-44A0-9D4C-F6A46E543A81}">
      <dgm:prSet/>
      <dgm:spPr/>
      <dgm:t>
        <a:bodyPr/>
        <a:lstStyle/>
        <a:p>
          <a:endParaRPr lang="en-US"/>
        </a:p>
      </dgm:t>
    </dgm:pt>
    <dgm:pt modelId="{FF3F4E91-B43D-4386-86FC-A32F25FA705E}" type="sibTrans" cxnId="{6779E8FC-5215-44A0-9D4C-F6A46E543A81}">
      <dgm:prSet/>
      <dgm:spPr/>
      <dgm:t>
        <a:bodyPr/>
        <a:lstStyle/>
        <a:p>
          <a:endParaRPr lang="en-US"/>
        </a:p>
      </dgm:t>
    </dgm:pt>
    <dgm:pt modelId="{FD50942E-47AF-47C7-919E-4FCEC5AABF8B}" type="pres">
      <dgm:prSet presAssocID="{11DB9425-7464-4B3A-9827-040918A3E3C6}" presName="vert0" presStyleCnt="0">
        <dgm:presLayoutVars>
          <dgm:dir/>
          <dgm:animOne val="branch"/>
          <dgm:animLvl val="lvl"/>
        </dgm:presLayoutVars>
      </dgm:prSet>
      <dgm:spPr/>
    </dgm:pt>
    <dgm:pt modelId="{E91CD97E-2033-447E-B298-AAE8F69374DC}" type="pres">
      <dgm:prSet presAssocID="{4DDD29C5-57FB-4AF3-B84D-341B7AF77F16}" presName="thickLine" presStyleLbl="alignNode1" presStyleIdx="0" presStyleCnt="9"/>
      <dgm:spPr/>
    </dgm:pt>
    <dgm:pt modelId="{569C1E71-07E4-4BAF-A971-807FAB80F88B}" type="pres">
      <dgm:prSet presAssocID="{4DDD29C5-57FB-4AF3-B84D-341B7AF77F16}" presName="horz1" presStyleCnt="0"/>
      <dgm:spPr/>
    </dgm:pt>
    <dgm:pt modelId="{2A47A89E-E895-4EFD-9BFE-6F06AA96531D}" type="pres">
      <dgm:prSet presAssocID="{4DDD29C5-57FB-4AF3-B84D-341B7AF77F16}" presName="tx1" presStyleLbl="revTx" presStyleIdx="0" presStyleCnt="9"/>
      <dgm:spPr/>
    </dgm:pt>
    <dgm:pt modelId="{7FF6F433-A448-4049-957C-2196397B2451}" type="pres">
      <dgm:prSet presAssocID="{4DDD29C5-57FB-4AF3-B84D-341B7AF77F16}" presName="vert1" presStyleCnt="0"/>
      <dgm:spPr/>
    </dgm:pt>
    <dgm:pt modelId="{8557658C-7193-4EAC-8069-3C2C804A11B1}" type="pres">
      <dgm:prSet presAssocID="{FAFDEBE0-0185-45C6-9B5C-C777C3C0C143}" presName="thickLine" presStyleLbl="alignNode1" presStyleIdx="1" presStyleCnt="9"/>
      <dgm:spPr/>
    </dgm:pt>
    <dgm:pt modelId="{D6D07FF0-B81D-4297-8716-7801AEC3E6A8}" type="pres">
      <dgm:prSet presAssocID="{FAFDEBE0-0185-45C6-9B5C-C777C3C0C143}" presName="horz1" presStyleCnt="0"/>
      <dgm:spPr/>
    </dgm:pt>
    <dgm:pt modelId="{0AA6B650-45E7-46A7-8991-E4C70D436B9F}" type="pres">
      <dgm:prSet presAssocID="{FAFDEBE0-0185-45C6-9B5C-C777C3C0C143}" presName="tx1" presStyleLbl="revTx" presStyleIdx="1" presStyleCnt="9"/>
      <dgm:spPr/>
    </dgm:pt>
    <dgm:pt modelId="{0101BAB6-2682-4C21-BB44-FABD093D2823}" type="pres">
      <dgm:prSet presAssocID="{FAFDEBE0-0185-45C6-9B5C-C777C3C0C143}" presName="vert1" presStyleCnt="0"/>
      <dgm:spPr/>
    </dgm:pt>
    <dgm:pt modelId="{AFAC9E37-D0A4-4973-ABDB-83E423957AB1}" type="pres">
      <dgm:prSet presAssocID="{5D3B0819-ED8D-4FDB-93EF-DC6A6E3132F0}" presName="thickLine" presStyleLbl="alignNode1" presStyleIdx="2" presStyleCnt="9"/>
      <dgm:spPr/>
    </dgm:pt>
    <dgm:pt modelId="{DDF04BD5-4110-4A17-9388-C691625B0B29}" type="pres">
      <dgm:prSet presAssocID="{5D3B0819-ED8D-4FDB-93EF-DC6A6E3132F0}" presName="horz1" presStyleCnt="0"/>
      <dgm:spPr/>
    </dgm:pt>
    <dgm:pt modelId="{854B645F-2A48-445F-BC8E-68829F92623F}" type="pres">
      <dgm:prSet presAssocID="{5D3B0819-ED8D-4FDB-93EF-DC6A6E3132F0}" presName="tx1" presStyleLbl="revTx" presStyleIdx="2" presStyleCnt="9"/>
      <dgm:spPr/>
    </dgm:pt>
    <dgm:pt modelId="{C9EDEC1E-D008-48F8-B4F1-DA377D86705F}" type="pres">
      <dgm:prSet presAssocID="{5D3B0819-ED8D-4FDB-93EF-DC6A6E3132F0}" presName="vert1" presStyleCnt="0"/>
      <dgm:spPr/>
    </dgm:pt>
    <dgm:pt modelId="{3B69A3C8-AFBC-4953-AFED-38827E2ED25A}" type="pres">
      <dgm:prSet presAssocID="{963A0613-D5D4-4230-AD67-508A1EF15D8E}" presName="thickLine" presStyleLbl="alignNode1" presStyleIdx="3" presStyleCnt="9"/>
      <dgm:spPr/>
    </dgm:pt>
    <dgm:pt modelId="{753E5FF5-C7BE-464A-BA2A-506669E35B4C}" type="pres">
      <dgm:prSet presAssocID="{963A0613-D5D4-4230-AD67-508A1EF15D8E}" presName="horz1" presStyleCnt="0"/>
      <dgm:spPr/>
    </dgm:pt>
    <dgm:pt modelId="{617E81A5-866E-444A-8A92-72C32CD2EF87}" type="pres">
      <dgm:prSet presAssocID="{963A0613-D5D4-4230-AD67-508A1EF15D8E}" presName="tx1" presStyleLbl="revTx" presStyleIdx="3" presStyleCnt="9"/>
      <dgm:spPr/>
    </dgm:pt>
    <dgm:pt modelId="{807FB5A3-E783-49EC-A20F-ED975E903EB8}" type="pres">
      <dgm:prSet presAssocID="{963A0613-D5D4-4230-AD67-508A1EF15D8E}" presName="vert1" presStyleCnt="0"/>
      <dgm:spPr/>
    </dgm:pt>
    <dgm:pt modelId="{D6FBEC99-A65E-424D-AAA1-92A18220E795}" type="pres">
      <dgm:prSet presAssocID="{6AEF3361-4831-4478-9837-225194DBD752}" presName="thickLine" presStyleLbl="alignNode1" presStyleIdx="4" presStyleCnt="9"/>
      <dgm:spPr/>
    </dgm:pt>
    <dgm:pt modelId="{0F21758A-5BE0-4FC8-8643-2223F0F077A5}" type="pres">
      <dgm:prSet presAssocID="{6AEF3361-4831-4478-9837-225194DBD752}" presName="horz1" presStyleCnt="0"/>
      <dgm:spPr/>
    </dgm:pt>
    <dgm:pt modelId="{50A7DA78-158C-4F7A-8FC0-986920CB5D67}" type="pres">
      <dgm:prSet presAssocID="{6AEF3361-4831-4478-9837-225194DBD752}" presName="tx1" presStyleLbl="revTx" presStyleIdx="4" presStyleCnt="9"/>
      <dgm:spPr/>
    </dgm:pt>
    <dgm:pt modelId="{B2233B03-5ECA-4B69-9C1F-5477CCEC0A66}" type="pres">
      <dgm:prSet presAssocID="{6AEF3361-4831-4478-9837-225194DBD752}" presName="vert1" presStyleCnt="0"/>
      <dgm:spPr/>
    </dgm:pt>
    <dgm:pt modelId="{BE55C39D-22A0-4E41-A5C5-DFC152E888D0}" type="pres">
      <dgm:prSet presAssocID="{3E3B5980-9ACE-40D1-AE74-15FC140A9650}" presName="thickLine" presStyleLbl="alignNode1" presStyleIdx="5" presStyleCnt="9"/>
      <dgm:spPr/>
    </dgm:pt>
    <dgm:pt modelId="{FE5FA907-A43D-43EF-81FF-A1941F6414EC}" type="pres">
      <dgm:prSet presAssocID="{3E3B5980-9ACE-40D1-AE74-15FC140A9650}" presName="horz1" presStyleCnt="0"/>
      <dgm:spPr/>
    </dgm:pt>
    <dgm:pt modelId="{84235067-CFB7-40C7-B93C-97B12A0E434A}" type="pres">
      <dgm:prSet presAssocID="{3E3B5980-9ACE-40D1-AE74-15FC140A9650}" presName="tx1" presStyleLbl="revTx" presStyleIdx="5" presStyleCnt="9"/>
      <dgm:spPr/>
    </dgm:pt>
    <dgm:pt modelId="{0E771B1A-B8BC-4295-A6E8-D1079DE51084}" type="pres">
      <dgm:prSet presAssocID="{3E3B5980-9ACE-40D1-AE74-15FC140A9650}" presName="vert1" presStyleCnt="0"/>
      <dgm:spPr/>
    </dgm:pt>
    <dgm:pt modelId="{4F793B65-0B63-423A-BCAF-BE6DD3927356}" type="pres">
      <dgm:prSet presAssocID="{3AA88462-8E25-4756-BDE9-1BF41366374C}" presName="thickLine" presStyleLbl="alignNode1" presStyleIdx="6" presStyleCnt="9"/>
      <dgm:spPr/>
    </dgm:pt>
    <dgm:pt modelId="{10E82920-DE35-4EB5-8AED-93F8FE6C5C60}" type="pres">
      <dgm:prSet presAssocID="{3AA88462-8E25-4756-BDE9-1BF41366374C}" presName="horz1" presStyleCnt="0"/>
      <dgm:spPr/>
    </dgm:pt>
    <dgm:pt modelId="{A0CD6AA3-0ACE-4BB7-9CAF-C1964B92BEEF}" type="pres">
      <dgm:prSet presAssocID="{3AA88462-8E25-4756-BDE9-1BF41366374C}" presName="tx1" presStyleLbl="revTx" presStyleIdx="6" presStyleCnt="9"/>
      <dgm:spPr/>
    </dgm:pt>
    <dgm:pt modelId="{6F5F8546-FA1C-4F39-A4DA-8D18A713DD24}" type="pres">
      <dgm:prSet presAssocID="{3AA88462-8E25-4756-BDE9-1BF41366374C}" presName="vert1" presStyleCnt="0"/>
      <dgm:spPr/>
    </dgm:pt>
    <dgm:pt modelId="{991DA446-A8BC-4DAF-9731-4235C72B6461}" type="pres">
      <dgm:prSet presAssocID="{CAF66D24-C7BC-4AF0-AFEC-8CDCEF8993A6}" presName="thickLine" presStyleLbl="alignNode1" presStyleIdx="7" presStyleCnt="9"/>
      <dgm:spPr/>
    </dgm:pt>
    <dgm:pt modelId="{45DB67CC-C403-4134-B1B2-9E44A01F7025}" type="pres">
      <dgm:prSet presAssocID="{CAF66D24-C7BC-4AF0-AFEC-8CDCEF8993A6}" presName="horz1" presStyleCnt="0"/>
      <dgm:spPr/>
    </dgm:pt>
    <dgm:pt modelId="{B8A6B010-BD2B-444C-9CA9-497D9AFDDC80}" type="pres">
      <dgm:prSet presAssocID="{CAF66D24-C7BC-4AF0-AFEC-8CDCEF8993A6}" presName="tx1" presStyleLbl="revTx" presStyleIdx="7" presStyleCnt="9"/>
      <dgm:spPr/>
    </dgm:pt>
    <dgm:pt modelId="{9554E459-2080-49C6-9603-F0C0EE0B18DC}" type="pres">
      <dgm:prSet presAssocID="{CAF66D24-C7BC-4AF0-AFEC-8CDCEF8993A6}" presName="vert1" presStyleCnt="0"/>
      <dgm:spPr/>
    </dgm:pt>
    <dgm:pt modelId="{8C0D8EA0-C863-4635-A417-0C49F6521F82}" type="pres">
      <dgm:prSet presAssocID="{A2902231-E495-4079-8373-C5017B3776BE}" presName="thickLine" presStyleLbl="alignNode1" presStyleIdx="8" presStyleCnt="9"/>
      <dgm:spPr/>
    </dgm:pt>
    <dgm:pt modelId="{63296630-1D8B-47F8-AD9C-820CF7218F60}" type="pres">
      <dgm:prSet presAssocID="{A2902231-E495-4079-8373-C5017B3776BE}" presName="horz1" presStyleCnt="0"/>
      <dgm:spPr/>
    </dgm:pt>
    <dgm:pt modelId="{FA75D9BD-5A56-41E5-BEB8-85C57D3C17CB}" type="pres">
      <dgm:prSet presAssocID="{A2902231-E495-4079-8373-C5017B3776BE}" presName="tx1" presStyleLbl="revTx" presStyleIdx="8" presStyleCnt="9"/>
      <dgm:spPr/>
    </dgm:pt>
    <dgm:pt modelId="{100554F2-0919-40D4-8C57-6F6D5A48BC1E}" type="pres">
      <dgm:prSet presAssocID="{A2902231-E495-4079-8373-C5017B3776BE}" presName="vert1" presStyleCnt="0"/>
      <dgm:spPr/>
    </dgm:pt>
  </dgm:ptLst>
  <dgm:cxnLst>
    <dgm:cxn modelId="{704BC600-EE0B-4DF5-BB28-85028506B226}" srcId="{11DB9425-7464-4B3A-9827-040918A3E3C6}" destId="{4DDD29C5-57FB-4AF3-B84D-341B7AF77F16}" srcOrd="0" destOrd="0" parTransId="{AD821D25-AF0F-4765-A320-8B9B976A6FCC}" sibTransId="{0B98C591-8DAB-4E71-B201-F181A4E2EF65}"/>
    <dgm:cxn modelId="{8FC1A129-47EC-4B9C-B7E3-0AFD99B9C0B5}" type="presOf" srcId="{963A0613-D5D4-4230-AD67-508A1EF15D8E}" destId="{617E81A5-866E-444A-8A92-72C32CD2EF87}" srcOrd="0" destOrd="0" presId="urn:microsoft.com/office/officeart/2008/layout/LinedList"/>
    <dgm:cxn modelId="{960F2A39-C20D-4897-8BAA-BB3E557E3C94}" type="presOf" srcId="{FAFDEBE0-0185-45C6-9B5C-C777C3C0C143}" destId="{0AA6B650-45E7-46A7-8991-E4C70D436B9F}" srcOrd="0" destOrd="0" presId="urn:microsoft.com/office/officeart/2008/layout/LinedList"/>
    <dgm:cxn modelId="{E58A1B3D-83D2-48E2-8378-32993D964424}" type="presOf" srcId="{11DB9425-7464-4B3A-9827-040918A3E3C6}" destId="{FD50942E-47AF-47C7-919E-4FCEC5AABF8B}" srcOrd="0" destOrd="0" presId="urn:microsoft.com/office/officeart/2008/layout/LinedList"/>
    <dgm:cxn modelId="{E5AEBD5D-5CE9-4030-BAC0-7E8EA24FE544}" type="presOf" srcId="{5D3B0819-ED8D-4FDB-93EF-DC6A6E3132F0}" destId="{854B645F-2A48-445F-BC8E-68829F92623F}" srcOrd="0" destOrd="0" presId="urn:microsoft.com/office/officeart/2008/layout/LinedList"/>
    <dgm:cxn modelId="{23A4EB41-6544-4943-AACD-9864E543A6FD}" srcId="{11DB9425-7464-4B3A-9827-040918A3E3C6}" destId="{6AEF3361-4831-4478-9837-225194DBD752}" srcOrd="4" destOrd="0" parTransId="{0FCD8A3E-781D-43D4-837D-57F6CC255A21}" sibTransId="{7F1A7951-4CC0-4C2C-9E8F-95558DC9D577}"/>
    <dgm:cxn modelId="{97C5C242-B7A1-4989-B338-5C807346F68A}" srcId="{11DB9425-7464-4B3A-9827-040918A3E3C6}" destId="{A2902231-E495-4079-8373-C5017B3776BE}" srcOrd="8" destOrd="0" parTransId="{DCA7A6A3-D949-43E5-AB0F-0C4DFF53EE61}" sibTransId="{516339CB-A1EA-45B3-B8B2-404F93335D25}"/>
    <dgm:cxn modelId="{1E765366-9F7D-4520-9F3E-165487EC934B}" type="presOf" srcId="{4DDD29C5-57FB-4AF3-B84D-341B7AF77F16}" destId="{2A47A89E-E895-4EFD-9BFE-6F06AA96531D}" srcOrd="0" destOrd="0" presId="urn:microsoft.com/office/officeart/2008/layout/LinedList"/>
    <dgm:cxn modelId="{C963F77E-21B3-4229-B3E2-30DAF4F52399}" srcId="{11DB9425-7464-4B3A-9827-040918A3E3C6}" destId="{5D3B0819-ED8D-4FDB-93EF-DC6A6E3132F0}" srcOrd="2" destOrd="0" parTransId="{97462867-0431-4944-97CF-0DE4C7F22168}" sibTransId="{E9288698-223F-4E68-8CC3-80A400BAEA0D}"/>
    <dgm:cxn modelId="{5E938493-514F-4F70-991D-8E4695800503}" type="presOf" srcId="{3AA88462-8E25-4756-BDE9-1BF41366374C}" destId="{A0CD6AA3-0ACE-4BB7-9CAF-C1964B92BEEF}" srcOrd="0" destOrd="0" presId="urn:microsoft.com/office/officeart/2008/layout/LinedList"/>
    <dgm:cxn modelId="{207A5AA5-A473-4AFB-A84F-823780C6C300}" type="presOf" srcId="{3E3B5980-9ACE-40D1-AE74-15FC140A9650}" destId="{84235067-CFB7-40C7-B93C-97B12A0E434A}" srcOrd="0" destOrd="0" presId="urn:microsoft.com/office/officeart/2008/layout/LinedList"/>
    <dgm:cxn modelId="{34CEA5B5-03D6-4CF9-9A0F-A5509B5B1A12}" srcId="{11DB9425-7464-4B3A-9827-040918A3E3C6}" destId="{3E3B5980-9ACE-40D1-AE74-15FC140A9650}" srcOrd="5" destOrd="0" parTransId="{E0640D26-70B6-4030-9793-42B9348E4671}" sibTransId="{D2942776-0662-44A4-9D3F-DEE652C9E316}"/>
    <dgm:cxn modelId="{2FA533BA-697B-4948-BDB8-1398F8B29528}" srcId="{11DB9425-7464-4B3A-9827-040918A3E3C6}" destId="{CAF66D24-C7BC-4AF0-AFEC-8CDCEF8993A6}" srcOrd="7" destOrd="0" parTransId="{031DCB87-C90B-4BCD-AF4B-191A15116D5B}" sibTransId="{3133DEC3-0489-47C1-A3F7-B8DEC230661F}"/>
    <dgm:cxn modelId="{6EFFA9C0-4E57-4048-967D-9335F5A4E40F}" srcId="{11DB9425-7464-4B3A-9827-040918A3E3C6}" destId="{FAFDEBE0-0185-45C6-9B5C-C777C3C0C143}" srcOrd="1" destOrd="0" parTransId="{F1084B59-8EDF-44C2-9C21-FAC71DF0F20C}" sibTransId="{48B4E341-8345-4FBD-9615-C750D7EAC2AA}"/>
    <dgm:cxn modelId="{8A90D9CB-52C7-45A9-AE4F-65166014B3C9}" srcId="{11DB9425-7464-4B3A-9827-040918A3E3C6}" destId="{963A0613-D5D4-4230-AD67-508A1EF15D8E}" srcOrd="3" destOrd="0" parTransId="{EEBDD4D4-EA24-4359-9FE0-5AA414C8071C}" sibTransId="{52D859C7-37C5-4579-9FB4-4959332BB361}"/>
    <dgm:cxn modelId="{434E1ED3-8E61-4870-87F9-56AECA68FC74}" type="presOf" srcId="{6AEF3361-4831-4478-9837-225194DBD752}" destId="{50A7DA78-158C-4F7A-8FC0-986920CB5D67}" srcOrd="0" destOrd="0" presId="urn:microsoft.com/office/officeart/2008/layout/LinedList"/>
    <dgm:cxn modelId="{2422B2E5-A90C-442D-ADF3-D438E8AF4D96}" type="presOf" srcId="{A2902231-E495-4079-8373-C5017B3776BE}" destId="{FA75D9BD-5A56-41E5-BEB8-85C57D3C17CB}" srcOrd="0" destOrd="0" presId="urn:microsoft.com/office/officeart/2008/layout/LinedList"/>
    <dgm:cxn modelId="{CBDFA5F9-1209-4DC4-BB50-136A1B41AA5D}" type="presOf" srcId="{CAF66D24-C7BC-4AF0-AFEC-8CDCEF8993A6}" destId="{B8A6B010-BD2B-444C-9CA9-497D9AFDDC80}" srcOrd="0" destOrd="0" presId="urn:microsoft.com/office/officeart/2008/layout/LinedList"/>
    <dgm:cxn modelId="{6779E8FC-5215-44A0-9D4C-F6A46E543A81}" srcId="{11DB9425-7464-4B3A-9827-040918A3E3C6}" destId="{3AA88462-8E25-4756-BDE9-1BF41366374C}" srcOrd="6" destOrd="0" parTransId="{601E83E7-5C10-47E8-8270-006DED736EBD}" sibTransId="{FF3F4E91-B43D-4386-86FC-A32F25FA705E}"/>
    <dgm:cxn modelId="{B10F6653-E628-4EB4-87C1-4B0BD0F9BEB5}" type="presParOf" srcId="{FD50942E-47AF-47C7-919E-4FCEC5AABF8B}" destId="{E91CD97E-2033-447E-B298-AAE8F69374DC}" srcOrd="0" destOrd="0" presId="urn:microsoft.com/office/officeart/2008/layout/LinedList"/>
    <dgm:cxn modelId="{C2753458-59CA-4D88-BC92-6F4BB45BBBD1}" type="presParOf" srcId="{FD50942E-47AF-47C7-919E-4FCEC5AABF8B}" destId="{569C1E71-07E4-4BAF-A971-807FAB80F88B}" srcOrd="1" destOrd="0" presId="urn:microsoft.com/office/officeart/2008/layout/LinedList"/>
    <dgm:cxn modelId="{75A2C8AD-22FD-4FB6-9CD9-86084C08C28D}" type="presParOf" srcId="{569C1E71-07E4-4BAF-A971-807FAB80F88B}" destId="{2A47A89E-E895-4EFD-9BFE-6F06AA96531D}" srcOrd="0" destOrd="0" presId="urn:microsoft.com/office/officeart/2008/layout/LinedList"/>
    <dgm:cxn modelId="{5BAC5D75-E24C-48C6-AA07-009E835DB611}" type="presParOf" srcId="{569C1E71-07E4-4BAF-A971-807FAB80F88B}" destId="{7FF6F433-A448-4049-957C-2196397B2451}" srcOrd="1" destOrd="0" presId="urn:microsoft.com/office/officeart/2008/layout/LinedList"/>
    <dgm:cxn modelId="{1EF5691F-5800-4907-A022-745BD2381083}" type="presParOf" srcId="{FD50942E-47AF-47C7-919E-4FCEC5AABF8B}" destId="{8557658C-7193-4EAC-8069-3C2C804A11B1}" srcOrd="2" destOrd="0" presId="urn:microsoft.com/office/officeart/2008/layout/LinedList"/>
    <dgm:cxn modelId="{9CF85947-5DC1-4A09-91F8-045207D69C7D}" type="presParOf" srcId="{FD50942E-47AF-47C7-919E-4FCEC5AABF8B}" destId="{D6D07FF0-B81D-4297-8716-7801AEC3E6A8}" srcOrd="3" destOrd="0" presId="urn:microsoft.com/office/officeart/2008/layout/LinedList"/>
    <dgm:cxn modelId="{A4A4EC9E-0E1E-4918-B0DD-2CFBE57F447C}" type="presParOf" srcId="{D6D07FF0-B81D-4297-8716-7801AEC3E6A8}" destId="{0AA6B650-45E7-46A7-8991-E4C70D436B9F}" srcOrd="0" destOrd="0" presId="urn:microsoft.com/office/officeart/2008/layout/LinedList"/>
    <dgm:cxn modelId="{B47E130A-5F60-468F-8785-357681DEC310}" type="presParOf" srcId="{D6D07FF0-B81D-4297-8716-7801AEC3E6A8}" destId="{0101BAB6-2682-4C21-BB44-FABD093D2823}" srcOrd="1" destOrd="0" presId="urn:microsoft.com/office/officeart/2008/layout/LinedList"/>
    <dgm:cxn modelId="{403AC3EB-EB24-4AAA-B156-33C432CEE193}" type="presParOf" srcId="{FD50942E-47AF-47C7-919E-4FCEC5AABF8B}" destId="{AFAC9E37-D0A4-4973-ABDB-83E423957AB1}" srcOrd="4" destOrd="0" presId="urn:microsoft.com/office/officeart/2008/layout/LinedList"/>
    <dgm:cxn modelId="{67FA8D75-D634-4E7F-B40F-D3B3D4E7214A}" type="presParOf" srcId="{FD50942E-47AF-47C7-919E-4FCEC5AABF8B}" destId="{DDF04BD5-4110-4A17-9388-C691625B0B29}" srcOrd="5" destOrd="0" presId="urn:microsoft.com/office/officeart/2008/layout/LinedList"/>
    <dgm:cxn modelId="{86F552C3-722F-4BAA-A9DE-CCCC22B58D5F}" type="presParOf" srcId="{DDF04BD5-4110-4A17-9388-C691625B0B29}" destId="{854B645F-2A48-445F-BC8E-68829F92623F}" srcOrd="0" destOrd="0" presId="urn:microsoft.com/office/officeart/2008/layout/LinedList"/>
    <dgm:cxn modelId="{C0907FB3-D498-4964-8663-CA7F09F6B8B5}" type="presParOf" srcId="{DDF04BD5-4110-4A17-9388-C691625B0B29}" destId="{C9EDEC1E-D008-48F8-B4F1-DA377D86705F}" srcOrd="1" destOrd="0" presId="urn:microsoft.com/office/officeart/2008/layout/LinedList"/>
    <dgm:cxn modelId="{C64C756E-C84F-4F6C-9F2A-858F2E0C573D}" type="presParOf" srcId="{FD50942E-47AF-47C7-919E-4FCEC5AABF8B}" destId="{3B69A3C8-AFBC-4953-AFED-38827E2ED25A}" srcOrd="6" destOrd="0" presId="urn:microsoft.com/office/officeart/2008/layout/LinedList"/>
    <dgm:cxn modelId="{F3328EA2-8615-4D4C-9C87-D00519586CA3}" type="presParOf" srcId="{FD50942E-47AF-47C7-919E-4FCEC5AABF8B}" destId="{753E5FF5-C7BE-464A-BA2A-506669E35B4C}" srcOrd="7" destOrd="0" presId="urn:microsoft.com/office/officeart/2008/layout/LinedList"/>
    <dgm:cxn modelId="{7A559DF6-2D52-46BC-9355-1EC4B31F1186}" type="presParOf" srcId="{753E5FF5-C7BE-464A-BA2A-506669E35B4C}" destId="{617E81A5-866E-444A-8A92-72C32CD2EF87}" srcOrd="0" destOrd="0" presId="urn:microsoft.com/office/officeart/2008/layout/LinedList"/>
    <dgm:cxn modelId="{B6E43370-1872-42AB-A460-6C9FDC0BACAB}" type="presParOf" srcId="{753E5FF5-C7BE-464A-BA2A-506669E35B4C}" destId="{807FB5A3-E783-49EC-A20F-ED975E903EB8}" srcOrd="1" destOrd="0" presId="urn:microsoft.com/office/officeart/2008/layout/LinedList"/>
    <dgm:cxn modelId="{71260D3C-D165-461A-A3E9-A06C66DCC3C7}" type="presParOf" srcId="{FD50942E-47AF-47C7-919E-4FCEC5AABF8B}" destId="{D6FBEC99-A65E-424D-AAA1-92A18220E795}" srcOrd="8" destOrd="0" presId="urn:microsoft.com/office/officeart/2008/layout/LinedList"/>
    <dgm:cxn modelId="{2CC6429C-E9FA-40BB-96E3-8D28C631B9ED}" type="presParOf" srcId="{FD50942E-47AF-47C7-919E-4FCEC5AABF8B}" destId="{0F21758A-5BE0-4FC8-8643-2223F0F077A5}" srcOrd="9" destOrd="0" presId="urn:microsoft.com/office/officeart/2008/layout/LinedList"/>
    <dgm:cxn modelId="{59F39286-6446-472E-9D6F-6449CA6CAC37}" type="presParOf" srcId="{0F21758A-5BE0-4FC8-8643-2223F0F077A5}" destId="{50A7DA78-158C-4F7A-8FC0-986920CB5D67}" srcOrd="0" destOrd="0" presId="urn:microsoft.com/office/officeart/2008/layout/LinedList"/>
    <dgm:cxn modelId="{44947BEB-92F9-4C77-B2E1-32F9786CF225}" type="presParOf" srcId="{0F21758A-5BE0-4FC8-8643-2223F0F077A5}" destId="{B2233B03-5ECA-4B69-9C1F-5477CCEC0A66}" srcOrd="1" destOrd="0" presId="urn:microsoft.com/office/officeart/2008/layout/LinedList"/>
    <dgm:cxn modelId="{DC0CFF0B-012F-4C21-A3A4-6E3F2837F833}" type="presParOf" srcId="{FD50942E-47AF-47C7-919E-4FCEC5AABF8B}" destId="{BE55C39D-22A0-4E41-A5C5-DFC152E888D0}" srcOrd="10" destOrd="0" presId="urn:microsoft.com/office/officeart/2008/layout/LinedList"/>
    <dgm:cxn modelId="{3D4BD89C-78FF-427E-8293-B538519A6286}" type="presParOf" srcId="{FD50942E-47AF-47C7-919E-4FCEC5AABF8B}" destId="{FE5FA907-A43D-43EF-81FF-A1941F6414EC}" srcOrd="11" destOrd="0" presId="urn:microsoft.com/office/officeart/2008/layout/LinedList"/>
    <dgm:cxn modelId="{EBABCD6B-93AD-42FB-9090-E5C00518DFCD}" type="presParOf" srcId="{FE5FA907-A43D-43EF-81FF-A1941F6414EC}" destId="{84235067-CFB7-40C7-B93C-97B12A0E434A}" srcOrd="0" destOrd="0" presId="urn:microsoft.com/office/officeart/2008/layout/LinedList"/>
    <dgm:cxn modelId="{CC407EE8-9B88-447F-9B40-54255258B01A}" type="presParOf" srcId="{FE5FA907-A43D-43EF-81FF-A1941F6414EC}" destId="{0E771B1A-B8BC-4295-A6E8-D1079DE51084}" srcOrd="1" destOrd="0" presId="urn:microsoft.com/office/officeart/2008/layout/LinedList"/>
    <dgm:cxn modelId="{271CD0AC-D858-4F01-AE81-695C17DCD10C}" type="presParOf" srcId="{FD50942E-47AF-47C7-919E-4FCEC5AABF8B}" destId="{4F793B65-0B63-423A-BCAF-BE6DD3927356}" srcOrd="12" destOrd="0" presId="urn:microsoft.com/office/officeart/2008/layout/LinedList"/>
    <dgm:cxn modelId="{166E6B06-DC1E-421E-9011-85BEB2D1158D}" type="presParOf" srcId="{FD50942E-47AF-47C7-919E-4FCEC5AABF8B}" destId="{10E82920-DE35-4EB5-8AED-93F8FE6C5C60}" srcOrd="13" destOrd="0" presId="urn:microsoft.com/office/officeart/2008/layout/LinedList"/>
    <dgm:cxn modelId="{CAF77EE1-CEFB-4855-A407-20789C01AABE}" type="presParOf" srcId="{10E82920-DE35-4EB5-8AED-93F8FE6C5C60}" destId="{A0CD6AA3-0ACE-4BB7-9CAF-C1964B92BEEF}" srcOrd="0" destOrd="0" presId="urn:microsoft.com/office/officeart/2008/layout/LinedList"/>
    <dgm:cxn modelId="{DEE1E40A-1591-4094-93F2-4EF30EF203C8}" type="presParOf" srcId="{10E82920-DE35-4EB5-8AED-93F8FE6C5C60}" destId="{6F5F8546-FA1C-4F39-A4DA-8D18A713DD24}" srcOrd="1" destOrd="0" presId="urn:microsoft.com/office/officeart/2008/layout/LinedList"/>
    <dgm:cxn modelId="{DCD154C5-E5D4-415E-AFB9-9E17BCC6626B}" type="presParOf" srcId="{FD50942E-47AF-47C7-919E-4FCEC5AABF8B}" destId="{991DA446-A8BC-4DAF-9731-4235C72B6461}" srcOrd="14" destOrd="0" presId="urn:microsoft.com/office/officeart/2008/layout/LinedList"/>
    <dgm:cxn modelId="{38540F8B-54FA-421F-942E-587C814CFB31}" type="presParOf" srcId="{FD50942E-47AF-47C7-919E-4FCEC5AABF8B}" destId="{45DB67CC-C403-4134-B1B2-9E44A01F7025}" srcOrd="15" destOrd="0" presId="urn:microsoft.com/office/officeart/2008/layout/LinedList"/>
    <dgm:cxn modelId="{AA3361CF-F0D8-459E-9058-DA6A5CCACBBA}" type="presParOf" srcId="{45DB67CC-C403-4134-B1B2-9E44A01F7025}" destId="{B8A6B010-BD2B-444C-9CA9-497D9AFDDC80}" srcOrd="0" destOrd="0" presId="urn:microsoft.com/office/officeart/2008/layout/LinedList"/>
    <dgm:cxn modelId="{B5B8F689-A3FC-43D6-8359-12750B7476E2}" type="presParOf" srcId="{45DB67CC-C403-4134-B1B2-9E44A01F7025}" destId="{9554E459-2080-49C6-9603-F0C0EE0B18DC}" srcOrd="1" destOrd="0" presId="urn:microsoft.com/office/officeart/2008/layout/LinedList"/>
    <dgm:cxn modelId="{54EE32D6-2CFE-490A-8AAC-06E105FAD70F}" type="presParOf" srcId="{FD50942E-47AF-47C7-919E-4FCEC5AABF8B}" destId="{8C0D8EA0-C863-4635-A417-0C49F6521F82}" srcOrd="16" destOrd="0" presId="urn:microsoft.com/office/officeart/2008/layout/LinedList"/>
    <dgm:cxn modelId="{C059AA88-4A91-4918-860C-4F012F3C4C50}" type="presParOf" srcId="{FD50942E-47AF-47C7-919E-4FCEC5AABF8B}" destId="{63296630-1D8B-47F8-AD9C-820CF7218F60}" srcOrd="17" destOrd="0" presId="urn:microsoft.com/office/officeart/2008/layout/LinedList"/>
    <dgm:cxn modelId="{4C9EE69E-2D35-450B-B2A0-21B15C731618}" type="presParOf" srcId="{63296630-1D8B-47F8-AD9C-820CF7218F60}" destId="{FA75D9BD-5A56-41E5-BEB8-85C57D3C17CB}" srcOrd="0" destOrd="0" presId="urn:microsoft.com/office/officeart/2008/layout/LinedList"/>
    <dgm:cxn modelId="{77FFEC84-A955-49B0-B052-18EB44336B80}" type="presParOf" srcId="{63296630-1D8B-47F8-AD9C-820CF7218F60}" destId="{100554F2-0919-40D4-8C57-6F6D5A48BC1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12D6B-B1B9-4C62-A9B4-DD410C341AD5}">
      <dsp:nvSpPr>
        <dsp:cNvPr id="0" name=""/>
        <dsp:cNvSpPr/>
      </dsp:nvSpPr>
      <dsp:spPr>
        <a:xfrm>
          <a:off x="1590352" y="0"/>
          <a:ext cx="4712276" cy="4712276"/>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Risk culture</a:t>
          </a:r>
        </a:p>
      </dsp:txBody>
      <dsp:txXfrm>
        <a:off x="3062938" y="235613"/>
        <a:ext cx="1767103" cy="471227"/>
      </dsp:txXfrm>
    </dsp:sp>
    <dsp:sp modelId="{A2432EF8-8785-48FF-9D59-5E4D984D5077}">
      <dsp:nvSpPr>
        <dsp:cNvPr id="0" name=""/>
        <dsp:cNvSpPr/>
      </dsp:nvSpPr>
      <dsp:spPr>
        <a:xfrm>
          <a:off x="1943773" y="706841"/>
          <a:ext cx="4005434" cy="4005434"/>
        </a:xfrm>
        <a:prstGeom prst="ellipse">
          <a:avLst/>
        </a:prstGeom>
        <a:solidFill>
          <a:schemeClr val="accent1">
            <a:shade val="50000"/>
            <a:hueOff val="241048"/>
            <a:satOff val="-23640"/>
            <a:lumOff val="216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Organizational culture</a:t>
          </a:r>
        </a:p>
      </dsp:txBody>
      <dsp:txXfrm>
        <a:off x="3082818" y="937153"/>
        <a:ext cx="1727343" cy="460624"/>
      </dsp:txXfrm>
    </dsp:sp>
    <dsp:sp modelId="{9B460C34-BDB1-45AC-A76B-799C897F91AB}">
      <dsp:nvSpPr>
        <dsp:cNvPr id="0" name=""/>
        <dsp:cNvSpPr/>
      </dsp:nvSpPr>
      <dsp:spPr>
        <a:xfrm>
          <a:off x="2304318" y="1413682"/>
          <a:ext cx="3298593" cy="3298593"/>
        </a:xfrm>
        <a:prstGeom prst="ellipse">
          <a:avLst/>
        </a:prstGeom>
        <a:solidFill>
          <a:schemeClr val="accent1">
            <a:shade val="50000"/>
            <a:hueOff val="482097"/>
            <a:satOff val="-47281"/>
            <a:lumOff val="43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Behaviors</a:t>
          </a:r>
        </a:p>
      </dsp:txBody>
      <dsp:txXfrm>
        <a:off x="3100104" y="1641285"/>
        <a:ext cx="1707021" cy="455205"/>
      </dsp:txXfrm>
    </dsp:sp>
    <dsp:sp modelId="{6C1BC435-A5DA-43B2-9420-FD5956EAC6C7}">
      <dsp:nvSpPr>
        <dsp:cNvPr id="0" name=""/>
        <dsp:cNvSpPr/>
      </dsp:nvSpPr>
      <dsp:spPr>
        <a:xfrm>
          <a:off x="2650614" y="2120524"/>
          <a:ext cx="2591751" cy="2591751"/>
        </a:xfrm>
        <a:prstGeom prst="ellipse">
          <a:avLst/>
        </a:prstGeom>
        <a:solidFill>
          <a:schemeClr val="accent1">
            <a:shade val="50000"/>
            <a:hueOff val="482097"/>
            <a:satOff val="-47281"/>
            <a:lumOff val="43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Personal ethics</a:t>
          </a:r>
        </a:p>
      </dsp:txBody>
      <dsp:txXfrm>
        <a:off x="3246717" y="2353781"/>
        <a:ext cx="1399545" cy="466515"/>
      </dsp:txXfrm>
    </dsp:sp>
    <dsp:sp modelId="{260AE9B6-3197-441F-A11E-73A3DCE5A63F}">
      <dsp:nvSpPr>
        <dsp:cNvPr id="0" name=""/>
        <dsp:cNvSpPr/>
      </dsp:nvSpPr>
      <dsp:spPr>
        <a:xfrm>
          <a:off x="2976195" y="2827365"/>
          <a:ext cx="1940590" cy="1884910"/>
        </a:xfrm>
        <a:prstGeom prst="ellipse">
          <a:avLst/>
        </a:prstGeom>
        <a:solidFill>
          <a:schemeClr val="accent1">
            <a:shade val="50000"/>
            <a:hueOff val="241048"/>
            <a:satOff val="-23640"/>
            <a:lumOff val="216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344" rIns="0"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Personal predisposition to risk</a:t>
          </a:r>
        </a:p>
      </dsp:txBody>
      <dsp:txXfrm>
        <a:off x="3260388" y="3298593"/>
        <a:ext cx="1372204" cy="9424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72296-EB3A-4EE1-90A8-C4118F0AA160}">
      <dsp:nvSpPr>
        <dsp:cNvPr id="0" name=""/>
        <dsp:cNvSpPr/>
      </dsp:nvSpPr>
      <dsp:spPr>
        <a:xfrm>
          <a:off x="0" y="722191"/>
          <a:ext cx="9386319" cy="4940509"/>
        </a:xfrm>
        <a:prstGeom prst="rect">
          <a:avLst/>
        </a:prstGeom>
        <a:solidFill>
          <a:schemeClr val="bg2"/>
        </a:solidFill>
        <a:ln w="12700" cap="rnd" cmpd="sng" algn="ctr">
          <a:solidFill>
            <a:schemeClr val="accent2">
              <a:shade val="5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8483" tIns="249936" rIns="728483" bIns="142240" numCol="1" spcCol="1270" anchor="t" anchorCtr="0">
          <a:noAutofit/>
        </a:bodyPr>
        <a:lstStyle/>
        <a:p>
          <a:pPr marL="228600" lvl="1" indent="-228600" algn="l" defTabSz="889000">
            <a:lnSpc>
              <a:spcPct val="90000"/>
            </a:lnSpc>
            <a:spcBef>
              <a:spcPct val="0"/>
            </a:spcBef>
            <a:spcAft>
              <a:spcPct val="15000"/>
            </a:spcAft>
            <a:buChar char="•"/>
          </a:pPr>
          <a:endParaRPr lang="en-US" sz="2000" b="1" kern="1200" dirty="0">
            <a:solidFill>
              <a:srgbClr val="0B3708"/>
            </a:solidFill>
            <a:effectLst/>
          </a:endParaRPr>
        </a:p>
        <a:p>
          <a:pPr marL="228600" lvl="1" indent="-228600" algn="l" defTabSz="889000">
            <a:lnSpc>
              <a:spcPct val="90000"/>
            </a:lnSpc>
            <a:spcBef>
              <a:spcPct val="0"/>
            </a:spcBef>
            <a:spcAft>
              <a:spcPct val="15000"/>
            </a:spcAft>
            <a:buChar char="•"/>
          </a:pPr>
          <a:r>
            <a:rPr lang="en-US" sz="2000" b="1" kern="1200">
              <a:effectLst/>
            </a:rPr>
            <a:t>Social Media Management</a:t>
          </a:r>
          <a:endParaRPr lang="en-US" sz="2000" b="1" kern="1200" dirty="0">
            <a:effectLst/>
          </a:endParaRPr>
        </a:p>
        <a:p>
          <a:pPr marL="342900" lvl="2" indent="-171450" algn="l" defTabSz="711200">
            <a:lnSpc>
              <a:spcPct val="90000"/>
            </a:lnSpc>
            <a:spcBef>
              <a:spcPct val="0"/>
            </a:spcBef>
            <a:spcAft>
              <a:spcPct val="15000"/>
            </a:spcAft>
            <a:buChar char="•"/>
          </a:pPr>
          <a:r>
            <a:rPr lang="en-US" sz="1600" kern="1200" dirty="0">
              <a:effectLst/>
            </a:rPr>
            <a:t>Maintain and update social media accounts. </a:t>
          </a:r>
        </a:p>
        <a:p>
          <a:pPr marL="342900" lvl="2" indent="-171450" algn="l" defTabSz="711200">
            <a:lnSpc>
              <a:spcPct val="90000"/>
            </a:lnSpc>
            <a:spcBef>
              <a:spcPct val="0"/>
            </a:spcBef>
            <a:spcAft>
              <a:spcPct val="15000"/>
            </a:spcAft>
            <a:buChar char="•"/>
          </a:pPr>
          <a:r>
            <a:rPr lang="en-US" sz="1600" kern="1200" dirty="0">
              <a:effectLst/>
            </a:rPr>
            <a:t>Monitor online conversations related to the organization.</a:t>
          </a:r>
        </a:p>
        <a:p>
          <a:pPr marL="228600" lvl="1" indent="-228600" algn="l" defTabSz="889000">
            <a:lnSpc>
              <a:spcPct val="90000"/>
            </a:lnSpc>
            <a:spcBef>
              <a:spcPct val="0"/>
            </a:spcBef>
            <a:spcAft>
              <a:spcPct val="15000"/>
            </a:spcAft>
            <a:buChar char="•"/>
          </a:pPr>
          <a:r>
            <a:rPr lang="en-US" sz="2000" b="1" kern="1200">
              <a:effectLst/>
            </a:rPr>
            <a:t>Web Maintenance</a:t>
          </a:r>
          <a:endParaRPr lang="en-US" sz="2000" b="1" kern="1200" dirty="0">
            <a:effectLst/>
          </a:endParaRPr>
        </a:p>
        <a:p>
          <a:pPr marL="342900" lvl="2" indent="-171450" algn="l" defTabSz="711200">
            <a:lnSpc>
              <a:spcPct val="90000"/>
            </a:lnSpc>
            <a:spcBef>
              <a:spcPct val="0"/>
            </a:spcBef>
            <a:spcAft>
              <a:spcPct val="15000"/>
            </a:spcAft>
            <a:buChar char="•"/>
          </a:pPr>
          <a:r>
            <a:rPr lang="en-US" sz="1600" kern="1200">
              <a:effectLst/>
            </a:rPr>
            <a:t>Oversee the organization's website, ensuring it's up-to-date and user-friendly.</a:t>
          </a:r>
          <a:endParaRPr lang="en-US" sz="1600" kern="1200" dirty="0">
            <a:effectLst/>
          </a:endParaRPr>
        </a:p>
        <a:p>
          <a:pPr marL="342900" lvl="2" indent="-171450" algn="l" defTabSz="711200">
            <a:lnSpc>
              <a:spcPct val="90000"/>
            </a:lnSpc>
            <a:spcBef>
              <a:spcPct val="0"/>
            </a:spcBef>
            <a:spcAft>
              <a:spcPct val="15000"/>
            </a:spcAft>
            <a:buChar char="•"/>
          </a:pPr>
          <a:r>
            <a:rPr lang="en-US" sz="1600" kern="1200">
              <a:effectLst/>
            </a:rPr>
            <a:t>Regularly review and optimize website content</a:t>
          </a:r>
          <a:endParaRPr lang="en-US" sz="1600" kern="1200" dirty="0">
            <a:effectLst/>
          </a:endParaRPr>
        </a:p>
        <a:p>
          <a:pPr marL="228600" lvl="1" indent="-228600" algn="l" defTabSz="889000">
            <a:lnSpc>
              <a:spcPct val="90000"/>
            </a:lnSpc>
            <a:spcBef>
              <a:spcPct val="0"/>
            </a:spcBef>
            <a:spcAft>
              <a:spcPct val="15000"/>
            </a:spcAft>
            <a:buChar char="•"/>
          </a:pPr>
          <a:r>
            <a:rPr lang="en-US" sz="2000" b="1" kern="1200">
              <a:effectLst/>
            </a:rPr>
            <a:t>Sponsorship</a:t>
          </a:r>
          <a:endParaRPr lang="en-US" sz="2000" b="1" kern="1200" dirty="0">
            <a:effectLst/>
          </a:endParaRPr>
        </a:p>
        <a:p>
          <a:pPr marL="342900" lvl="2" indent="-171450" algn="l" defTabSz="711200">
            <a:lnSpc>
              <a:spcPct val="90000"/>
            </a:lnSpc>
            <a:spcBef>
              <a:spcPct val="0"/>
            </a:spcBef>
            <a:spcAft>
              <a:spcPct val="15000"/>
            </a:spcAft>
            <a:buChar char="•"/>
          </a:pPr>
          <a:r>
            <a:rPr lang="en-US" sz="1600" kern="1200">
              <a:effectLst/>
            </a:rPr>
            <a:t>Maintain website</a:t>
          </a:r>
          <a:endParaRPr lang="en-US" sz="1600" kern="1200" dirty="0">
            <a:effectLst/>
          </a:endParaRPr>
        </a:p>
        <a:p>
          <a:pPr marL="342900" lvl="2" indent="-171450" algn="l" defTabSz="711200">
            <a:lnSpc>
              <a:spcPct val="90000"/>
            </a:lnSpc>
            <a:spcBef>
              <a:spcPct val="0"/>
            </a:spcBef>
            <a:spcAft>
              <a:spcPct val="15000"/>
            </a:spcAft>
            <a:buChar char="•"/>
          </a:pPr>
          <a:r>
            <a:rPr lang="en-US" sz="1600" kern="1200" dirty="0">
              <a:effectLst/>
            </a:rPr>
            <a:t>Assist with communication</a:t>
          </a:r>
        </a:p>
        <a:p>
          <a:pPr marL="228600" lvl="1" indent="-228600" algn="l" defTabSz="889000">
            <a:lnSpc>
              <a:spcPct val="90000"/>
            </a:lnSpc>
            <a:spcBef>
              <a:spcPct val="0"/>
            </a:spcBef>
            <a:spcAft>
              <a:spcPct val="15000"/>
            </a:spcAft>
            <a:buChar char="•"/>
          </a:pPr>
          <a:r>
            <a:rPr lang="en-US" sz="2000" b="1" kern="1200">
              <a:effectLst/>
            </a:rPr>
            <a:t>Branding and Visual Identity</a:t>
          </a:r>
          <a:endParaRPr lang="en-US" sz="2000" b="1" kern="1200" dirty="0">
            <a:effectLst/>
          </a:endParaRPr>
        </a:p>
        <a:p>
          <a:pPr marL="342900" lvl="2" indent="-171450" algn="l" defTabSz="711200">
            <a:lnSpc>
              <a:spcPct val="90000"/>
            </a:lnSpc>
            <a:spcBef>
              <a:spcPct val="0"/>
            </a:spcBef>
            <a:spcAft>
              <a:spcPct val="15000"/>
            </a:spcAft>
            <a:buChar char="•"/>
          </a:pPr>
          <a:r>
            <a:rPr lang="en-US" sz="1600" kern="1200" dirty="0">
              <a:effectLst/>
            </a:rPr>
            <a:t>Create Marketing materials</a:t>
          </a:r>
        </a:p>
        <a:p>
          <a:pPr marL="342900" lvl="2" indent="-171450" algn="l" defTabSz="711200">
            <a:lnSpc>
              <a:spcPct val="90000"/>
            </a:lnSpc>
            <a:spcBef>
              <a:spcPct val="0"/>
            </a:spcBef>
            <a:spcAft>
              <a:spcPct val="15000"/>
            </a:spcAft>
            <a:buChar char="•"/>
          </a:pPr>
          <a:r>
            <a:rPr lang="en-US" sz="1600" kern="1200">
              <a:effectLst/>
            </a:rPr>
            <a:t>Ensure consistent branding and visual identity across all communication materials. </a:t>
          </a:r>
          <a:endParaRPr lang="en-US" sz="1600" kern="1200" dirty="0">
            <a:effectLst/>
          </a:endParaRPr>
        </a:p>
        <a:p>
          <a:pPr marL="342900" lvl="2" indent="-171450" algn="l" defTabSz="711200">
            <a:lnSpc>
              <a:spcPct val="90000"/>
            </a:lnSpc>
            <a:spcBef>
              <a:spcPct val="0"/>
            </a:spcBef>
            <a:spcAft>
              <a:spcPct val="15000"/>
            </a:spcAft>
            <a:buChar char="•"/>
          </a:pPr>
          <a:r>
            <a:rPr lang="en-US" sz="1600" kern="1200">
              <a:effectLst/>
            </a:rPr>
            <a:t>Approve and manage the use of the organization's logo and branding elements.</a:t>
          </a:r>
          <a:endParaRPr lang="en-US" sz="1600" kern="1200" dirty="0">
            <a:effectLst/>
          </a:endParaRPr>
        </a:p>
        <a:p>
          <a:pPr marL="228600" lvl="1" indent="-228600" algn="l" defTabSz="889000">
            <a:lnSpc>
              <a:spcPct val="90000"/>
            </a:lnSpc>
            <a:spcBef>
              <a:spcPct val="0"/>
            </a:spcBef>
            <a:spcAft>
              <a:spcPct val="15000"/>
            </a:spcAft>
            <a:buChar char="•"/>
          </a:pPr>
          <a:r>
            <a:rPr lang="en-US" sz="2000" b="1" kern="1200">
              <a:effectLst/>
            </a:rPr>
            <a:t>Public Relations for Outreach</a:t>
          </a:r>
          <a:endParaRPr lang="en-US" sz="2000" b="1" kern="1200" dirty="0">
            <a:effectLst/>
          </a:endParaRPr>
        </a:p>
        <a:p>
          <a:pPr marL="342900" lvl="2" indent="-171450" algn="l" defTabSz="711200">
            <a:lnSpc>
              <a:spcPct val="90000"/>
            </a:lnSpc>
            <a:spcBef>
              <a:spcPct val="0"/>
            </a:spcBef>
            <a:spcAft>
              <a:spcPct val="15000"/>
            </a:spcAft>
            <a:buChar char="•"/>
          </a:pPr>
          <a:r>
            <a:rPr lang="en-US" sz="1600" kern="1200" dirty="0">
              <a:effectLst/>
            </a:rPr>
            <a:t>Regional Committee</a:t>
          </a:r>
        </a:p>
        <a:p>
          <a:pPr marL="342900" lvl="2" indent="-171450" algn="l" defTabSz="711200">
            <a:lnSpc>
              <a:spcPct val="90000"/>
            </a:lnSpc>
            <a:spcBef>
              <a:spcPct val="0"/>
            </a:spcBef>
            <a:spcAft>
              <a:spcPct val="15000"/>
            </a:spcAft>
            <a:buChar char="•"/>
          </a:pPr>
          <a:r>
            <a:rPr lang="en-US" sz="1600" kern="1200">
              <a:effectLst/>
            </a:rPr>
            <a:t>ASHRM </a:t>
          </a:r>
          <a:endParaRPr lang="en-US" sz="1600" kern="1200" dirty="0">
            <a:effectLst/>
          </a:endParaRPr>
        </a:p>
      </dsp:txBody>
      <dsp:txXfrm>
        <a:off x="0" y="722191"/>
        <a:ext cx="9386319" cy="4940509"/>
      </dsp:txXfrm>
    </dsp:sp>
    <dsp:sp modelId="{9E5691DA-F3C8-455E-BA07-D752BE6A3896}">
      <dsp:nvSpPr>
        <dsp:cNvPr id="0" name=""/>
        <dsp:cNvSpPr/>
      </dsp:nvSpPr>
      <dsp:spPr>
        <a:xfrm>
          <a:off x="203906" y="127753"/>
          <a:ext cx="7643457" cy="789415"/>
        </a:xfrm>
        <a:prstGeom prst="roundRect">
          <a:avLst/>
        </a:prstGeom>
        <a:solidFill>
          <a:srgbClr val="117B0A"/>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8346" tIns="0" rIns="248346" bIns="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j-lt"/>
            </a:rPr>
            <a:t>Want to learn about or help us with…?</a:t>
          </a:r>
        </a:p>
      </dsp:txBody>
      <dsp:txXfrm>
        <a:off x="242442" y="166289"/>
        <a:ext cx="7566385" cy="7123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D7E64-D68C-48E2-881E-CE41CD6DA242}">
      <dsp:nvSpPr>
        <dsp:cNvPr id="0" name=""/>
        <dsp:cNvSpPr/>
      </dsp:nvSpPr>
      <dsp:spPr>
        <a:xfrm>
          <a:off x="0" y="61"/>
          <a:ext cx="7828384" cy="0"/>
        </a:xfrm>
        <a:prstGeom prst="line">
          <a:avLst/>
        </a:prstGeom>
        <a:solidFill>
          <a:schemeClr val="accent2">
            <a:shade val="80000"/>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6CFE78-C0AC-4DE9-994E-D4C1EA694273}">
      <dsp:nvSpPr>
        <dsp:cNvPr id="0" name=""/>
        <dsp:cNvSpPr/>
      </dsp:nvSpPr>
      <dsp:spPr>
        <a:xfrm>
          <a:off x="0" y="61"/>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President - Janet Maguire		 ME	</a:t>
          </a:r>
        </a:p>
      </dsp:txBody>
      <dsp:txXfrm>
        <a:off x="0" y="61"/>
        <a:ext cx="7828384" cy="383092"/>
      </dsp:txXfrm>
    </dsp:sp>
    <dsp:sp modelId="{A0FCC718-CAC6-43E0-A7B2-89C6A78F8255}">
      <dsp:nvSpPr>
        <dsp:cNvPr id="0" name=""/>
        <dsp:cNvSpPr/>
      </dsp:nvSpPr>
      <dsp:spPr>
        <a:xfrm>
          <a:off x="0" y="383153"/>
          <a:ext cx="7828384" cy="0"/>
        </a:xfrm>
        <a:prstGeom prst="line">
          <a:avLst/>
        </a:prstGeom>
        <a:solidFill>
          <a:schemeClr val="accent2">
            <a:shade val="80000"/>
            <a:hueOff val="61158"/>
            <a:satOff val="-4443"/>
            <a:lumOff val="3768"/>
            <a:alphaOff val="0"/>
          </a:schemeClr>
        </a:solidFill>
        <a:ln w="19050" cap="rnd" cmpd="sng" algn="ctr">
          <a:solidFill>
            <a:schemeClr val="accent2">
              <a:shade val="80000"/>
              <a:hueOff val="61158"/>
              <a:satOff val="-4443"/>
              <a:lumOff val="37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780DAC-A07D-4154-AA60-61A16117F2AC}">
      <dsp:nvSpPr>
        <dsp:cNvPr id="0" name=""/>
        <dsp:cNvSpPr/>
      </dsp:nvSpPr>
      <dsp:spPr>
        <a:xfrm>
          <a:off x="0" y="383153"/>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Past-President - Todd Hudson	 	 NH</a:t>
          </a:r>
        </a:p>
      </dsp:txBody>
      <dsp:txXfrm>
        <a:off x="0" y="383153"/>
        <a:ext cx="7828384" cy="383092"/>
      </dsp:txXfrm>
    </dsp:sp>
    <dsp:sp modelId="{C2AFBBBB-DF2A-427B-B67C-862361427E90}">
      <dsp:nvSpPr>
        <dsp:cNvPr id="0" name=""/>
        <dsp:cNvSpPr/>
      </dsp:nvSpPr>
      <dsp:spPr>
        <a:xfrm>
          <a:off x="0" y="766246"/>
          <a:ext cx="7828384" cy="0"/>
        </a:xfrm>
        <a:prstGeom prst="line">
          <a:avLst/>
        </a:prstGeom>
        <a:solidFill>
          <a:schemeClr val="accent2">
            <a:shade val="80000"/>
            <a:hueOff val="122316"/>
            <a:satOff val="-8886"/>
            <a:lumOff val="7535"/>
            <a:alphaOff val="0"/>
          </a:schemeClr>
        </a:solidFill>
        <a:ln w="19050" cap="rnd" cmpd="sng" algn="ctr">
          <a:solidFill>
            <a:schemeClr val="accent2">
              <a:shade val="80000"/>
              <a:hueOff val="122316"/>
              <a:satOff val="-8886"/>
              <a:lumOff val="75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74CBD-07EC-46DE-8043-DF72B05E40D6}">
      <dsp:nvSpPr>
        <dsp:cNvPr id="0" name=""/>
        <dsp:cNvSpPr/>
      </dsp:nvSpPr>
      <dsp:spPr>
        <a:xfrm>
          <a:off x="0" y="766246"/>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President-Elect - Joey Matteson	 NH</a:t>
          </a:r>
        </a:p>
      </dsp:txBody>
      <dsp:txXfrm>
        <a:off x="0" y="766246"/>
        <a:ext cx="7828384" cy="383092"/>
      </dsp:txXfrm>
    </dsp:sp>
    <dsp:sp modelId="{46BC4A09-BB8B-4666-827E-6EECE90BE55C}">
      <dsp:nvSpPr>
        <dsp:cNvPr id="0" name=""/>
        <dsp:cNvSpPr/>
      </dsp:nvSpPr>
      <dsp:spPr>
        <a:xfrm>
          <a:off x="0" y="1149339"/>
          <a:ext cx="7828384" cy="0"/>
        </a:xfrm>
        <a:prstGeom prst="line">
          <a:avLst/>
        </a:prstGeom>
        <a:solidFill>
          <a:schemeClr val="accent2">
            <a:shade val="80000"/>
            <a:hueOff val="183474"/>
            <a:satOff val="-13330"/>
            <a:lumOff val="11303"/>
            <a:alphaOff val="0"/>
          </a:schemeClr>
        </a:solidFill>
        <a:ln w="19050" cap="rnd" cmpd="sng" algn="ctr">
          <a:solidFill>
            <a:schemeClr val="accent2">
              <a:shade val="80000"/>
              <a:hueOff val="183474"/>
              <a:satOff val="-13330"/>
              <a:lumOff val="113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1B08AE-0BAF-411B-B499-C5872B361F64}">
      <dsp:nvSpPr>
        <dsp:cNvPr id="0" name=""/>
        <dsp:cNvSpPr/>
      </dsp:nvSpPr>
      <dsp:spPr>
        <a:xfrm>
          <a:off x="0" y="1149339"/>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Secretary - Sherryann St Pierre		 ME	</a:t>
          </a:r>
        </a:p>
      </dsp:txBody>
      <dsp:txXfrm>
        <a:off x="0" y="1149339"/>
        <a:ext cx="7828384" cy="383092"/>
      </dsp:txXfrm>
    </dsp:sp>
    <dsp:sp modelId="{B84594CD-C953-453D-819F-09A88A58A55F}">
      <dsp:nvSpPr>
        <dsp:cNvPr id="0" name=""/>
        <dsp:cNvSpPr/>
      </dsp:nvSpPr>
      <dsp:spPr>
        <a:xfrm>
          <a:off x="0" y="1532431"/>
          <a:ext cx="7828384" cy="0"/>
        </a:xfrm>
        <a:prstGeom prst="line">
          <a:avLst/>
        </a:prstGeom>
        <a:solidFill>
          <a:schemeClr val="accent2">
            <a:shade val="80000"/>
            <a:hueOff val="244632"/>
            <a:satOff val="-17773"/>
            <a:lumOff val="15071"/>
            <a:alphaOff val="0"/>
          </a:schemeClr>
        </a:solidFill>
        <a:ln w="19050" cap="rnd" cmpd="sng" algn="ctr">
          <a:solidFill>
            <a:schemeClr val="accent2">
              <a:shade val="80000"/>
              <a:hueOff val="244632"/>
              <a:satOff val="-17773"/>
              <a:lumOff val="150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14D25-C0E2-4AE3-B088-1E1653224964}">
      <dsp:nvSpPr>
        <dsp:cNvPr id="0" name=""/>
        <dsp:cNvSpPr/>
      </dsp:nvSpPr>
      <dsp:spPr>
        <a:xfrm>
          <a:off x="0" y="1560424"/>
          <a:ext cx="7820739" cy="549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Treasurer - Nicole Thayer		 ME	</a:t>
          </a:r>
        </a:p>
      </dsp:txBody>
      <dsp:txXfrm>
        <a:off x="0" y="1560424"/>
        <a:ext cx="7820739" cy="549872"/>
      </dsp:txXfrm>
    </dsp:sp>
    <dsp:sp modelId="{A4C97BFA-47D0-4D80-9B7D-F7BEAA27BF60}">
      <dsp:nvSpPr>
        <dsp:cNvPr id="0" name=""/>
        <dsp:cNvSpPr/>
      </dsp:nvSpPr>
      <dsp:spPr>
        <a:xfrm>
          <a:off x="0" y="1890060"/>
          <a:ext cx="7828384" cy="0"/>
        </a:xfrm>
        <a:prstGeom prst="line">
          <a:avLst/>
        </a:prstGeom>
        <a:solidFill>
          <a:schemeClr val="accent2">
            <a:shade val="80000"/>
            <a:hueOff val="305790"/>
            <a:satOff val="-22216"/>
            <a:lumOff val="18838"/>
            <a:alphaOff val="0"/>
          </a:schemeClr>
        </a:solidFill>
        <a:ln w="19050" cap="rnd" cmpd="sng" algn="ctr">
          <a:solidFill>
            <a:schemeClr val="accent2">
              <a:shade val="80000"/>
              <a:hueOff val="305790"/>
              <a:satOff val="-22216"/>
              <a:lumOff val="188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94B143-DD1D-4C1A-9CA2-EC2AFA42614B}">
      <dsp:nvSpPr>
        <dsp:cNvPr id="0" name=""/>
        <dsp:cNvSpPr/>
      </dsp:nvSpPr>
      <dsp:spPr>
        <a:xfrm>
          <a:off x="0" y="2082303"/>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At Large - Jennifer </a:t>
          </a:r>
          <a:r>
            <a:rPr lang="en-US" sz="1800" kern="1200" dirty="0" err="1"/>
            <a:t>Hannux</a:t>
          </a:r>
          <a:r>
            <a:rPr lang="en-US" sz="1800" kern="1200" dirty="0"/>
            <a:t>		 VT</a:t>
          </a:r>
        </a:p>
      </dsp:txBody>
      <dsp:txXfrm>
        <a:off x="0" y="2082303"/>
        <a:ext cx="7828384" cy="383092"/>
      </dsp:txXfrm>
    </dsp:sp>
    <dsp:sp modelId="{76DE4665-B2D7-4ED6-BD3F-1B0AD3D9BD75}">
      <dsp:nvSpPr>
        <dsp:cNvPr id="0" name=""/>
        <dsp:cNvSpPr/>
      </dsp:nvSpPr>
      <dsp:spPr>
        <a:xfrm>
          <a:off x="0" y="2438893"/>
          <a:ext cx="7828384" cy="0"/>
        </a:xfrm>
        <a:prstGeom prst="line">
          <a:avLst/>
        </a:prstGeom>
        <a:solidFill>
          <a:schemeClr val="accent2">
            <a:shade val="80000"/>
            <a:hueOff val="366949"/>
            <a:satOff val="-26659"/>
            <a:lumOff val="22606"/>
            <a:alphaOff val="0"/>
          </a:schemeClr>
        </a:solidFill>
        <a:ln w="19050" cap="rnd" cmpd="sng" algn="ctr">
          <a:solidFill>
            <a:schemeClr val="accent2">
              <a:shade val="80000"/>
              <a:hueOff val="366949"/>
              <a:satOff val="-26659"/>
              <a:lumOff val="226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F7A53-8B77-46CC-B8BC-2CD8DE285828}">
      <dsp:nvSpPr>
        <dsp:cNvPr id="0" name=""/>
        <dsp:cNvSpPr/>
      </dsp:nvSpPr>
      <dsp:spPr>
        <a:xfrm>
          <a:off x="0" y="2465396"/>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At Large - Frank Korn	 		 NH</a:t>
          </a:r>
        </a:p>
      </dsp:txBody>
      <dsp:txXfrm>
        <a:off x="0" y="2465396"/>
        <a:ext cx="7828384" cy="383092"/>
      </dsp:txXfrm>
    </dsp:sp>
    <dsp:sp modelId="{40C95568-C33F-4384-ADD5-D2FB76164A44}">
      <dsp:nvSpPr>
        <dsp:cNvPr id="0" name=""/>
        <dsp:cNvSpPr/>
      </dsp:nvSpPr>
      <dsp:spPr>
        <a:xfrm>
          <a:off x="0" y="2848488"/>
          <a:ext cx="7828384" cy="0"/>
        </a:xfrm>
        <a:prstGeom prst="line">
          <a:avLst/>
        </a:prstGeom>
        <a:solidFill>
          <a:schemeClr val="accent2">
            <a:shade val="80000"/>
            <a:hueOff val="428107"/>
            <a:satOff val="-31103"/>
            <a:lumOff val="26374"/>
            <a:alphaOff val="0"/>
          </a:schemeClr>
        </a:solidFill>
        <a:ln w="19050" cap="rnd" cmpd="sng" algn="ctr">
          <a:solidFill>
            <a:schemeClr val="accent2">
              <a:shade val="80000"/>
              <a:hueOff val="428107"/>
              <a:satOff val="-31103"/>
              <a:lumOff val="263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45C6DC-CCD9-4CB8-ACDE-9B43CF6FF8D9}">
      <dsp:nvSpPr>
        <dsp:cNvPr id="0" name=""/>
        <dsp:cNvSpPr/>
      </dsp:nvSpPr>
      <dsp:spPr>
        <a:xfrm>
          <a:off x="0" y="2848488"/>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At Large - Alison Eastman 	 	 VT	</a:t>
          </a:r>
        </a:p>
      </dsp:txBody>
      <dsp:txXfrm>
        <a:off x="0" y="2848488"/>
        <a:ext cx="7828384" cy="383092"/>
      </dsp:txXfrm>
    </dsp:sp>
    <dsp:sp modelId="{B070B264-6619-43DE-A54D-45DBE1E11555}">
      <dsp:nvSpPr>
        <dsp:cNvPr id="0" name=""/>
        <dsp:cNvSpPr/>
      </dsp:nvSpPr>
      <dsp:spPr>
        <a:xfrm>
          <a:off x="0" y="3231581"/>
          <a:ext cx="7828384" cy="0"/>
        </a:xfrm>
        <a:prstGeom prst="line">
          <a:avLst/>
        </a:prstGeom>
        <a:solidFill>
          <a:schemeClr val="accent2">
            <a:shade val="80000"/>
            <a:hueOff val="489265"/>
            <a:satOff val="-35546"/>
            <a:lumOff val="30141"/>
            <a:alphaOff val="0"/>
          </a:schemeClr>
        </a:solidFill>
        <a:ln w="19050" cap="rnd" cmpd="sng" algn="ctr">
          <a:solidFill>
            <a:schemeClr val="accent2">
              <a:shade val="80000"/>
              <a:hueOff val="489265"/>
              <a:satOff val="-35546"/>
              <a:lumOff val="301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2205C3-BCF0-46F8-B694-0BE3F5F0B9B4}">
      <dsp:nvSpPr>
        <dsp:cNvPr id="0" name=""/>
        <dsp:cNvSpPr/>
      </dsp:nvSpPr>
      <dsp:spPr>
        <a:xfrm>
          <a:off x="0" y="3231581"/>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t>At </a:t>
          </a:r>
          <a:r>
            <a:rPr lang="en-US" sz="1800" kern="1200" dirty="0">
              <a:solidFill>
                <a:schemeClr val="tx1"/>
              </a:solidFill>
            </a:rPr>
            <a:t>Large - Kerri </a:t>
          </a:r>
          <a:r>
            <a:rPr lang="en-US" sz="1800" kern="1200" dirty="0" err="1">
              <a:solidFill>
                <a:schemeClr val="tx1"/>
              </a:solidFill>
            </a:rPr>
            <a:t>Aramini</a:t>
          </a:r>
          <a:r>
            <a:rPr lang="en-US" sz="1800" kern="1200" dirty="0">
              <a:solidFill>
                <a:schemeClr val="tx1"/>
              </a:solidFill>
            </a:rPr>
            <a:t>	 </a:t>
          </a:r>
          <a:r>
            <a:rPr lang="en-US" sz="1800" kern="1200" dirty="0"/>
            <a:t>            NH</a:t>
          </a:r>
        </a:p>
      </dsp:txBody>
      <dsp:txXfrm>
        <a:off x="0" y="3231581"/>
        <a:ext cx="7828384" cy="383092"/>
      </dsp:txXfrm>
    </dsp:sp>
    <dsp:sp modelId="{14E980ED-3082-4D2C-9F81-B2AD38F320AF}">
      <dsp:nvSpPr>
        <dsp:cNvPr id="0" name=""/>
        <dsp:cNvSpPr/>
      </dsp:nvSpPr>
      <dsp:spPr>
        <a:xfrm>
          <a:off x="0" y="3614674"/>
          <a:ext cx="7828384" cy="0"/>
        </a:xfrm>
        <a:prstGeom prst="line">
          <a:avLst/>
        </a:prstGeom>
        <a:solidFill>
          <a:schemeClr val="accent2">
            <a:shade val="80000"/>
            <a:hueOff val="550423"/>
            <a:satOff val="-39989"/>
            <a:lumOff val="33909"/>
            <a:alphaOff val="0"/>
          </a:schemeClr>
        </a:solidFill>
        <a:ln w="19050" cap="rnd" cmpd="sng" algn="ctr">
          <a:solidFill>
            <a:schemeClr val="accent2">
              <a:shade val="80000"/>
              <a:hueOff val="550423"/>
              <a:satOff val="-39989"/>
              <a:lumOff val="339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BC04F1-9B8D-4BF2-898F-D244BAACA4C9}">
      <dsp:nvSpPr>
        <dsp:cNvPr id="0" name=""/>
        <dsp:cNvSpPr/>
      </dsp:nvSpPr>
      <dsp:spPr>
        <a:xfrm>
          <a:off x="0" y="3614674"/>
          <a:ext cx="7828384" cy="383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endParaRPr lang="en-US" sz="1800" kern="1200" dirty="0"/>
        </a:p>
      </dsp:txBody>
      <dsp:txXfrm>
        <a:off x="0" y="3614674"/>
        <a:ext cx="7828384" cy="3830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57125-29B7-4119-A76B-CDEB54F86951}">
      <dsp:nvSpPr>
        <dsp:cNvPr id="0" name=""/>
        <dsp:cNvSpPr/>
      </dsp:nvSpPr>
      <dsp:spPr>
        <a:xfrm>
          <a:off x="1605827" y="126229"/>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3A5034-3B0E-4585-8D3C-D30D8C6C36D5}">
      <dsp:nvSpPr>
        <dsp:cNvPr id="0" name=""/>
        <dsp:cNvSpPr/>
      </dsp:nvSpPr>
      <dsp:spPr>
        <a:xfrm>
          <a:off x="417827" y="254054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It is an “ancient proposition of law…that the public has a right to every man’s evidence.” </a:t>
          </a:r>
          <a:r>
            <a:rPr lang="en-US" sz="1400" i="1" kern="1200"/>
            <a:t>United States v. Nixon</a:t>
          </a:r>
          <a:r>
            <a:rPr lang="en-US" sz="1400" kern="1200"/>
            <a:t>, 418 U.S. 683, 709 (U.S. 1974).</a:t>
          </a:r>
        </a:p>
      </dsp:txBody>
      <dsp:txXfrm>
        <a:off x="417827" y="2540541"/>
        <a:ext cx="4320000" cy="720000"/>
      </dsp:txXfrm>
    </dsp:sp>
    <dsp:sp modelId="{686D93B1-7C02-44E8-A2C1-58B52630EE4A}">
      <dsp:nvSpPr>
        <dsp:cNvPr id="0" name=""/>
        <dsp:cNvSpPr/>
      </dsp:nvSpPr>
      <dsp:spPr>
        <a:xfrm>
          <a:off x="6681827" y="126229"/>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901CDF-37DD-4430-97CB-A955A25839F7}">
      <dsp:nvSpPr>
        <dsp:cNvPr id="0" name=""/>
        <dsp:cNvSpPr/>
      </dsp:nvSpPr>
      <dsp:spPr>
        <a:xfrm>
          <a:off x="5493827" y="254054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“Unless the patient waives the privilege…a person authorized to practice medicine…shall not be allowed to disclose any information.” 12 V.S.A. sec 1612.</a:t>
          </a:r>
        </a:p>
      </dsp:txBody>
      <dsp:txXfrm>
        <a:off x="5493827" y="2540541"/>
        <a:ext cx="43200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F1BB2-258E-4816-B7A4-4D0E1F79AFF6}">
      <dsp:nvSpPr>
        <dsp:cNvPr id="0" name=""/>
        <dsp:cNvSpPr/>
      </dsp:nvSpPr>
      <dsp:spPr>
        <a:xfrm>
          <a:off x="-33759" y="7684"/>
          <a:ext cx="9411628" cy="14535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633537-0D41-49AD-8221-A05B0A71D29D}">
      <dsp:nvSpPr>
        <dsp:cNvPr id="0" name=""/>
        <dsp:cNvSpPr/>
      </dsp:nvSpPr>
      <dsp:spPr>
        <a:xfrm>
          <a:off x="405941" y="334734"/>
          <a:ext cx="801019" cy="7994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526E71-0ECF-4BA1-89BA-EC9B7839F166}">
      <dsp:nvSpPr>
        <dsp:cNvPr id="0" name=""/>
        <dsp:cNvSpPr/>
      </dsp:nvSpPr>
      <dsp:spPr>
        <a:xfrm>
          <a:off x="1370022" y="7684"/>
          <a:ext cx="8059452" cy="1454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5" tIns="153985" rIns="153985" bIns="153985" numCol="1" spcCol="1270" anchor="ctr" anchorCtr="0">
          <a:noAutofit/>
        </a:bodyPr>
        <a:lstStyle/>
        <a:p>
          <a:pPr marL="0" lvl="0" indent="0" algn="l" defTabSz="622300">
            <a:lnSpc>
              <a:spcPct val="100000"/>
            </a:lnSpc>
            <a:spcBef>
              <a:spcPct val="0"/>
            </a:spcBef>
            <a:spcAft>
              <a:spcPct val="35000"/>
            </a:spcAft>
            <a:buNone/>
          </a:pPr>
          <a:r>
            <a:rPr lang="en-US" sz="1400" b="0" i="0" kern="1200" dirty="0"/>
            <a:t>As the number of data breaches and federal and state enforcement actions for privacy and security violations reach new heights, Connecticut's highest court has added fuel to the fire in a decision that paves the way for individuals to use Health Information Portability and Accountability Act (HIPAA) violations as a basis for state negligence claims.</a:t>
          </a:r>
          <a:endParaRPr lang="en-US" sz="1400" kern="1200" dirty="0"/>
        </a:p>
      </dsp:txBody>
      <dsp:txXfrm>
        <a:off x="1370022" y="7684"/>
        <a:ext cx="8059452" cy="1454977"/>
      </dsp:txXfrm>
    </dsp:sp>
    <dsp:sp modelId="{1925474E-8615-47B0-8B5C-FA8893AE06E2}">
      <dsp:nvSpPr>
        <dsp:cNvPr id="0" name=""/>
        <dsp:cNvSpPr/>
      </dsp:nvSpPr>
      <dsp:spPr>
        <a:xfrm>
          <a:off x="-33759" y="1753657"/>
          <a:ext cx="9411628" cy="14535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87691-E9BA-4E9B-9415-9699A759E821}">
      <dsp:nvSpPr>
        <dsp:cNvPr id="0" name=""/>
        <dsp:cNvSpPr/>
      </dsp:nvSpPr>
      <dsp:spPr>
        <a:xfrm>
          <a:off x="405941" y="2080707"/>
          <a:ext cx="801019" cy="7994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0AFF23-A0FA-471C-BF3D-45DC0DD502A4}">
      <dsp:nvSpPr>
        <dsp:cNvPr id="0" name=""/>
        <dsp:cNvSpPr/>
      </dsp:nvSpPr>
      <dsp:spPr>
        <a:xfrm>
          <a:off x="1354109" y="1753657"/>
          <a:ext cx="8091279" cy="1454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5" tIns="153985" rIns="153985" bIns="153985" numCol="1" spcCol="1270" anchor="ctr" anchorCtr="0">
          <a:noAutofit/>
        </a:bodyPr>
        <a:lstStyle/>
        <a:p>
          <a:pPr marL="0" lvl="0" indent="0" algn="l" defTabSz="622300">
            <a:lnSpc>
              <a:spcPct val="100000"/>
            </a:lnSpc>
            <a:spcBef>
              <a:spcPct val="0"/>
            </a:spcBef>
            <a:spcAft>
              <a:spcPct val="35000"/>
            </a:spcAft>
            <a:buNone/>
          </a:pPr>
          <a:r>
            <a:rPr lang="en-US" sz="1400" b="0" i="0" kern="1200" dirty="0"/>
            <a:t>HIPAA does not provide a private right of action for violations. Only the federal or state government can seek sanctions, including fines, for HIPAA noncompliance. The absence of a private right of action under HIPAA has largely impeded private lawsuits that cite HIPAA violations as the basis for a negligence claim. Yet, the Connecticut Supreme Court ruled that a plaintiff may use HIPAA to establish the standard of care in negligence cases.</a:t>
          </a:r>
          <a:endParaRPr lang="en-US" sz="1400" kern="1200" dirty="0"/>
        </a:p>
      </dsp:txBody>
      <dsp:txXfrm>
        <a:off x="1354109" y="1753657"/>
        <a:ext cx="8091279" cy="1454977"/>
      </dsp:txXfrm>
    </dsp:sp>
    <dsp:sp modelId="{D97438EB-2A97-4172-B19A-897D243028FF}">
      <dsp:nvSpPr>
        <dsp:cNvPr id="0" name=""/>
        <dsp:cNvSpPr/>
      </dsp:nvSpPr>
      <dsp:spPr>
        <a:xfrm>
          <a:off x="-33759" y="3499630"/>
          <a:ext cx="9411628" cy="14535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83E505-A41B-4A15-B0EE-C14A636F75E9}">
      <dsp:nvSpPr>
        <dsp:cNvPr id="0" name=""/>
        <dsp:cNvSpPr/>
      </dsp:nvSpPr>
      <dsp:spPr>
        <a:xfrm>
          <a:off x="405941" y="3826681"/>
          <a:ext cx="801019" cy="7994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75E935-098E-4BC5-87DA-3695822188AB}">
      <dsp:nvSpPr>
        <dsp:cNvPr id="0" name=""/>
        <dsp:cNvSpPr/>
      </dsp:nvSpPr>
      <dsp:spPr>
        <a:xfrm>
          <a:off x="1365856" y="3499630"/>
          <a:ext cx="8067784" cy="1454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985" tIns="153985" rIns="153985" bIns="153985" numCol="1" spcCol="1270" anchor="ctr" anchorCtr="0">
          <a:noAutofit/>
        </a:bodyPr>
        <a:lstStyle/>
        <a:p>
          <a:pPr marL="0" lvl="0" indent="0" algn="l" defTabSz="622300">
            <a:lnSpc>
              <a:spcPct val="100000"/>
            </a:lnSpc>
            <a:spcBef>
              <a:spcPct val="0"/>
            </a:spcBef>
            <a:spcAft>
              <a:spcPct val="35000"/>
            </a:spcAft>
            <a:buNone/>
          </a:pPr>
          <a:r>
            <a:rPr lang="en-US" sz="1400" b="0" i="0" kern="1200" dirty="0"/>
            <a:t>Byrne was a patient of the Avery Center for Obstetrics and Gynecology, P.C. The putative father of Byrne's child served the Avery Center with a subpoena for Byrne's medical records in connection with a paternity action filed against Byrne. The Avery Center mailed a copy of Byrne's records to the court without filing a motion to quash the subpoena, appearing in court, or notifying Byrne. The father accessed Byrne's medical records in the court file. Byrne sued the Avery Center for failure to use reasonable care in protecting her medical information, including disclosing it in violation of HIPAA.</a:t>
          </a:r>
          <a:endParaRPr lang="en-US" sz="1400" kern="1200" dirty="0"/>
        </a:p>
      </dsp:txBody>
      <dsp:txXfrm>
        <a:off x="1365856" y="3499630"/>
        <a:ext cx="8067784" cy="14549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F1BB2-258E-4816-B7A4-4D0E1F79AFF6}">
      <dsp:nvSpPr>
        <dsp:cNvPr id="0" name=""/>
        <dsp:cNvSpPr/>
      </dsp:nvSpPr>
      <dsp:spPr>
        <a:xfrm>
          <a:off x="-118271" y="8998"/>
          <a:ext cx="9641227" cy="1286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633537-0D41-49AD-8221-A05B0A71D29D}">
      <dsp:nvSpPr>
        <dsp:cNvPr id="0" name=""/>
        <dsp:cNvSpPr/>
      </dsp:nvSpPr>
      <dsp:spPr>
        <a:xfrm>
          <a:off x="271014" y="298549"/>
          <a:ext cx="709176" cy="707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526E71-0ECF-4BA1-89BA-EC9B7839F166}">
      <dsp:nvSpPr>
        <dsp:cNvPr id="0" name=""/>
        <dsp:cNvSpPr/>
      </dsp:nvSpPr>
      <dsp:spPr>
        <a:xfrm>
          <a:off x="1071862" y="8998"/>
          <a:ext cx="8670516" cy="1424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773" tIns="150773" rIns="150773" bIns="150773" numCol="1" spcCol="1270" anchor="ctr" anchorCtr="0">
          <a:noAutofit/>
        </a:bodyPr>
        <a:lstStyle/>
        <a:p>
          <a:pPr marL="0" lvl="0" indent="0" algn="l" defTabSz="622300">
            <a:lnSpc>
              <a:spcPct val="100000"/>
            </a:lnSpc>
            <a:spcBef>
              <a:spcPct val="0"/>
            </a:spcBef>
            <a:spcAft>
              <a:spcPct val="35000"/>
            </a:spcAft>
            <a:buNone/>
          </a:pPr>
          <a:r>
            <a:rPr lang="en-US" sz="1400" b="0" i="0" kern="1200" dirty="0">
              <a:solidFill>
                <a:srgbClr val="0A3008"/>
              </a:solidFill>
              <a:effectLst/>
              <a:latin typeface="+mn-lt"/>
            </a:rPr>
            <a:t>In Payne v. </a:t>
          </a:r>
          <a:r>
            <a:rPr lang="en-US" sz="1400" b="0" i="0" kern="1200" dirty="0" err="1">
              <a:solidFill>
                <a:srgbClr val="0A3008"/>
              </a:solidFill>
              <a:effectLst/>
              <a:latin typeface="+mn-lt"/>
            </a:rPr>
            <a:t>Taslimi</a:t>
          </a:r>
          <a:r>
            <a:rPr lang="en-US" sz="1400" b="0" i="0" kern="1200" dirty="0">
              <a:solidFill>
                <a:srgbClr val="0A3008"/>
              </a:solidFill>
              <a:effectLst/>
              <a:latin typeface="+mn-lt"/>
            </a:rPr>
            <a:t>, the Fourth Circuit Court of Appeals ruled that a prisoner did not have a private </a:t>
          </a:r>
          <a:r>
            <a:rPr lang="en-US" sz="1400" b="0" i="0" kern="1200" dirty="0">
              <a:solidFill>
                <a:srgbClr val="0A3008"/>
              </a:solidFill>
              <a:effectLst/>
              <a:latin typeface="+mn-lt"/>
              <a:ea typeface="Source Sans Pro" panose="020B0503030403020204" pitchFamily="34" charset="0"/>
            </a:rPr>
            <a:t>right of action under HIPAA to sue for the improper disclosure of his HIV status: </a:t>
          </a:r>
          <a:endParaRPr lang="en-US" sz="1400" kern="1200" dirty="0">
            <a:latin typeface="+mn-lt"/>
          </a:endParaRPr>
        </a:p>
      </dsp:txBody>
      <dsp:txXfrm>
        <a:off x="1071862" y="8998"/>
        <a:ext cx="8670516" cy="1424627"/>
      </dsp:txXfrm>
    </dsp:sp>
    <dsp:sp modelId="{1925474E-8615-47B0-8B5C-FA8893AE06E2}">
      <dsp:nvSpPr>
        <dsp:cNvPr id="0" name=""/>
        <dsp:cNvSpPr/>
      </dsp:nvSpPr>
      <dsp:spPr>
        <a:xfrm>
          <a:off x="-118271" y="1768832"/>
          <a:ext cx="9641227" cy="1286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87691-E9BA-4E9B-9415-9699A759E821}">
      <dsp:nvSpPr>
        <dsp:cNvPr id="0" name=""/>
        <dsp:cNvSpPr/>
      </dsp:nvSpPr>
      <dsp:spPr>
        <a:xfrm>
          <a:off x="271014" y="2058384"/>
          <a:ext cx="709176" cy="7077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0AFF23-A0FA-471C-BF3D-45DC0DD502A4}">
      <dsp:nvSpPr>
        <dsp:cNvPr id="0" name=""/>
        <dsp:cNvSpPr/>
      </dsp:nvSpPr>
      <dsp:spPr>
        <a:xfrm>
          <a:off x="1054742" y="1768832"/>
          <a:ext cx="8704755" cy="1424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773" tIns="150773" rIns="150773" bIns="150773" numCol="1" spcCol="1270" anchor="ctr" anchorCtr="0">
          <a:noAutofit/>
        </a:bodyPr>
        <a:lstStyle/>
        <a:p>
          <a:pPr marL="0" lvl="0" indent="0" algn="l" defTabSz="622300">
            <a:lnSpc>
              <a:spcPct val="100000"/>
            </a:lnSpc>
            <a:spcBef>
              <a:spcPct val="0"/>
            </a:spcBef>
            <a:spcAft>
              <a:spcPct val="35000"/>
            </a:spcAft>
            <a:buNone/>
          </a:pPr>
          <a:r>
            <a:rPr lang="en-US" sz="1400" b="0" i="0" kern="1200" dirty="0">
              <a:solidFill>
                <a:srgbClr val="0A3008"/>
              </a:solidFill>
              <a:effectLst/>
              <a:latin typeface="+mj-lt"/>
              <a:ea typeface="Source Sans Pro" panose="020B0503030403020204" pitchFamily="34" charset="0"/>
            </a:rPr>
            <a:t>There is no private cause of action to address an improper disclosure of medical information under the Health Insurance Portability and Accountability Act of 1996 (HIPAA), the U.S. Court of Appeals for the Fourth Circuit has held for the first time. The Court further precluded a cause of action based on a “right of privacy” theory under the 14th Amendment, but only because the plaintiff — a prisoner with limited rights of privacy — was unable to show he had a reasonable expectation of privacy to his medical diagnoses. </a:t>
          </a:r>
          <a:endParaRPr lang="en-US" sz="1400" kern="1200" dirty="0">
            <a:latin typeface="+mj-lt"/>
          </a:endParaRPr>
        </a:p>
      </dsp:txBody>
      <dsp:txXfrm>
        <a:off x="1054742" y="1768832"/>
        <a:ext cx="8704755" cy="1424627"/>
      </dsp:txXfrm>
    </dsp:sp>
    <dsp:sp modelId="{D97438EB-2A97-4172-B19A-897D243028FF}">
      <dsp:nvSpPr>
        <dsp:cNvPr id="0" name=""/>
        <dsp:cNvSpPr/>
      </dsp:nvSpPr>
      <dsp:spPr>
        <a:xfrm>
          <a:off x="-118271" y="3528666"/>
          <a:ext cx="9641227" cy="1286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83E505-A41B-4A15-B0EE-C14A636F75E9}">
      <dsp:nvSpPr>
        <dsp:cNvPr id="0" name=""/>
        <dsp:cNvSpPr/>
      </dsp:nvSpPr>
      <dsp:spPr>
        <a:xfrm>
          <a:off x="271014" y="3818218"/>
          <a:ext cx="709176" cy="707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75E935-098E-4BC5-87DA-3695822188AB}">
      <dsp:nvSpPr>
        <dsp:cNvPr id="0" name=""/>
        <dsp:cNvSpPr/>
      </dsp:nvSpPr>
      <dsp:spPr>
        <a:xfrm>
          <a:off x="1067380" y="3528666"/>
          <a:ext cx="8679480" cy="1424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773" tIns="150773" rIns="150773" bIns="150773" numCol="1" spcCol="1270" anchor="ctr" anchorCtr="0">
          <a:noAutofit/>
        </a:bodyPr>
        <a:lstStyle/>
        <a:p>
          <a:pPr marL="0" lvl="0" indent="0" algn="l" defTabSz="622300">
            <a:lnSpc>
              <a:spcPct val="100000"/>
            </a:lnSpc>
            <a:spcBef>
              <a:spcPct val="0"/>
            </a:spcBef>
            <a:spcAft>
              <a:spcPct val="35000"/>
            </a:spcAft>
            <a:buNone/>
          </a:pPr>
          <a:r>
            <a:rPr lang="en-US" sz="1400" b="0" i="0" kern="1200" dirty="0">
              <a:solidFill>
                <a:srgbClr val="0A3008"/>
              </a:solidFill>
              <a:effectLst/>
              <a:latin typeface="+mn-lt"/>
              <a:ea typeface="Source Sans Pro" panose="020B0503030403020204" pitchFamily="34" charset="0"/>
            </a:rPr>
            <a:t>Although this case unfolded in a prison setting, this ruling could have implications in the workforce and reminds employers to treat confidential medical information of its workers carefully.</a:t>
          </a:r>
          <a:endParaRPr lang="en-US" sz="1400" kern="1200" dirty="0">
            <a:latin typeface="+mn-lt"/>
          </a:endParaRPr>
        </a:p>
      </dsp:txBody>
      <dsp:txXfrm>
        <a:off x="1067380" y="3528666"/>
        <a:ext cx="8679480" cy="14246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3FDA9-848A-4576-9395-9C04653CCB91}">
      <dsp:nvSpPr>
        <dsp:cNvPr id="0" name=""/>
        <dsp:cNvSpPr/>
      </dsp:nvSpPr>
      <dsp:spPr>
        <a:xfrm>
          <a:off x="144121" y="384143"/>
          <a:ext cx="839412" cy="8394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38F6F-A53D-4BAA-B5E7-0F37CE64F0D6}">
      <dsp:nvSpPr>
        <dsp:cNvPr id="0" name=""/>
        <dsp:cNvSpPr/>
      </dsp:nvSpPr>
      <dsp:spPr>
        <a:xfrm>
          <a:off x="320398" y="560419"/>
          <a:ext cx="486859" cy="4868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661603F-A7FA-41FE-A050-600C8A0BCFB5}">
      <dsp:nvSpPr>
        <dsp:cNvPr id="0" name=""/>
        <dsp:cNvSpPr/>
      </dsp:nvSpPr>
      <dsp:spPr>
        <a:xfrm>
          <a:off x="1163408" y="384143"/>
          <a:ext cx="1978614" cy="83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0" i="0" kern="1200"/>
            <a:t>Individuals have a right to access PHI in a "designated record set." A "designated record set" is defined at 45 CFR 164.501 as a group of records maintained by or for a covered entity that comprises the:</a:t>
          </a:r>
          <a:endParaRPr lang="en-US" sz="1100" kern="1200"/>
        </a:p>
      </dsp:txBody>
      <dsp:txXfrm>
        <a:off x="1163408" y="384143"/>
        <a:ext cx="1978614" cy="839412"/>
      </dsp:txXfrm>
    </dsp:sp>
    <dsp:sp modelId="{91ED29A4-6B67-4769-BBBE-08421340351C}">
      <dsp:nvSpPr>
        <dsp:cNvPr id="0" name=""/>
        <dsp:cNvSpPr/>
      </dsp:nvSpPr>
      <dsp:spPr>
        <a:xfrm>
          <a:off x="3486781" y="384143"/>
          <a:ext cx="839412" cy="8394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0B710-86A2-481D-8A82-E375338B1450}">
      <dsp:nvSpPr>
        <dsp:cNvPr id="0" name=""/>
        <dsp:cNvSpPr/>
      </dsp:nvSpPr>
      <dsp:spPr>
        <a:xfrm>
          <a:off x="3663057" y="560419"/>
          <a:ext cx="486859" cy="4868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017EE1-BA73-4C2F-920C-EAB6454E736D}">
      <dsp:nvSpPr>
        <dsp:cNvPr id="0" name=""/>
        <dsp:cNvSpPr/>
      </dsp:nvSpPr>
      <dsp:spPr>
        <a:xfrm>
          <a:off x="4506067" y="384143"/>
          <a:ext cx="1978614" cy="83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0" i="0" kern="1200"/>
            <a:t>Medical records and billing records about individuals maintained by or for a covered health care provider;</a:t>
          </a:r>
          <a:endParaRPr lang="en-US" sz="1100" kern="1200"/>
        </a:p>
      </dsp:txBody>
      <dsp:txXfrm>
        <a:off x="4506067" y="384143"/>
        <a:ext cx="1978614" cy="839412"/>
      </dsp:txXfrm>
    </dsp:sp>
    <dsp:sp modelId="{96CA68F1-7364-47A9-82B0-789DFE64FC04}">
      <dsp:nvSpPr>
        <dsp:cNvPr id="0" name=""/>
        <dsp:cNvSpPr/>
      </dsp:nvSpPr>
      <dsp:spPr>
        <a:xfrm>
          <a:off x="144121" y="2070084"/>
          <a:ext cx="839412" cy="8394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3B69AF-51C5-4A21-A578-AC2D7AD7FC4B}">
      <dsp:nvSpPr>
        <dsp:cNvPr id="0" name=""/>
        <dsp:cNvSpPr/>
      </dsp:nvSpPr>
      <dsp:spPr>
        <a:xfrm>
          <a:off x="320398" y="2246360"/>
          <a:ext cx="486859" cy="4868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6712D2D-A2EE-4C63-909E-685055D4651B}">
      <dsp:nvSpPr>
        <dsp:cNvPr id="0" name=""/>
        <dsp:cNvSpPr/>
      </dsp:nvSpPr>
      <dsp:spPr>
        <a:xfrm>
          <a:off x="1163408" y="2070084"/>
          <a:ext cx="1978614" cy="83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0" i="0" kern="1200"/>
            <a:t>Enrollment, payment, claims adjudication, and case or medical management record systems maintained by or for a health plan; or</a:t>
          </a:r>
          <a:endParaRPr lang="en-US" sz="1100" kern="1200"/>
        </a:p>
      </dsp:txBody>
      <dsp:txXfrm>
        <a:off x="1163408" y="2070084"/>
        <a:ext cx="1978614" cy="839412"/>
      </dsp:txXfrm>
    </dsp:sp>
    <dsp:sp modelId="{681DFD38-ECCD-464E-81BD-04544EA13262}">
      <dsp:nvSpPr>
        <dsp:cNvPr id="0" name=""/>
        <dsp:cNvSpPr/>
      </dsp:nvSpPr>
      <dsp:spPr>
        <a:xfrm>
          <a:off x="3486781" y="2070084"/>
          <a:ext cx="839412" cy="83941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1AA6A2-E47C-4FFD-BA30-5AE22BC3D0FC}">
      <dsp:nvSpPr>
        <dsp:cNvPr id="0" name=""/>
        <dsp:cNvSpPr/>
      </dsp:nvSpPr>
      <dsp:spPr>
        <a:xfrm>
          <a:off x="3663057" y="2246360"/>
          <a:ext cx="486859" cy="4868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926C501-C1FD-4B47-B9CF-AF9FBA50853D}">
      <dsp:nvSpPr>
        <dsp:cNvPr id="0" name=""/>
        <dsp:cNvSpPr/>
      </dsp:nvSpPr>
      <dsp:spPr>
        <a:xfrm>
          <a:off x="4506067" y="2070084"/>
          <a:ext cx="1978614" cy="83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0" i="0" kern="1200"/>
            <a:t>Other records that are used, in whole or in part, by or for the covered entity to make decisions about individuals. This last category includes records that are used to make decisions about any individuals, whether or not the records have been used to make a decision about the particular individual requesting access.</a:t>
          </a:r>
          <a:endParaRPr lang="en-US" sz="1100" kern="1200"/>
        </a:p>
      </dsp:txBody>
      <dsp:txXfrm>
        <a:off x="4506067" y="2070084"/>
        <a:ext cx="1978614" cy="839412"/>
      </dsp:txXfrm>
    </dsp:sp>
    <dsp:sp modelId="{11B0B54C-557F-451A-8592-4C4ADB070398}">
      <dsp:nvSpPr>
        <dsp:cNvPr id="0" name=""/>
        <dsp:cNvSpPr/>
      </dsp:nvSpPr>
      <dsp:spPr>
        <a:xfrm>
          <a:off x="144121" y="3756025"/>
          <a:ext cx="839412" cy="83941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B41000-9D50-4C45-BC1E-A4875D14BDD1}">
      <dsp:nvSpPr>
        <dsp:cNvPr id="0" name=""/>
        <dsp:cNvSpPr/>
      </dsp:nvSpPr>
      <dsp:spPr>
        <a:xfrm>
          <a:off x="320398" y="3932301"/>
          <a:ext cx="486859" cy="4868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B0BA762-1CBA-44F7-8DB3-3658C9D18F28}">
      <dsp:nvSpPr>
        <dsp:cNvPr id="0" name=""/>
        <dsp:cNvSpPr/>
      </dsp:nvSpPr>
      <dsp:spPr>
        <a:xfrm>
          <a:off x="1163408" y="3756025"/>
          <a:ext cx="1978614" cy="83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0" i="0" kern="1200"/>
            <a:t>The term "record" means any item, collection, or grouping of information that includes PHI and is maintained, collected, used, or disseminated by or for a covered entity.</a:t>
          </a:r>
          <a:endParaRPr lang="en-US" sz="1100" kern="1200"/>
        </a:p>
      </dsp:txBody>
      <dsp:txXfrm>
        <a:off x="1163408" y="3756025"/>
        <a:ext cx="1978614" cy="8394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7A57A-D815-4269-8901-7783BD67970C}">
      <dsp:nvSpPr>
        <dsp:cNvPr id="0" name=""/>
        <dsp:cNvSpPr/>
      </dsp:nvSpPr>
      <dsp:spPr>
        <a:xfrm>
          <a:off x="0" y="607"/>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8ABD62-334E-45C0-A16A-AB2FB09CBC96}">
      <dsp:nvSpPr>
        <dsp:cNvPr id="0" name=""/>
        <dsp:cNvSpPr/>
      </dsp:nvSpPr>
      <dsp:spPr>
        <a:xfrm>
          <a:off x="430272" y="320645"/>
          <a:ext cx="782314" cy="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7DEB062-DFB7-477B-B473-FA09ECC16558}">
      <dsp:nvSpPr>
        <dsp:cNvPr id="0" name=""/>
        <dsp:cNvSpPr/>
      </dsp:nvSpPr>
      <dsp:spPr>
        <a:xfrm>
          <a:off x="1642860" y="607"/>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Maine</a:t>
          </a:r>
        </a:p>
      </dsp:txBody>
      <dsp:txXfrm>
        <a:off x="1642860" y="607"/>
        <a:ext cx="4985943" cy="1422390"/>
      </dsp:txXfrm>
    </dsp:sp>
    <dsp:sp modelId="{82405891-143E-4A87-AC1F-A32D686390F5}">
      <dsp:nvSpPr>
        <dsp:cNvPr id="0" name=""/>
        <dsp:cNvSpPr/>
      </dsp:nvSpPr>
      <dsp:spPr>
        <a:xfrm>
          <a:off x="0" y="1778595"/>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8EC7E-ECFC-45A0-A0E1-A3AA82DD5EE2}">
      <dsp:nvSpPr>
        <dsp:cNvPr id="0" name=""/>
        <dsp:cNvSpPr/>
      </dsp:nvSpPr>
      <dsp:spPr>
        <a:xfrm>
          <a:off x="430272" y="2098633"/>
          <a:ext cx="782314" cy="782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0D6F17-9DB6-4FCB-98E8-A50E035C1BDD}">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New Hampshire</a:t>
          </a:r>
        </a:p>
      </dsp:txBody>
      <dsp:txXfrm>
        <a:off x="1642860" y="1778595"/>
        <a:ext cx="4985943" cy="1422390"/>
      </dsp:txXfrm>
    </dsp:sp>
    <dsp:sp modelId="{89A27E14-8164-4271-949C-909EA1F0C71F}">
      <dsp:nvSpPr>
        <dsp:cNvPr id="0" name=""/>
        <dsp:cNvSpPr/>
      </dsp:nvSpPr>
      <dsp:spPr>
        <a:xfrm>
          <a:off x="0" y="3556583"/>
          <a:ext cx="6628804" cy="14223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CD00E5-9E83-4EF8-A4A8-E4E9EAB9AC8B}">
      <dsp:nvSpPr>
        <dsp:cNvPr id="0" name=""/>
        <dsp:cNvSpPr/>
      </dsp:nvSpPr>
      <dsp:spPr>
        <a:xfrm>
          <a:off x="430272" y="3876620"/>
          <a:ext cx="782314" cy="782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0C1DC0-7E6A-4637-B219-DB35F63AA930}">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a:t>Vermont</a:t>
          </a:r>
        </a:p>
      </dsp:txBody>
      <dsp:txXfrm>
        <a:off x="1642860" y="3556583"/>
        <a:ext cx="4985943" cy="142239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86ACB-F077-4A84-B0BC-3A249596A4C4}">
      <dsp:nvSpPr>
        <dsp:cNvPr id="0" name=""/>
        <dsp:cNvSpPr/>
      </dsp:nvSpPr>
      <dsp:spPr>
        <a:xfrm>
          <a:off x="924770" y="1362117"/>
          <a:ext cx="1250441" cy="12504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1369607-F9D5-46BD-A06A-76E266BD8F27}">
      <dsp:nvSpPr>
        <dsp:cNvPr id="0" name=""/>
        <dsp:cNvSpPr/>
      </dsp:nvSpPr>
      <dsp:spPr>
        <a:xfrm>
          <a:off x="160612" y="2960309"/>
          <a:ext cx="277875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Materials were created for NNESHRM’s Conference. </a:t>
          </a:r>
        </a:p>
      </dsp:txBody>
      <dsp:txXfrm>
        <a:off x="160612" y="2960309"/>
        <a:ext cx="2778758" cy="720000"/>
      </dsp:txXfrm>
    </dsp:sp>
    <dsp:sp modelId="{8D8F31E7-19DB-4286-82ED-705D0247E074}">
      <dsp:nvSpPr>
        <dsp:cNvPr id="0" name=""/>
        <dsp:cNvSpPr/>
      </dsp:nvSpPr>
      <dsp:spPr>
        <a:xfrm>
          <a:off x="4189811" y="1362117"/>
          <a:ext cx="1250441" cy="12504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468B50-01CD-4566-A040-B72970F372C6}">
      <dsp:nvSpPr>
        <dsp:cNvPr id="0" name=""/>
        <dsp:cNvSpPr/>
      </dsp:nvSpPr>
      <dsp:spPr>
        <a:xfrm>
          <a:off x="3425653" y="2960309"/>
          <a:ext cx="277875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Republication or reuse of the materials without the permission of the primary speaker is prohibited. </a:t>
          </a:r>
        </a:p>
      </dsp:txBody>
      <dsp:txXfrm>
        <a:off x="3425653" y="2960309"/>
        <a:ext cx="2778758" cy="720000"/>
      </dsp:txXfrm>
    </dsp:sp>
    <dsp:sp modelId="{02888FB5-5298-4FC2-B9CC-783C6886EF59}">
      <dsp:nvSpPr>
        <dsp:cNvPr id="0" name=""/>
        <dsp:cNvSpPr/>
      </dsp:nvSpPr>
      <dsp:spPr>
        <a:xfrm>
          <a:off x="7454852" y="1362117"/>
          <a:ext cx="1250441" cy="12504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F70630-68AD-48E2-B70E-9F6DF8E6AF81}">
      <dsp:nvSpPr>
        <dsp:cNvPr id="0" name=""/>
        <dsp:cNvSpPr/>
      </dsp:nvSpPr>
      <dsp:spPr>
        <a:xfrm>
          <a:off x="6690693" y="2960309"/>
          <a:ext cx="277875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a:t>Thank you. </a:t>
          </a:r>
        </a:p>
      </dsp:txBody>
      <dsp:txXfrm>
        <a:off x="6690693" y="2960309"/>
        <a:ext cx="2778758" cy="720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DA424-5357-4772-A3CF-5887423A6C9F}">
      <dsp:nvSpPr>
        <dsp:cNvPr id="0" name=""/>
        <dsp:cNvSpPr/>
      </dsp:nvSpPr>
      <dsp:spPr>
        <a:xfrm>
          <a:off x="0" y="197850"/>
          <a:ext cx="6628804" cy="147420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Good attention to and communication with the patient fosters healthy patient/provider relationships.</a:t>
          </a:r>
        </a:p>
      </dsp:txBody>
      <dsp:txXfrm>
        <a:off x="71965" y="269815"/>
        <a:ext cx="6484874" cy="1330270"/>
      </dsp:txXfrm>
    </dsp:sp>
    <dsp:sp modelId="{67292340-81F0-43CD-9E02-3E62C97D8F64}">
      <dsp:nvSpPr>
        <dsp:cNvPr id="0" name=""/>
        <dsp:cNvSpPr/>
      </dsp:nvSpPr>
      <dsp:spPr>
        <a:xfrm>
          <a:off x="0" y="1752690"/>
          <a:ext cx="6628804" cy="147420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Documentation: key to maintaining a record of the patient and vital to saving you from liability.</a:t>
          </a:r>
        </a:p>
      </dsp:txBody>
      <dsp:txXfrm>
        <a:off x="71965" y="1824655"/>
        <a:ext cx="6484874" cy="1330270"/>
      </dsp:txXfrm>
    </dsp:sp>
    <dsp:sp modelId="{86A696C0-745F-433C-8F53-F29517CC2D36}">
      <dsp:nvSpPr>
        <dsp:cNvPr id="0" name=""/>
        <dsp:cNvSpPr/>
      </dsp:nvSpPr>
      <dsp:spPr>
        <a:xfrm>
          <a:off x="0" y="3307530"/>
          <a:ext cx="6628804" cy="147420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Boundaries: employ the use of chaperones to maintain </a:t>
          </a:r>
          <a:r>
            <a:rPr lang="en-US" sz="2800" kern="1200"/>
            <a:t>appropriate boundaries.</a:t>
          </a:r>
          <a:endParaRPr lang="en-US" sz="2800" kern="1200" dirty="0"/>
        </a:p>
      </dsp:txBody>
      <dsp:txXfrm>
        <a:off x="71965" y="3379495"/>
        <a:ext cx="6484874" cy="1330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910C7-9C77-4EA2-AD87-797A12709471}">
      <dsp:nvSpPr>
        <dsp:cNvPr id="0" name=""/>
        <dsp:cNvSpPr/>
      </dsp:nvSpPr>
      <dsp:spPr>
        <a:xfrm>
          <a:off x="321061" y="567"/>
          <a:ext cx="2699137" cy="1619482"/>
        </a:xfrm>
        <a:prstGeom prst="rect">
          <a:avLst/>
        </a:prstGeom>
        <a:solidFill>
          <a:srgbClr val="003087"/>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a:ea typeface="+mn-ea"/>
              <a:cs typeface="+mn-cs"/>
            </a:rPr>
            <a:t>Strengths</a:t>
          </a:r>
        </a:p>
      </dsp:txBody>
      <dsp:txXfrm>
        <a:off x="321061" y="567"/>
        <a:ext cx="2699137" cy="1619482"/>
      </dsp:txXfrm>
    </dsp:sp>
    <dsp:sp modelId="{C6566405-2D5B-48CB-A8DD-6DEC9AFDAA50}">
      <dsp:nvSpPr>
        <dsp:cNvPr id="0" name=""/>
        <dsp:cNvSpPr/>
      </dsp:nvSpPr>
      <dsp:spPr>
        <a:xfrm>
          <a:off x="3290113" y="567"/>
          <a:ext cx="2699137" cy="1619482"/>
        </a:xfrm>
        <a:prstGeom prst="rect">
          <a:avLst/>
        </a:prstGeom>
        <a:solidFill>
          <a:srgbClr val="307FE2"/>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a:ea typeface="+mn-ea"/>
              <a:cs typeface="+mn-cs"/>
            </a:rPr>
            <a:t>Weaknesses</a:t>
          </a:r>
        </a:p>
      </dsp:txBody>
      <dsp:txXfrm>
        <a:off x="3290113" y="567"/>
        <a:ext cx="2699137" cy="1619482"/>
      </dsp:txXfrm>
    </dsp:sp>
    <dsp:sp modelId="{B031B555-D041-48DB-A042-8702490B4A88}">
      <dsp:nvSpPr>
        <dsp:cNvPr id="0" name=""/>
        <dsp:cNvSpPr/>
      </dsp:nvSpPr>
      <dsp:spPr>
        <a:xfrm>
          <a:off x="321061" y="1889964"/>
          <a:ext cx="2699137" cy="1619482"/>
        </a:xfrm>
        <a:prstGeom prst="rect">
          <a:avLst/>
        </a:prstGeom>
        <a:solidFill>
          <a:srgbClr val="003087">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a:ea typeface="+mn-ea"/>
              <a:cs typeface="+mn-cs"/>
            </a:rPr>
            <a:t>Opportunities</a:t>
          </a:r>
        </a:p>
      </dsp:txBody>
      <dsp:txXfrm>
        <a:off x="321061" y="1889964"/>
        <a:ext cx="2699137" cy="1619482"/>
      </dsp:txXfrm>
    </dsp:sp>
    <dsp:sp modelId="{03B2D86D-D198-41BF-BFDD-7700308102FD}">
      <dsp:nvSpPr>
        <dsp:cNvPr id="0" name=""/>
        <dsp:cNvSpPr/>
      </dsp:nvSpPr>
      <dsp:spPr>
        <a:xfrm>
          <a:off x="3290113" y="1889964"/>
          <a:ext cx="2699137" cy="1619482"/>
        </a:xfrm>
        <a:prstGeom prst="rect">
          <a:avLst/>
        </a:prstGeom>
        <a:solidFill>
          <a:srgbClr val="003087">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FFFFFF"/>
              </a:solidFill>
              <a:latin typeface="Arial"/>
              <a:ea typeface="+mn-ea"/>
              <a:cs typeface="+mn-cs"/>
            </a:rPr>
            <a:t>Threats</a:t>
          </a:r>
        </a:p>
      </dsp:txBody>
      <dsp:txXfrm>
        <a:off x="3290113" y="1889964"/>
        <a:ext cx="2699137" cy="161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787C3-56D8-415A-BB83-88E3A988C09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rgbClr val="D15A3E">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9D5F0A1-6899-4341-A5E0-8AF80D612283}">
      <dsp:nvSpPr>
        <dsp:cNvPr id="0" name=""/>
        <dsp:cNvSpPr/>
      </dsp:nvSpPr>
      <dsp:spPr>
        <a:xfrm>
          <a:off x="564979" y="406400"/>
          <a:ext cx="5475833" cy="812800"/>
        </a:xfrm>
        <a:prstGeom prst="rect">
          <a:avLst/>
        </a:prstGeom>
        <a:solidFill>
          <a:srgbClr val="D15A3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0000"/>
              </a:solidFill>
              <a:latin typeface="Arial"/>
              <a:ea typeface="+mn-ea"/>
              <a:cs typeface="+mn-cs"/>
            </a:rPr>
            <a:t>Seven simple items that are maximally effective at identifying patients at risk for engaging in inpatient violence within 24 hours. </a:t>
          </a:r>
        </a:p>
      </dsp:txBody>
      <dsp:txXfrm>
        <a:off x="564979" y="406400"/>
        <a:ext cx="5475833" cy="812800"/>
      </dsp:txXfrm>
    </dsp:sp>
    <dsp:sp modelId="{9242E379-B0FF-4B1C-A492-33E96615D899}">
      <dsp:nvSpPr>
        <dsp:cNvPr id="0" name=""/>
        <dsp:cNvSpPr/>
      </dsp:nvSpPr>
      <dsp:spPr>
        <a:xfrm>
          <a:off x="56979" y="304800"/>
          <a:ext cx="1016000" cy="1016000"/>
        </a:xfrm>
        <a:prstGeom prst="ellipse">
          <a:avLst/>
        </a:prstGeom>
        <a:solidFill>
          <a:srgbClr val="002060"/>
        </a:solidFill>
        <a:ln w="12700" cap="flat" cmpd="sng" algn="ctr">
          <a:solidFill>
            <a:srgbClr val="D15A3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4209C55-2FBF-4671-B6FF-29A4B6C6DA04}">
      <dsp:nvSpPr>
        <dsp:cNvPr id="0" name=""/>
        <dsp:cNvSpPr/>
      </dsp:nvSpPr>
      <dsp:spPr>
        <a:xfrm>
          <a:off x="860432" y="1625599"/>
          <a:ext cx="5180380" cy="812800"/>
        </a:xfrm>
        <a:prstGeom prst="rect">
          <a:avLst/>
        </a:prstGeom>
        <a:solidFill>
          <a:srgbClr val="D15A3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0000"/>
              </a:solidFill>
              <a:latin typeface="Arial"/>
              <a:ea typeface="+mn-ea"/>
              <a:cs typeface="+mn-cs"/>
            </a:rPr>
            <a:t>The nurse assigns a score of </a:t>
          </a:r>
          <a:r>
            <a:rPr lang="en-US" sz="1800" b="1" kern="1200" dirty="0">
              <a:solidFill>
                <a:srgbClr val="000000"/>
              </a:solidFill>
              <a:latin typeface="Arial"/>
              <a:ea typeface="+mn-ea"/>
              <a:cs typeface="+mn-cs"/>
            </a:rPr>
            <a:t>0</a:t>
          </a:r>
          <a:r>
            <a:rPr lang="en-US" sz="1800" kern="1200" dirty="0">
              <a:solidFill>
                <a:srgbClr val="000000"/>
              </a:solidFill>
              <a:latin typeface="Arial"/>
              <a:ea typeface="+mn-ea"/>
              <a:cs typeface="+mn-cs"/>
            </a:rPr>
            <a:t> (</a:t>
          </a:r>
          <a:r>
            <a:rPr lang="en-US" sz="1800" i="1" kern="1200" dirty="0">
              <a:solidFill>
                <a:srgbClr val="000000"/>
              </a:solidFill>
              <a:latin typeface="Arial"/>
              <a:ea typeface="+mn-ea"/>
              <a:cs typeface="+mn-cs"/>
            </a:rPr>
            <a:t>absence</a:t>
          </a:r>
          <a:r>
            <a:rPr lang="en-US" sz="1800" kern="1200" dirty="0">
              <a:solidFill>
                <a:srgbClr val="000000"/>
              </a:solidFill>
              <a:latin typeface="Arial"/>
              <a:ea typeface="+mn-ea"/>
              <a:cs typeface="+mn-cs"/>
            </a:rPr>
            <a:t> </a:t>
          </a:r>
          <a:r>
            <a:rPr lang="en-US" sz="1800" i="1" kern="1200" dirty="0">
              <a:solidFill>
                <a:srgbClr val="000000"/>
              </a:solidFill>
              <a:latin typeface="Arial"/>
              <a:ea typeface="+mn-ea"/>
              <a:cs typeface="+mn-cs"/>
            </a:rPr>
            <a:t>of behavior</a:t>
          </a:r>
          <a:r>
            <a:rPr lang="en-US" sz="1800" kern="1200" dirty="0">
              <a:solidFill>
                <a:srgbClr val="000000"/>
              </a:solidFill>
              <a:latin typeface="Arial"/>
              <a:ea typeface="+mn-ea"/>
              <a:cs typeface="+mn-cs"/>
            </a:rPr>
            <a:t>) or </a:t>
          </a:r>
          <a:r>
            <a:rPr lang="en-US" sz="1800" b="1" kern="1200" dirty="0">
              <a:solidFill>
                <a:srgbClr val="000000"/>
              </a:solidFill>
              <a:latin typeface="Arial"/>
              <a:ea typeface="+mn-ea"/>
              <a:cs typeface="+mn-cs"/>
            </a:rPr>
            <a:t>1</a:t>
          </a:r>
          <a:r>
            <a:rPr lang="en-US" sz="1800" kern="1200" dirty="0">
              <a:solidFill>
                <a:srgbClr val="000000"/>
              </a:solidFill>
              <a:latin typeface="Arial"/>
              <a:ea typeface="+mn-ea"/>
              <a:cs typeface="+mn-cs"/>
            </a:rPr>
            <a:t> (</a:t>
          </a:r>
          <a:r>
            <a:rPr lang="en-US" sz="1800" i="1" kern="1200" dirty="0">
              <a:solidFill>
                <a:srgbClr val="000000"/>
              </a:solidFill>
              <a:latin typeface="Arial"/>
              <a:ea typeface="+mn-ea"/>
              <a:cs typeface="+mn-cs"/>
            </a:rPr>
            <a:t>presence of the behavior</a:t>
          </a:r>
          <a:r>
            <a:rPr lang="en-US" sz="1800" kern="1200" dirty="0">
              <a:solidFill>
                <a:srgbClr val="000000"/>
              </a:solidFill>
              <a:latin typeface="Arial"/>
              <a:ea typeface="+mn-ea"/>
              <a:cs typeface="+mn-cs"/>
            </a:rPr>
            <a:t>) for each item. </a:t>
          </a:r>
        </a:p>
      </dsp:txBody>
      <dsp:txXfrm>
        <a:off x="860432" y="1625599"/>
        <a:ext cx="5180380" cy="812800"/>
      </dsp:txXfrm>
    </dsp:sp>
    <dsp:sp modelId="{CF036052-0367-432A-849D-74480148854E}">
      <dsp:nvSpPr>
        <dsp:cNvPr id="0" name=""/>
        <dsp:cNvSpPr/>
      </dsp:nvSpPr>
      <dsp:spPr>
        <a:xfrm>
          <a:off x="352432" y="1523999"/>
          <a:ext cx="1016000" cy="1016000"/>
        </a:xfrm>
        <a:prstGeom prst="ellipse">
          <a:avLst/>
        </a:prstGeom>
        <a:solidFill>
          <a:srgbClr val="0070C0"/>
        </a:solidFill>
        <a:ln w="12700" cap="flat" cmpd="sng" algn="ctr">
          <a:solidFill>
            <a:srgbClr val="D15A3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65E4566-3C2C-47DF-9C5E-61F9986D2E04}">
      <dsp:nvSpPr>
        <dsp:cNvPr id="0" name=""/>
        <dsp:cNvSpPr/>
      </dsp:nvSpPr>
      <dsp:spPr>
        <a:xfrm>
          <a:off x="564979" y="2844800"/>
          <a:ext cx="5475833" cy="812800"/>
        </a:xfrm>
        <a:prstGeom prst="rect">
          <a:avLst/>
        </a:prstGeom>
        <a:solidFill>
          <a:srgbClr val="D15A3E">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0000"/>
              </a:solidFill>
              <a:latin typeface="Arial"/>
              <a:ea typeface="+mn-ea"/>
              <a:cs typeface="+mn-cs"/>
            </a:rPr>
            <a:t>A score from each observation will be added together for a total score range of </a:t>
          </a:r>
          <a:r>
            <a:rPr lang="en-US" sz="1800" b="1" kern="1200" dirty="0">
              <a:solidFill>
                <a:srgbClr val="000000"/>
              </a:solidFill>
              <a:latin typeface="Arial"/>
              <a:ea typeface="+mn-ea"/>
              <a:cs typeface="+mn-cs"/>
            </a:rPr>
            <a:t>0 – 7</a:t>
          </a:r>
          <a:r>
            <a:rPr lang="en-US" sz="1800" kern="1200" dirty="0">
              <a:solidFill>
                <a:srgbClr val="000000"/>
              </a:solidFill>
              <a:latin typeface="Arial"/>
              <a:ea typeface="+mn-ea"/>
              <a:cs typeface="+mn-cs"/>
            </a:rPr>
            <a:t>.</a:t>
          </a:r>
        </a:p>
      </dsp:txBody>
      <dsp:txXfrm>
        <a:off x="564979" y="2844800"/>
        <a:ext cx="5475833" cy="812800"/>
      </dsp:txXfrm>
    </dsp:sp>
    <dsp:sp modelId="{6458498F-11A0-40F6-BBB6-221518509D49}">
      <dsp:nvSpPr>
        <dsp:cNvPr id="0" name=""/>
        <dsp:cNvSpPr/>
      </dsp:nvSpPr>
      <dsp:spPr>
        <a:xfrm>
          <a:off x="56979" y="2743200"/>
          <a:ext cx="1016000" cy="1016000"/>
        </a:xfrm>
        <a:prstGeom prst="ellipse">
          <a:avLst/>
        </a:prstGeom>
        <a:solidFill>
          <a:srgbClr val="000F9F"/>
        </a:solidFill>
        <a:ln w="12700" cap="flat" cmpd="sng" algn="ctr">
          <a:solidFill>
            <a:srgbClr val="D15A3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94879-72CE-422E-9DE0-17CDB0EC9E8B}">
      <dsp:nvSpPr>
        <dsp:cNvPr id="0" name=""/>
        <dsp:cNvSpPr/>
      </dsp:nvSpPr>
      <dsp:spPr>
        <a:xfrm>
          <a:off x="0" y="165186"/>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latin typeface="Arial" panose="020B0604020202020204"/>
              <a:ea typeface="+mn-ea"/>
              <a:cs typeface="+mn-cs"/>
            </a:rPr>
            <a:t>Improve communication and awareness among staff </a:t>
          </a:r>
        </a:p>
      </dsp:txBody>
      <dsp:txXfrm>
        <a:off x="0" y="165186"/>
        <a:ext cx="2822270" cy="1693362"/>
      </dsp:txXfrm>
    </dsp:sp>
    <dsp:sp modelId="{D93E630A-6761-40A4-A6FE-A8F57FB1BD3C}">
      <dsp:nvSpPr>
        <dsp:cNvPr id="0" name=""/>
        <dsp:cNvSpPr/>
      </dsp:nvSpPr>
      <dsp:spPr>
        <a:xfrm>
          <a:off x="3104498" y="165186"/>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latin typeface="Arial" panose="020B0604020202020204"/>
              <a:ea typeface="+mn-ea"/>
              <a:cs typeface="+mn-cs"/>
            </a:rPr>
            <a:t>Reduce violent events and restraints</a:t>
          </a:r>
        </a:p>
      </dsp:txBody>
      <dsp:txXfrm>
        <a:off x="3104498" y="165186"/>
        <a:ext cx="2822270" cy="1693362"/>
      </dsp:txXfrm>
    </dsp:sp>
    <dsp:sp modelId="{6CDC8A3C-844C-4D8A-ACB6-4E46A049FCD9}">
      <dsp:nvSpPr>
        <dsp:cNvPr id="0" name=""/>
        <dsp:cNvSpPr/>
      </dsp:nvSpPr>
      <dsp:spPr>
        <a:xfrm>
          <a:off x="6208996" y="165186"/>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latin typeface="Arial" panose="020B0604020202020204"/>
              <a:ea typeface="+mn-ea"/>
              <a:cs typeface="+mn-cs"/>
            </a:rPr>
            <a:t>Early recognition of escalation</a:t>
          </a:r>
        </a:p>
      </dsp:txBody>
      <dsp:txXfrm>
        <a:off x="6208996" y="165186"/>
        <a:ext cx="2822270" cy="1693362"/>
      </dsp:txXfrm>
    </dsp:sp>
    <dsp:sp modelId="{DC385986-DCC6-45D6-838A-BF3CFAAE7F76}">
      <dsp:nvSpPr>
        <dsp:cNvPr id="0" name=""/>
        <dsp:cNvSpPr/>
      </dsp:nvSpPr>
      <dsp:spPr>
        <a:xfrm>
          <a:off x="0" y="2140776"/>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latin typeface="Arial" panose="020B0604020202020204"/>
              <a:ea typeface="+mn-ea"/>
              <a:cs typeface="+mn-cs"/>
            </a:rPr>
            <a:t>Early intervention</a:t>
          </a:r>
        </a:p>
      </dsp:txBody>
      <dsp:txXfrm>
        <a:off x="0" y="2140776"/>
        <a:ext cx="2822270" cy="1693362"/>
      </dsp:txXfrm>
    </dsp:sp>
    <dsp:sp modelId="{4C4918F6-3513-4CE4-8E6C-C313C8C7A28F}">
      <dsp:nvSpPr>
        <dsp:cNvPr id="0" name=""/>
        <dsp:cNvSpPr/>
      </dsp:nvSpPr>
      <dsp:spPr>
        <a:xfrm>
          <a:off x="3104498" y="2140776"/>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latin typeface="Arial" panose="020B0604020202020204"/>
              <a:ea typeface="+mn-ea"/>
              <a:cs typeface="+mn-cs"/>
            </a:rPr>
            <a:t>Improve the safety of caregivers and patients</a:t>
          </a:r>
        </a:p>
      </dsp:txBody>
      <dsp:txXfrm>
        <a:off x="3104498" y="2140776"/>
        <a:ext cx="2822270" cy="1693362"/>
      </dsp:txXfrm>
    </dsp:sp>
    <dsp:sp modelId="{05866BF5-A3F2-4E2C-9412-934838E59A7D}">
      <dsp:nvSpPr>
        <dsp:cNvPr id="0" name=""/>
        <dsp:cNvSpPr/>
      </dsp:nvSpPr>
      <dsp:spPr>
        <a:xfrm>
          <a:off x="6208996" y="2140776"/>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latin typeface="Arial" panose="020B0604020202020204"/>
              <a:ea typeface="+mn-ea"/>
              <a:cs typeface="+mn-cs"/>
            </a:rPr>
            <a:t>Quantify risk of aggression</a:t>
          </a:r>
        </a:p>
      </dsp:txBody>
      <dsp:txXfrm>
        <a:off x="6208996" y="2140776"/>
        <a:ext cx="2822270" cy="1693362"/>
      </dsp:txXfrm>
    </dsp:sp>
    <dsp:sp modelId="{4531CB09-26BE-46FB-B303-4BCD32BFB36F}">
      <dsp:nvSpPr>
        <dsp:cNvPr id="0" name=""/>
        <dsp:cNvSpPr/>
      </dsp:nvSpPr>
      <dsp:spPr>
        <a:xfrm>
          <a:off x="0" y="4116365"/>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latin typeface="Arial" panose="020B0604020202020204"/>
              <a:ea typeface="+mn-ea"/>
              <a:cs typeface="+mn-cs"/>
            </a:rPr>
            <a:t>Reduce caregiver and patient harm events</a:t>
          </a:r>
        </a:p>
      </dsp:txBody>
      <dsp:txXfrm>
        <a:off x="0" y="4116365"/>
        <a:ext cx="2822270" cy="1693362"/>
      </dsp:txXfrm>
    </dsp:sp>
    <dsp:sp modelId="{486C7CB2-F87A-4758-B99D-4CD8B5EC0157}">
      <dsp:nvSpPr>
        <dsp:cNvPr id="0" name=""/>
        <dsp:cNvSpPr/>
      </dsp:nvSpPr>
      <dsp:spPr>
        <a:xfrm>
          <a:off x="3104498" y="4116365"/>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FFFFFF"/>
              </a:solidFill>
              <a:latin typeface="Arial" panose="020B0604020202020204"/>
              <a:ea typeface="+mn-ea"/>
              <a:cs typeface="+mn-cs"/>
            </a:rPr>
            <a:t>Improve perception of hospital engagement</a:t>
          </a:r>
        </a:p>
      </dsp:txBody>
      <dsp:txXfrm>
        <a:off x="3104498" y="4116365"/>
        <a:ext cx="2822270" cy="1693362"/>
      </dsp:txXfrm>
    </dsp:sp>
    <dsp:sp modelId="{984FA7CB-7CE0-424A-B2D5-D671A4B25AD9}">
      <dsp:nvSpPr>
        <dsp:cNvPr id="0" name=""/>
        <dsp:cNvSpPr/>
      </dsp:nvSpPr>
      <dsp:spPr>
        <a:xfrm>
          <a:off x="6208996" y="4116365"/>
          <a:ext cx="2822270" cy="1693362"/>
        </a:xfrm>
        <a:prstGeom prst="rect">
          <a:avLst/>
        </a:prstGeom>
        <a:solidFill>
          <a:srgbClr val="0070C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solidFill>
                <a:srgbClr val="FFFFFF"/>
              </a:solidFill>
              <a:latin typeface="Arial" panose="020B0604020202020204"/>
              <a:ea typeface="+mn-ea"/>
              <a:cs typeface="+mn-cs"/>
            </a:rPr>
            <a:t>Create consistent, clear, and common language</a:t>
          </a:r>
          <a:endParaRPr lang="en-US" sz="2700" kern="1200" dirty="0">
            <a:solidFill>
              <a:srgbClr val="FFFFFF"/>
            </a:solidFill>
            <a:latin typeface="Arial" panose="020B0604020202020204"/>
            <a:ea typeface="+mn-ea"/>
            <a:cs typeface="+mn-cs"/>
          </a:endParaRPr>
        </a:p>
      </dsp:txBody>
      <dsp:txXfrm>
        <a:off x="6208996" y="4116365"/>
        <a:ext cx="2822270" cy="16933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B779F-CECD-4A46-BE5E-2112F8191F9F}">
      <dsp:nvSpPr>
        <dsp:cNvPr id="0" name=""/>
        <dsp:cNvSpPr/>
      </dsp:nvSpPr>
      <dsp:spPr>
        <a:xfrm>
          <a:off x="781506" y="968581"/>
          <a:ext cx="7802712" cy="4032394"/>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9AC608-DF33-454C-A714-347370C60C51}">
      <dsp:nvSpPr>
        <dsp:cNvPr id="0" name=""/>
        <dsp:cNvSpPr/>
      </dsp:nvSpPr>
      <dsp:spPr>
        <a:xfrm>
          <a:off x="1040361" y="1401665"/>
          <a:ext cx="3623328" cy="344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1244600">
            <a:lnSpc>
              <a:spcPct val="90000"/>
            </a:lnSpc>
            <a:spcBef>
              <a:spcPct val="0"/>
            </a:spcBef>
            <a:spcAft>
              <a:spcPct val="35000"/>
            </a:spcAft>
            <a:buNone/>
          </a:pPr>
          <a:r>
            <a:rPr lang="en-US" sz="2800" b="1" i="0" kern="1200" dirty="0">
              <a:solidFill>
                <a:srgbClr val="444444"/>
              </a:solidFill>
              <a:effectLst/>
              <a:latin typeface="plus_jakarta_regular"/>
            </a:rPr>
            <a:t>In: </a:t>
          </a:r>
        </a:p>
        <a:p>
          <a:pPr marL="0" lvl="0" indent="0" algn="l" defTabSz="1244600">
            <a:lnSpc>
              <a:spcPct val="90000"/>
            </a:lnSpc>
            <a:spcBef>
              <a:spcPct val="0"/>
            </a:spcBef>
            <a:spcAft>
              <a:spcPct val="35000"/>
            </a:spcAft>
            <a:buNone/>
          </a:pPr>
          <a:r>
            <a:rPr lang="en-US" sz="2800" b="0" i="0" kern="1200" dirty="0">
              <a:solidFill>
                <a:srgbClr val="444444"/>
              </a:solidFill>
              <a:effectLst/>
              <a:latin typeface="plus_jakarta_regular"/>
            </a:rPr>
            <a:t>All adult and pediatric patients ≥ age 5 in Memorial, University, Marlborough, Leominster, and Clinton Emergency Departments</a:t>
          </a:r>
          <a:endParaRPr lang="en-US" sz="2800" kern="1200" dirty="0"/>
        </a:p>
      </dsp:txBody>
      <dsp:txXfrm>
        <a:off x="1040361" y="1401665"/>
        <a:ext cx="3623328" cy="3449664"/>
      </dsp:txXfrm>
    </dsp:sp>
    <dsp:sp modelId="{326EA1F4-5638-474A-A32F-42A76D34B6BE}">
      <dsp:nvSpPr>
        <dsp:cNvPr id="0" name=""/>
        <dsp:cNvSpPr/>
      </dsp:nvSpPr>
      <dsp:spPr>
        <a:xfrm>
          <a:off x="4744407" y="1401665"/>
          <a:ext cx="3623328" cy="3449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1244600">
            <a:lnSpc>
              <a:spcPct val="90000"/>
            </a:lnSpc>
            <a:spcBef>
              <a:spcPct val="0"/>
            </a:spcBef>
            <a:spcAft>
              <a:spcPct val="35000"/>
            </a:spcAft>
            <a:buNone/>
          </a:pPr>
          <a:r>
            <a:rPr lang="en-US" sz="2800" b="1" i="0" kern="1200" dirty="0">
              <a:solidFill>
                <a:srgbClr val="444444"/>
              </a:solidFill>
              <a:effectLst/>
              <a:latin typeface="plus_jakarta_regular"/>
            </a:rPr>
            <a:t>Out:  </a:t>
          </a:r>
        </a:p>
        <a:p>
          <a:pPr marL="0" lvl="0" indent="0" algn="l" defTabSz="1244600">
            <a:lnSpc>
              <a:spcPct val="90000"/>
            </a:lnSpc>
            <a:spcBef>
              <a:spcPct val="0"/>
            </a:spcBef>
            <a:spcAft>
              <a:spcPct val="35000"/>
            </a:spcAft>
            <a:buNone/>
          </a:pPr>
          <a:r>
            <a:rPr lang="en-US" sz="2800" b="0" i="0" kern="1200" dirty="0">
              <a:solidFill>
                <a:srgbClr val="444444"/>
              </a:solidFill>
              <a:effectLst/>
              <a:latin typeface="plus_jakarta_regular"/>
            </a:rPr>
            <a:t>Patients ≤ age 5, post-acute care areas such as inpatient, operating rooms, outpatient offices or ICU. Excludes Harrington emergency department campus.</a:t>
          </a:r>
          <a:endParaRPr lang="en-US" sz="2800" kern="1200" dirty="0"/>
        </a:p>
      </dsp:txBody>
      <dsp:txXfrm>
        <a:off x="4744407" y="1401665"/>
        <a:ext cx="3623328" cy="3449664"/>
      </dsp:txXfrm>
    </dsp:sp>
    <dsp:sp modelId="{28DE1C5E-3931-4996-A562-C6772418FD1D}">
      <dsp:nvSpPr>
        <dsp:cNvPr id="0" name=""/>
        <dsp:cNvSpPr/>
      </dsp:nvSpPr>
      <dsp:spPr>
        <a:xfrm>
          <a:off x="0" y="0"/>
          <a:ext cx="1524667" cy="1524667"/>
        </a:xfrm>
        <a:prstGeom prst="smileyFace">
          <a:avLst/>
        </a:prstGeom>
        <a:solidFill>
          <a:schemeClr val="tx1">
            <a:lumMod val="40000"/>
            <a:lumOff val="6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CF1DEB-E70C-4BE7-814F-45B0DE9230FD}">
      <dsp:nvSpPr>
        <dsp:cNvPr id="0" name=""/>
        <dsp:cNvSpPr/>
      </dsp:nvSpPr>
      <dsp:spPr>
        <a:xfrm>
          <a:off x="7533653" y="0"/>
          <a:ext cx="1434981" cy="1509487"/>
        </a:xfrm>
        <a:prstGeom prst="noSmoking">
          <a:avLst/>
        </a:prstGeom>
        <a:solidFill>
          <a:schemeClr val="tx1">
            <a:lumMod val="40000"/>
            <a:lumOff val="6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C7B84F-32D1-4303-8DD1-F02983A30130}">
      <dsp:nvSpPr>
        <dsp:cNvPr id="0" name=""/>
        <dsp:cNvSpPr/>
      </dsp:nvSpPr>
      <dsp:spPr>
        <a:xfrm>
          <a:off x="4708533" y="1409041"/>
          <a:ext cx="896" cy="3294761"/>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B3B52-83CC-48DF-BB3B-22ECC76EEDFC}">
      <dsp:nvSpPr>
        <dsp:cNvPr id="0" name=""/>
        <dsp:cNvSpPr/>
      </dsp:nvSpPr>
      <dsp:spPr>
        <a:xfrm>
          <a:off x="736010" y="0"/>
          <a:ext cx="8688053" cy="498535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EA22B-DEB0-4285-9BEA-9797CFC77D7D}">
      <dsp:nvSpPr>
        <dsp:cNvPr id="0" name=""/>
        <dsp:cNvSpPr/>
      </dsp:nvSpPr>
      <dsp:spPr>
        <a:xfrm>
          <a:off x="1902655" y="1529148"/>
          <a:ext cx="1963895" cy="199414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Monitor bias and diversity</a:t>
          </a:r>
        </a:p>
      </dsp:txBody>
      <dsp:txXfrm>
        <a:off x="1998524" y="1625017"/>
        <a:ext cx="1772157" cy="1802405"/>
      </dsp:txXfrm>
    </dsp:sp>
    <dsp:sp modelId="{B6840FD9-1948-479E-B900-78A3B10BF1C0}">
      <dsp:nvSpPr>
        <dsp:cNvPr id="0" name=""/>
        <dsp:cNvSpPr/>
      </dsp:nvSpPr>
      <dsp:spPr>
        <a:xfrm>
          <a:off x="0" y="1517961"/>
          <a:ext cx="1963895" cy="199414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Follow data</a:t>
          </a:r>
        </a:p>
      </dsp:txBody>
      <dsp:txXfrm>
        <a:off x="95869" y="1613830"/>
        <a:ext cx="1772157" cy="1802405"/>
      </dsp:txXfrm>
    </dsp:sp>
    <dsp:sp modelId="{3F03AF82-EA33-4187-A8E4-C3AEA86F1D74}">
      <dsp:nvSpPr>
        <dsp:cNvPr id="0" name=""/>
        <dsp:cNvSpPr/>
      </dsp:nvSpPr>
      <dsp:spPr>
        <a:xfrm>
          <a:off x="5734450" y="1529148"/>
          <a:ext cx="1963895" cy="199414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Expand</a:t>
          </a:r>
        </a:p>
      </dsp:txBody>
      <dsp:txXfrm>
        <a:off x="5830319" y="1625017"/>
        <a:ext cx="1772157" cy="1802405"/>
      </dsp:txXfrm>
    </dsp:sp>
    <dsp:sp modelId="{7DE50EF1-99D1-4CB3-BDE3-6862A8FD7DC6}">
      <dsp:nvSpPr>
        <dsp:cNvPr id="0" name=""/>
        <dsp:cNvSpPr/>
      </dsp:nvSpPr>
      <dsp:spPr>
        <a:xfrm>
          <a:off x="3800092" y="1517981"/>
          <a:ext cx="1963895" cy="199414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Continuous Improvement</a:t>
          </a:r>
        </a:p>
      </dsp:txBody>
      <dsp:txXfrm>
        <a:off x="3895961" y="1613850"/>
        <a:ext cx="1772157" cy="1802405"/>
      </dsp:txXfrm>
    </dsp:sp>
    <dsp:sp modelId="{97A429A0-396C-4717-A591-3010164E422A}">
      <dsp:nvSpPr>
        <dsp:cNvPr id="0" name=""/>
        <dsp:cNvSpPr/>
      </dsp:nvSpPr>
      <dsp:spPr>
        <a:xfrm>
          <a:off x="8257343" y="1473253"/>
          <a:ext cx="1963895" cy="199414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Set a standard</a:t>
          </a:r>
        </a:p>
      </dsp:txBody>
      <dsp:txXfrm>
        <a:off x="8353212" y="1569122"/>
        <a:ext cx="1772157" cy="18024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2E663-959B-41DD-A20E-D2ADCAC6B349}">
      <dsp:nvSpPr>
        <dsp:cNvPr id="0" name=""/>
        <dsp:cNvSpPr/>
      </dsp:nvSpPr>
      <dsp:spPr>
        <a:xfrm>
          <a:off x="0" y="75547"/>
          <a:ext cx="2473645" cy="1484187"/>
        </a:xfrm>
        <a:prstGeom prst="rect">
          <a:avLst/>
        </a:prstGeom>
        <a:solidFill>
          <a:schemeClr val="accent2">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New Members</a:t>
          </a:r>
        </a:p>
      </dsp:txBody>
      <dsp:txXfrm>
        <a:off x="0" y="75547"/>
        <a:ext cx="2473645" cy="1484187"/>
      </dsp:txXfrm>
    </dsp:sp>
    <dsp:sp modelId="{85E0D0B8-0AA6-4726-AF56-B62AC86126C2}">
      <dsp:nvSpPr>
        <dsp:cNvPr id="0" name=""/>
        <dsp:cNvSpPr/>
      </dsp:nvSpPr>
      <dsp:spPr>
        <a:xfrm>
          <a:off x="2721010" y="75547"/>
          <a:ext cx="2473645" cy="1484187"/>
        </a:xfrm>
        <a:prstGeom prst="rect">
          <a:avLst/>
        </a:prstGeom>
        <a:solidFill>
          <a:schemeClr val="accent2">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CPHRM</a:t>
          </a:r>
        </a:p>
      </dsp:txBody>
      <dsp:txXfrm>
        <a:off x="2721010" y="75547"/>
        <a:ext cx="2473645" cy="1484187"/>
      </dsp:txXfrm>
    </dsp:sp>
    <dsp:sp modelId="{EDD8CCC0-8258-4BCA-98CB-0E77E77DD58F}">
      <dsp:nvSpPr>
        <dsp:cNvPr id="0" name=""/>
        <dsp:cNvSpPr/>
      </dsp:nvSpPr>
      <dsp:spPr>
        <a:xfrm>
          <a:off x="5442021" y="75547"/>
          <a:ext cx="2473645" cy="1484187"/>
        </a:xfrm>
        <a:prstGeom prst="rect">
          <a:avLst/>
        </a:prstGeom>
        <a:solidFill>
          <a:schemeClr val="accent2">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FASHRM</a:t>
          </a:r>
        </a:p>
      </dsp:txBody>
      <dsp:txXfrm>
        <a:off x="5442021" y="75547"/>
        <a:ext cx="2473645" cy="1484187"/>
      </dsp:txXfrm>
    </dsp:sp>
    <dsp:sp modelId="{D6879B19-DFBD-47C4-82CC-BD66AB8A97E2}">
      <dsp:nvSpPr>
        <dsp:cNvPr id="0" name=""/>
        <dsp:cNvSpPr/>
      </dsp:nvSpPr>
      <dsp:spPr>
        <a:xfrm>
          <a:off x="1360505" y="1807099"/>
          <a:ext cx="2473645" cy="1484187"/>
        </a:xfrm>
        <a:prstGeom prst="rect">
          <a:avLst/>
        </a:prstGeom>
        <a:solidFill>
          <a:schemeClr val="accent2">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DFASHRM</a:t>
          </a:r>
        </a:p>
      </dsp:txBody>
      <dsp:txXfrm>
        <a:off x="1360505" y="1807099"/>
        <a:ext cx="2473645" cy="1484187"/>
      </dsp:txXfrm>
    </dsp:sp>
    <dsp:sp modelId="{DD00F52F-9CB6-4F81-8FED-9D972D9822AD}">
      <dsp:nvSpPr>
        <dsp:cNvPr id="0" name=""/>
        <dsp:cNvSpPr/>
      </dsp:nvSpPr>
      <dsp:spPr>
        <a:xfrm>
          <a:off x="4081515" y="1807099"/>
          <a:ext cx="2473645" cy="1484187"/>
        </a:xfrm>
        <a:prstGeom prst="rect">
          <a:avLst/>
        </a:prstGeom>
        <a:solidFill>
          <a:schemeClr val="accent2">
            <a:lumMod val="7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ASHRM Committees</a:t>
          </a:r>
        </a:p>
      </dsp:txBody>
      <dsp:txXfrm>
        <a:off x="4081515" y="1807099"/>
        <a:ext cx="2473645" cy="14841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D7E64-D68C-48E2-881E-CE41CD6DA242}">
      <dsp:nvSpPr>
        <dsp:cNvPr id="0" name=""/>
        <dsp:cNvSpPr/>
      </dsp:nvSpPr>
      <dsp:spPr>
        <a:xfrm>
          <a:off x="0" y="455"/>
          <a:ext cx="7803086" cy="0"/>
        </a:xfrm>
        <a:prstGeom prst="line">
          <a:avLst/>
        </a:prstGeom>
        <a:solidFill>
          <a:schemeClr val="accent2">
            <a:shade val="80000"/>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6CFE78-C0AC-4DE9-994E-D4C1EA694273}">
      <dsp:nvSpPr>
        <dsp:cNvPr id="0" name=""/>
        <dsp:cNvSpPr/>
      </dsp:nvSpPr>
      <dsp:spPr>
        <a:xfrm>
          <a:off x="0" y="455"/>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President- Todd Hudson			 NH	</a:t>
          </a:r>
        </a:p>
      </dsp:txBody>
      <dsp:txXfrm>
        <a:off x="0" y="455"/>
        <a:ext cx="7803086" cy="373262"/>
      </dsp:txXfrm>
    </dsp:sp>
    <dsp:sp modelId="{A0FCC718-CAC6-43E0-A7B2-89C6A78F8255}">
      <dsp:nvSpPr>
        <dsp:cNvPr id="0" name=""/>
        <dsp:cNvSpPr/>
      </dsp:nvSpPr>
      <dsp:spPr>
        <a:xfrm>
          <a:off x="0" y="373718"/>
          <a:ext cx="7803086" cy="0"/>
        </a:xfrm>
        <a:prstGeom prst="line">
          <a:avLst/>
        </a:prstGeom>
        <a:solidFill>
          <a:schemeClr val="accent2">
            <a:shade val="80000"/>
            <a:hueOff val="61158"/>
            <a:satOff val="-4443"/>
            <a:lumOff val="3768"/>
            <a:alphaOff val="0"/>
          </a:schemeClr>
        </a:solidFill>
        <a:ln w="19050" cap="rnd" cmpd="sng" algn="ctr">
          <a:solidFill>
            <a:schemeClr val="accent2">
              <a:shade val="80000"/>
              <a:hueOff val="61158"/>
              <a:satOff val="-4443"/>
              <a:lumOff val="37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780DAC-A07D-4154-AA60-61A16117F2AC}">
      <dsp:nvSpPr>
        <dsp:cNvPr id="0" name=""/>
        <dsp:cNvSpPr/>
      </dsp:nvSpPr>
      <dsp:spPr>
        <a:xfrm>
          <a:off x="0" y="373718"/>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Past-President- Alicia LaRoche 		 ME</a:t>
          </a:r>
        </a:p>
      </dsp:txBody>
      <dsp:txXfrm>
        <a:off x="0" y="373718"/>
        <a:ext cx="7803086" cy="373262"/>
      </dsp:txXfrm>
    </dsp:sp>
    <dsp:sp modelId="{C2AFBBBB-DF2A-427B-B67C-862361427E90}">
      <dsp:nvSpPr>
        <dsp:cNvPr id="0" name=""/>
        <dsp:cNvSpPr/>
      </dsp:nvSpPr>
      <dsp:spPr>
        <a:xfrm>
          <a:off x="0" y="746980"/>
          <a:ext cx="7803086" cy="0"/>
        </a:xfrm>
        <a:prstGeom prst="line">
          <a:avLst/>
        </a:prstGeom>
        <a:solidFill>
          <a:schemeClr val="accent2">
            <a:shade val="80000"/>
            <a:hueOff val="122316"/>
            <a:satOff val="-8886"/>
            <a:lumOff val="7535"/>
            <a:alphaOff val="0"/>
          </a:schemeClr>
        </a:solidFill>
        <a:ln w="19050" cap="rnd" cmpd="sng" algn="ctr">
          <a:solidFill>
            <a:schemeClr val="accent2">
              <a:shade val="80000"/>
              <a:hueOff val="122316"/>
              <a:satOff val="-8886"/>
              <a:lumOff val="75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74CBD-07EC-46DE-8043-DF72B05E40D6}">
      <dsp:nvSpPr>
        <dsp:cNvPr id="0" name=""/>
        <dsp:cNvSpPr/>
      </dsp:nvSpPr>
      <dsp:spPr>
        <a:xfrm>
          <a:off x="0" y="746980"/>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President-Elect- Janet Maguire		 ME</a:t>
          </a:r>
        </a:p>
      </dsp:txBody>
      <dsp:txXfrm>
        <a:off x="0" y="746980"/>
        <a:ext cx="7803086" cy="373262"/>
      </dsp:txXfrm>
    </dsp:sp>
    <dsp:sp modelId="{46BC4A09-BB8B-4666-827E-6EECE90BE55C}">
      <dsp:nvSpPr>
        <dsp:cNvPr id="0" name=""/>
        <dsp:cNvSpPr/>
      </dsp:nvSpPr>
      <dsp:spPr>
        <a:xfrm>
          <a:off x="0" y="1120243"/>
          <a:ext cx="7803086" cy="0"/>
        </a:xfrm>
        <a:prstGeom prst="line">
          <a:avLst/>
        </a:prstGeom>
        <a:solidFill>
          <a:schemeClr val="accent2">
            <a:shade val="80000"/>
            <a:hueOff val="183474"/>
            <a:satOff val="-13330"/>
            <a:lumOff val="11303"/>
            <a:alphaOff val="0"/>
          </a:schemeClr>
        </a:solidFill>
        <a:ln w="19050" cap="rnd" cmpd="sng" algn="ctr">
          <a:solidFill>
            <a:schemeClr val="accent2">
              <a:shade val="80000"/>
              <a:hueOff val="183474"/>
              <a:satOff val="-13330"/>
              <a:lumOff val="113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1B08AE-0BAF-411B-B499-C5872B361F64}">
      <dsp:nvSpPr>
        <dsp:cNvPr id="0" name=""/>
        <dsp:cNvSpPr/>
      </dsp:nvSpPr>
      <dsp:spPr>
        <a:xfrm>
          <a:off x="0" y="1120243"/>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Secretary- Jennifer </a:t>
          </a:r>
          <a:r>
            <a:rPr lang="en-US" sz="1700" kern="1200" dirty="0" err="1"/>
            <a:t>Hannux</a:t>
          </a:r>
          <a:r>
            <a:rPr lang="en-US" sz="1700" kern="1200" dirty="0"/>
            <a:t>		 VT</a:t>
          </a:r>
        </a:p>
      </dsp:txBody>
      <dsp:txXfrm>
        <a:off x="0" y="1120243"/>
        <a:ext cx="7803086" cy="373262"/>
      </dsp:txXfrm>
    </dsp:sp>
    <dsp:sp modelId="{B84594CD-C953-453D-819F-09A88A58A55F}">
      <dsp:nvSpPr>
        <dsp:cNvPr id="0" name=""/>
        <dsp:cNvSpPr/>
      </dsp:nvSpPr>
      <dsp:spPr>
        <a:xfrm>
          <a:off x="0" y="1493505"/>
          <a:ext cx="7803086" cy="0"/>
        </a:xfrm>
        <a:prstGeom prst="line">
          <a:avLst/>
        </a:prstGeom>
        <a:solidFill>
          <a:schemeClr val="accent2">
            <a:shade val="80000"/>
            <a:hueOff val="244632"/>
            <a:satOff val="-17773"/>
            <a:lumOff val="15071"/>
            <a:alphaOff val="0"/>
          </a:schemeClr>
        </a:solidFill>
        <a:ln w="19050" cap="rnd" cmpd="sng" algn="ctr">
          <a:solidFill>
            <a:schemeClr val="accent2">
              <a:shade val="80000"/>
              <a:hueOff val="244632"/>
              <a:satOff val="-17773"/>
              <a:lumOff val="150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14D25-C0E2-4AE3-B088-1E1653224964}">
      <dsp:nvSpPr>
        <dsp:cNvPr id="0" name=""/>
        <dsp:cNvSpPr/>
      </dsp:nvSpPr>
      <dsp:spPr>
        <a:xfrm>
          <a:off x="0" y="1493505"/>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Treasurer-Michelle Boucher 		 ME	</a:t>
          </a:r>
        </a:p>
      </dsp:txBody>
      <dsp:txXfrm>
        <a:off x="0" y="1493505"/>
        <a:ext cx="7803086" cy="373262"/>
      </dsp:txXfrm>
    </dsp:sp>
    <dsp:sp modelId="{A27D3A36-3C13-46EC-879C-77EFAF4EC1DA}">
      <dsp:nvSpPr>
        <dsp:cNvPr id="0" name=""/>
        <dsp:cNvSpPr/>
      </dsp:nvSpPr>
      <dsp:spPr>
        <a:xfrm>
          <a:off x="0" y="1866768"/>
          <a:ext cx="7803086" cy="0"/>
        </a:xfrm>
        <a:prstGeom prst="line">
          <a:avLst/>
        </a:prstGeom>
        <a:solidFill>
          <a:schemeClr val="accent2">
            <a:shade val="80000"/>
            <a:hueOff val="305790"/>
            <a:satOff val="-22216"/>
            <a:lumOff val="18838"/>
            <a:alphaOff val="0"/>
          </a:schemeClr>
        </a:solidFill>
        <a:ln w="19050" cap="rnd" cmpd="sng" algn="ctr">
          <a:solidFill>
            <a:schemeClr val="accent2">
              <a:shade val="80000"/>
              <a:hueOff val="305790"/>
              <a:satOff val="-22216"/>
              <a:lumOff val="188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C7D7C5-DC79-4DB1-992D-8201633CB9AE}">
      <dsp:nvSpPr>
        <dsp:cNvPr id="0" name=""/>
        <dsp:cNvSpPr/>
      </dsp:nvSpPr>
      <dsp:spPr>
        <a:xfrm>
          <a:off x="0" y="1866768"/>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Treasurer-Elect- Nicole Thayer		 ME	</a:t>
          </a:r>
        </a:p>
      </dsp:txBody>
      <dsp:txXfrm>
        <a:off x="0" y="1866768"/>
        <a:ext cx="7803086" cy="373262"/>
      </dsp:txXfrm>
    </dsp:sp>
    <dsp:sp modelId="{A4C97BFA-47D0-4D80-9B7D-F7BEAA27BF60}">
      <dsp:nvSpPr>
        <dsp:cNvPr id="0" name=""/>
        <dsp:cNvSpPr/>
      </dsp:nvSpPr>
      <dsp:spPr>
        <a:xfrm>
          <a:off x="0" y="2240031"/>
          <a:ext cx="7803086" cy="0"/>
        </a:xfrm>
        <a:prstGeom prst="line">
          <a:avLst/>
        </a:prstGeom>
        <a:solidFill>
          <a:schemeClr val="accent2">
            <a:shade val="80000"/>
            <a:hueOff val="366949"/>
            <a:satOff val="-26659"/>
            <a:lumOff val="22606"/>
            <a:alphaOff val="0"/>
          </a:schemeClr>
        </a:solidFill>
        <a:ln w="19050" cap="rnd" cmpd="sng" algn="ctr">
          <a:solidFill>
            <a:schemeClr val="accent2">
              <a:shade val="80000"/>
              <a:hueOff val="366949"/>
              <a:satOff val="-26659"/>
              <a:lumOff val="226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94B143-DD1D-4C1A-9CA2-EC2AFA42614B}">
      <dsp:nvSpPr>
        <dsp:cNvPr id="0" name=""/>
        <dsp:cNvSpPr/>
      </dsp:nvSpPr>
      <dsp:spPr>
        <a:xfrm>
          <a:off x="0" y="2240031"/>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At Large- Dave Herzer		            ME</a:t>
          </a:r>
        </a:p>
      </dsp:txBody>
      <dsp:txXfrm>
        <a:off x="0" y="2240031"/>
        <a:ext cx="7803086" cy="373262"/>
      </dsp:txXfrm>
    </dsp:sp>
    <dsp:sp modelId="{76DE4665-B2D7-4ED6-BD3F-1B0AD3D9BD75}">
      <dsp:nvSpPr>
        <dsp:cNvPr id="0" name=""/>
        <dsp:cNvSpPr/>
      </dsp:nvSpPr>
      <dsp:spPr>
        <a:xfrm>
          <a:off x="0" y="2613293"/>
          <a:ext cx="7803086" cy="0"/>
        </a:xfrm>
        <a:prstGeom prst="line">
          <a:avLst/>
        </a:prstGeom>
        <a:solidFill>
          <a:schemeClr val="accent2">
            <a:shade val="80000"/>
            <a:hueOff val="428107"/>
            <a:satOff val="-31103"/>
            <a:lumOff val="26374"/>
            <a:alphaOff val="0"/>
          </a:schemeClr>
        </a:solidFill>
        <a:ln w="19050" cap="rnd" cmpd="sng" algn="ctr">
          <a:solidFill>
            <a:schemeClr val="accent2">
              <a:shade val="80000"/>
              <a:hueOff val="428107"/>
              <a:satOff val="-31103"/>
              <a:lumOff val="263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F7A53-8B77-46CC-B8BC-2CD8DE285828}">
      <dsp:nvSpPr>
        <dsp:cNvPr id="0" name=""/>
        <dsp:cNvSpPr/>
      </dsp:nvSpPr>
      <dsp:spPr>
        <a:xfrm>
          <a:off x="0" y="2613293"/>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At Large- Janet Maguire		 ME</a:t>
          </a:r>
        </a:p>
      </dsp:txBody>
      <dsp:txXfrm>
        <a:off x="0" y="2613293"/>
        <a:ext cx="7803086" cy="373262"/>
      </dsp:txXfrm>
    </dsp:sp>
    <dsp:sp modelId="{40C95568-C33F-4384-ADD5-D2FB76164A44}">
      <dsp:nvSpPr>
        <dsp:cNvPr id="0" name=""/>
        <dsp:cNvSpPr/>
      </dsp:nvSpPr>
      <dsp:spPr>
        <a:xfrm>
          <a:off x="0" y="2986556"/>
          <a:ext cx="7803086" cy="0"/>
        </a:xfrm>
        <a:prstGeom prst="line">
          <a:avLst/>
        </a:prstGeom>
        <a:solidFill>
          <a:schemeClr val="accent2">
            <a:shade val="80000"/>
            <a:hueOff val="489265"/>
            <a:satOff val="-35546"/>
            <a:lumOff val="30141"/>
            <a:alphaOff val="0"/>
          </a:schemeClr>
        </a:solidFill>
        <a:ln w="19050" cap="rnd" cmpd="sng" algn="ctr">
          <a:solidFill>
            <a:schemeClr val="accent2">
              <a:shade val="80000"/>
              <a:hueOff val="489265"/>
              <a:satOff val="-35546"/>
              <a:lumOff val="301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45C6DC-CCD9-4CB8-ACDE-9B43CF6FF8D9}">
      <dsp:nvSpPr>
        <dsp:cNvPr id="0" name=""/>
        <dsp:cNvSpPr/>
      </dsp:nvSpPr>
      <dsp:spPr>
        <a:xfrm>
          <a:off x="0" y="2986556"/>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At Large- Alison Eastman		 VT	</a:t>
          </a:r>
        </a:p>
      </dsp:txBody>
      <dsp:txXfrm>
        <a:off x="0" y="2986556"/>
        <a:ext cx="7803086" cy="373262"/>
      </dsp:txXfrm>
    </dsp:sp>
    <dsp:sp modelId="{B070B264-6619-43DE-A54D-45DBE1E11555}">
      <dsp:nvSpPr>
        <dsp:cNvPr id="0" name=""/>
        <dsp:cNvSpPr/>
      </dsp:nvSpPr>
      <dsp:spPr>
        <a:xfrm>
          <a:off x="0" y="3359818"/>
          <a:ext cx="7803086" cy="0"/>
        </a:xfrm>
        <a:prstGeom prst="line">
          <a:avLst/>
        </a:prstGeom>
        <a:solidFill>
          <a:schemeClr val="accent2">
            <a:shade val="80000"/>
            <a:hueOff val="550423"/>
            <a:satOff val="-39989"/>
            <a:lumOff val="33909"/>
            <a:alphaOff val="0"/>
          </a:schemeClr>
        </a:solidFill>
        <a:ln w="19050" cap="rnd" cmpd="sng" algn="ctr">
          <a:solidFill>
            <a:schemeClr val="accent2">
              <a:shade val="80000"/>
              <a:hueOff val="550423"/>
              <a:satOff val="-39989"/>
              <a:lumOff val="339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2205C3-BCF0-46F8-B694-0BE3F5F0B9B4}">
      <dsp:nvSpPr>
        <dsp:cNvPr id="0" name=""/>
        <dsp:cNvSpPr/>
      </dsp:nvSpPr>
      <dsp:spPr>
        <a:xfrm>
          <a:off x="0" y="3359818"/>
          <a:ext cx="7803086" cy="373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At Large-Joey Mattson	             	 NH</a:t>
          </a:r>
        </a:p>
      </dsp:txBody>
      <dsp:txXfrm>
        <a:off x="0" y="3359818"/>
        <a:ext cx="7803086" cy="3732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CD97E-2033-447E-B298-AAE8F69374DC}">
      <dsp:nvSpPr>
        <dsp:cNvPr id="0" name=""/>
        <dsp:cNvSpPr/>
      </dsp:nvSpPr>
      <dsp:spPr>
        <a:xfrm>
          <a:off x="0" y="480"/>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47A89E-E895-4EFD-9BFE-6F06AA96531D}">
      <dsp:nvSpPr>
        <dsp:cNvPr id="0" name=""/>
        <dsp:cNvSpPr/>
      </dsp:nvSpPr>
      <dsp:spPr>
        <a:xfrm>
          <a:off x="0" y="480"/>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Regional - Todd Hudson</a:t>
          </a:r>
        </a:p>
      </dsp:txBody>
      <dsp:txXfrm>
        <a:off x="0" y="480"/>
        <a:ext cx="6979297" cy="437627"/>
      </dsp:txXfrm>
    </dsp:sp>
    <dsp:sp modelId="{8557658C-7193-4EAC-8069-3C2C804A11B1}">
      <dsp:nvSpPr>
        <dsp:cNvPr id="0" name=""/>
        <dsp:cNvSpPr/>
      </dsp:nvSpPr>
      <dsp:spPr>
        <a:xfrm>
          <a:off x="0" y="438108"/>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A6B650-45E7-46A7-8991-E4C70D436B9F}">
      <dsp:nvSpPr>
        <dsp:cNvPr id="0" name=""/>
        <dsp:cNvSpPr/>
      </dsp:nvSpPr>
      <dsp:spPr>
        <a:xfrm>
          <a:off x="0" y="438108"/>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Bylaws – Alicia LaRoche</a:t>
          </a:r>
        </a:p>
      </dsp:txBody>
      <dsp:txXfrm>
        <a:off x="0" y="438108"/>
        <a:ext cx="6979297" cy="437627"/>
      </dsp:txXfrm>
    </dsp:sp>
    <dsp:sp modelId="{AFAC9E37-D0A4-4973-ABDB-83E423957AB1}">
      <dsp:nvSpPr>
        <dsp:cNvPr id="0" name=""/>
        <dsp:cNvSpPr/>
      </dsp:nvSpPr>
      <dsp:spPr>
        <a:xfrm>
          <a:off x="0" y="875736"/>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4B645F-2A48-445F-BC8E-68829F92623F}">
      <dsp:nvSpPr>
        <dsp:cNvPr id="0" name=""/>
        <dsp:cNvSpPr/>
      </dsp:nvSpPr>
      <dsp:spPr>
        <a:xfrm>
          <a:off x="0" y="875736"/>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Nominating – Alicia LaRoche</a:t>
          </a:r>
        </a:p>
      </dsp:txBody>
      <dsp:txXfrm>
        <a:off x="0" y="875736"/>
        <a:ext cx="6979297" cy="437627"/>
      </dsp:txXfrm>
    </dsp:sp>
    <dsp:sp modelId="{3B69A3C8-AFBC-4953-AFED-38827E2ED25A}">
      <dsp:nvSpPr>
        <dsp:cNvPr id="0" name=""/>
        <dsp:cNvSpPr/>
      </dsp:nvSpPr>
      <dsp:spPr>
        <a:xfrm>
          <a:off x="0" y="1313363"/>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7E81A5-866E-444A-8A92-72C32CD2EF87}">
      <dsp:nvSpPr>
        <dsp:cNvPr id="0" name=""/>
        <dsp:cNvSpPr/>
      </dsp:nvSpPr>
      <dsp:spPr>
        <a:xfrm>
          <a:off x="0" y="1313363"/>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Communication – Kerri Armani</a:t>
          </a:r>
        </a:p>
      </dsp:txBody>
      <dsp:txXfrm>
        <a:off x="0" y="1313363"/>
        <a:ext cx="6979297" cy="437627"/>
      </dsp:txXfrm>
    </dsp:sp>
    <dsp:sp modelId="{D6FBEC99-A65E-424D-AAA1-92A18220E795}">
      <dsp:nvSpPr>
        <dsp:cNvPr id="0" name=""/>
        <dsp:cNvSpPr/>
      </dsp:nvSpPr>
      <dsp:spPr>
        <a:xfrm>
          <a:off x="0" y="1750991"/>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7DA78-158C-4F7A-8FC0-986920CB5D67}">
      <dsp:nvSpPr>
        <dsp:cNvPr id="0" name=""/>
        <dsp:cNvSpPr/>
      </dsp:nvSpPr>
      <dsp:spPr>
        <a:xfrm>
          <a:off x="0" y="1750991"/>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Education – Janet Maguire</a:t>
          </a:r>
        </a:p>
      </dsp:txBody>
      <dsp:txXfrm>
        <a:off x="0" y="1750991"/>
        <a:ext cx="6979297" cy="437627"/>
      </dsp:txXfrm>
    </dsp:sp>
    <dsp:sp modelId="{BE55C39D-22A0-4E41-A5C5-DFC152E888D0}">
      <dsp:nvSpPr>
        <dsp:cNvPr id="0" name=""/>
        <dsp:cNvSpPr/>
      </dsp:nvSpPr>
      <dsp:spPr>
        <a:xfrm>
          <a:off x="0" y="2188619"/>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235067-CFB7-40C7-B93C-97B12A0E434A}">
      <dsp:nvSpPr>
        <dsp:cNvPr id="0" name=""/>
        <dsp:cNvSpPr/>
      </dsp:nvSpPr>
      <dsp:spPr>
        <a:xfrm>
          <a:off x="0" y="2188619"/>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Finance – Nicole Thayer</a:t>
          </a:r>
        </a:p>
      </dsp:txBody>
      <dsp:txXfrm>
        <a:off x="0" y="2188619"/>
        <a:ext cx="6979297" cy="437627"/>
      </dsp:txXfrm>
    </dsp:sp>
    <dsp:sp modelId="{4F793B65-0B63-423A-BCAF-BE6DD3927356}">
      <dsp:nvSpPr>
        <dsp:cNvPr id="0" name=""/>
        <dsp:cNvSpPr/>
      </dsp:nvSpPr>
      <dsp:spPr>
        <a:xfrm>
          <a:off x="0" y="2626247"/>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CD6AA3-0ACE-4BB7-9CAF-C1964B92BEEF}">
      <dsp:nvSpPr>
        <dsp:cNvPr id="0" name=""/>
        <dsp:cNvSpPr/>
      </dsp:nvSpPr>
      <dsp:spPr>
        <a:xfrm>
          <a:off x="0" y="2626247"/>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Sponsorship – Nicole Thayer</a:t>
          </a:r>
        </a:p>
      </dsp:txBody>
      <dsp:txXfrm>
        <a:off x="0" y="2626247"/>
        <a:ext cx="6979297" cy="437627"/>
      </dsp:txXfrm>
    </dsp:sp>
    <dsp:sp modelId="{991DA446-A8BC-4DAF-9731-4235C72B6461}">
      <dsp:nvSpPr>
        <dsp:cNvPr id="0" name=""/>
        <dsp:cNvSpPr/>
      </dsp:nvSpPr>
      <dsp:spPr>
        <a:xfrm>
          <a:off x="0" y="3063874"/>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A6B010-BD2B-444C-9CA9-497D9AFDDC80}">
      <dsp:nvSpPr>
        <dsp:cNvPr id="0" name=""/>
        <dsp:cNvSpPr/>
      </dsp:nvSpPr>
      <dsp:spPr>
        <a:xfrm>
          <a:off x="0" y="3063874"/>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Membership – Frank Korn</a:t>
          </a:r>
        </a:p>
      </dsp:txBody>
      <dsp:txXfrm>
        <a:off x="0" y="3063874"/>
        <a:ext cx="6979297" cy="437627"/>
      </dsp:txXfrm>
    </dsp:sp>
    <dsp:sp modelId="{8C0D8EA0-C863-4635-A417-0C49F6521F82}">
      <dsp:nvSpPr>
        <dsp:cNvPr id="0" name=""/>
        <dsp:cNvSpPr/>
      </dsp:nvSpPr>
      <dsp:spPr>
        <a:xfrm>
          <a:off x="0" y="3501502"/>
          <a:ext cx="6979297" cy="0"/>
        </a:xfrm>
        <a:prstGeom prst="line">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75D9BD-5A56-41E5-BEB8-85C57D3C17CB}">
      <dsp:nvSpPr>
        <dsp:cNvPr id="0" name=""/>
        <dsp:cNvSpPr/>
      </dsp:nvSpPr>
      <dsp:spPr>
        <a:xfrm>
          <a:off x="0" y="3501502"/>
          <a:ext cx="6979297" cy="437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Subsidization – Jennifer Hannux </a:t>
          </a:r>
        </a:p>
      </dsp:txBody>
      <dsp:txXfrm>
        <a:off x="0" y="3501502"/>
        <a:ext cx="6979297" cy="43762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C30925-24DF-4548-9697-65B22492BD33}" type="datetimeFigureOut">
              <a:rPr lang="en-US" smtClean="0"/>
              <a:t>11/17/2024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D34943-9E7F-44FC-B4A7-9F11CEBD2696}" type="slidenum">
              <a:rPr lang="en-US" smtClean="0"/>
              <a:t>‹#›</a:t>
            </a:fld>
            <a:endParaRPr lang="en-US" dirty="0"/>
          </a:p>
        </p:txBody>
      </p:sp>
    </p:spTree>
    <p:extLst>
      <p:ext uri="{BB962C8B-B14F-4D97-AF65-F5344CB8AC3E}">
        <p14:creationId xmlns:p14="http://schemas.microsoft.com/office/powerpoint/2010/main" val="2368730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F0BF3-61C8-4AF7-B852-4EDE3BA7FDEC}" type="datetimeFigureOut">
              <a:rPr lang="en-US" smtClean="0"/>
              <a:t>11/17/2024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C80CE-90E5-4A71-963C-38E675673DD7}" type="slidenum">
              <a:rPr lang="en-US" smtClean="0"/>
              <a:t>‹#›</a:t>
            </a:fld>
            <a:endParaRPr lang="en-US" dirty="0"/>
          </a:p>
        </p:txBody>
      </p:sp>
    </p:spTree>
    <p:extLst>
      <p:ext uri="{BB962C8B-B14F-4D97-AF65-F5344CB8AC3E}">
        <p14:creationId xmlns:p14="http://schemas.microsoft.com/office/powerpoint/2010/main" val="243863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8366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25033" y="4595150"/>
            <a:ext cx="5767195" cy="4322272"/>
          </a:xfrm>
        </p:spPr>
        <p:txBody>
          <a:bodyPr/>
          <a:lstStyle/>
          <a:p>
            <a:pPr>
              <a:spcBef>
                <a:spcPts val="618"/>
              </a:spcBef>
              <a:buSzPct val="80000"/>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93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7782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7" y="4518204"/>
            <a:ext cx="5755454" cy="3924949"/>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110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85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29779"/>
            <a:ext cx="5681980" cy="3696712"/>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351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7" y="4518204"/>
            <a:ext cx="5820764" cy="3696712"/>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997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5995" y="4781261"/>
            <a:ext cx="5681980" cy="3696712"/>
          </a:xfrm>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564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593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7" y="4518203"/>
            <a:ext cx="5748923" cy="3794509"/>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47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424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849632"/>
            <a:ext cx="5681980" cy="3365283"/>
          </a:xfrm>
        </p:spPr>
        <p:txBody>
          <a:bodyPr/>
          <a:lstStyle/>
          <a:p>
            <a:pPr>
              <a:spcBef>
                <a:spcPts val="618"/>
              </a:spcBef>
              <a:buSzPct val="80000"/>
            </a:pPr>
            <a:endParaRPr lang="en-US" b="1"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3494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485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ACB25-3DB4-4CAB-B0AE-1E866FC0276D}"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473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8237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0640" y="4518204"/>
            <a:ext cx="6113027" cy="4022071"/>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1789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553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914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78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8308"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CB360-76E7-4946-8475-49EC42CB3919}"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125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349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813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849632"/>
            <a:ext cx="5681980" cy="3365283"/>
          </a:xfrm>
        </p:spPr>
        <p:txBody>
          <a:bodyPr/>
          <a:lstStyle/>
          <a:p>
            <a:pPr>
              <a:spcBef>
                <a:spcPts val="618"/>
              </a:spcBef>
              <a:buSzPct val="80000"/>
            </a:pPr>
            <a:endParaRPr lang="en-US" b="1"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165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4304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9185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864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4692"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1D2F2-B76C-4EA6-8D90-1F37B0144338}"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0906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8373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726031" y="4563700"/>
            <a:ext cx="5808246" cy="3733936"/>
          </a:xfrm>
          <a:prstGeom prst="rect">
            <a:avLst/>
          </a:prstGeom>
        </p:spPr>
        <p:txBody>
          <a:bodyPr spcFirstLastPara="1" wrap="square" lIns="94213" tIns="47094" rIns="94213" bIns="47094" anchor="t" anchorCtr="0">
            <a:noAutofit/>
          </a:bodyPr>
          <a:lstStyle/>
          <a:p>
            <a:endParaRPr dirty="0"/>
          </a:p>
        </p:txBody>
      </p:sp>
      <p:sp>
        <p:nvSpPr>
          <p:cNvPr id="178" name="Google Shape;178;p6:notes"/>
          <p:cNvSpPr>
            <a:spLocks noGrp="1" noRot="1" noChangeAspect="1"/>
          </p:cNvSpPr>
          <p:nvPr>
            <p:ph type="sldImg" idx="2"/>
          </p:nvPr>
        </p:nvSpPr>
        <p:spPr>
          <a:xfrm>
            <a:off x="1495425" y="1184275"/>
            <a:ext cx="4268788" cy="3200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053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726031" y="4563700"/>
            <a:ext cx="5808246" cy="3733936"/>
          </a:xfrm>
          <a:prstGeom prst="rect">
            <a:avLst/>
          </a:prstGeom>
        </p:spPr>
        <p:txBody>
          <a:bodyPr spcFirstLastPara="1" wrap="square" lIns="94213" tIns="47094" rIns="94213" bIns="47094" anchor="t" anchorCtr="0">
            <a:noAutofit/>
          </a:bodyPr>
          <a:lstStyle/>
          <a:p>
            <a:endParaRPr dirty="0"/>
          </a:p>
        </p:txBody>
      </p:sp>
      <p:sp>
        <p:nvSpPr>
          <p:cNvPr id="178" name="Google Shape;178;p6:notes"/>
          <p:cNvSpPr>
            <a:spLocks noGrp="1" noRot="1" noChangeAspect="1"/>
          </p:cNvSpPr>
          <p:nvPr>
            <p:ph type="sldImg" idx="2"/>
          </p:nvPr>
        </p:nvSpPr>
        <p:spPr>
          <a:xfrm>
            <a:off x="1495425" y="1184275"/>
            <a:ext cx="4268788" cy="32004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124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006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562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71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9BF7-9071-2E78-A892-3A546974A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4A7ED-4775-7170-2F9E-1415AFC35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E1879-CBD5-5528-A00D-EF8496EFFD45}"/>
              </a:ext>
            </a:extLst>
          </p:cNvPr>
          <p:cNvSpPr>
            <a:spLocks noGrp="1"/>
          </p:cNvSpPr>
          <p:nvPr>
            <p:ph type="body" idx="1"/>
          </p:nvPr>
        </p:nvSpPr>
        <p:spPr>
          <a:xfrm>
            <a:off x="710247" y="4518204"/>
            <a:ext cx="5827295" cy="3510562"/>
          </a:xfrm>
        </p:spPr>
        <p:txBody>
          <a:bodyPr/>
          <a:lstStyle/>
          <a:p>
            <a:endParaRPr lang="en-US" sz="1800" b="1" dirty="0"/>
          </a:p>
        </p:txBody>
      </p:sp>
      <p:sp>
        <p:nvSpPr>
          <p:cNvPr id="4" name="Slide Number Placeholder 3">
            <a:extLst>
              <a:ext uri="{FF2B5EF4-FFF2-40B4-BE49-F238E27FC236}">
                <a16:creationId xmlns:a16="http://schemas.microsoft.com/office/drawing/2014/main" id="{D51F1EEE-DDF0-F47C-96C8-FA5AC298689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096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tx2"/>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ACB25-3DB4-4CAB-B0AE-1E866FC0276D}"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378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651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849632"/>
            <a:ext cx="5681980" cy="3365283"/>
          </a:xfrm>
        </p:spPr>
        <p:txBody>
          <a:bodyPr/>
          <a:lstStyle/>
          <a:p>
            <a:pPr>
              <a:spcBef>
                <a:spcPts val="618"/>
              </a:spcBef>
              <a:buSzPct val="80000"/>
            </a:pPr>
            <a:endParaRPr lang="en-US" b="1"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4398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4116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307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9C80CE-90E5-4A71-963C-38E675673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2839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9C80CE-90E5-4A71-963C-38E675673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571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variability</a:t>
            </a:r>
            <a:r>
              <a:rPr lang="en-US" baseline="0" dirty="0"/>
              <a:t> amongst law enforcement entities, hospitals, staff, shifts, etc. A law enforcement officer being told no may not be received w ell especially considering their role. </a:t>
            </a:r>
            <a:endParaRPr lang="en-US" dirty="0"/>
          </a:p>
        </p:txBody>
      </p:sp>
      <p:sp>
        <p:nvSpPr>
          <p:cNvPr id="4" name="Slide Number Placeholder 3"/>
          <p:cNvSpPr>
            <a:spLocks noGrp="1"/>
          </p:cNvSpPr>
          <p:nvPr>
            <p:ph type="sldNum" sz="quarter" idx="10"/>
          </p:nvPr>
        </p:nvSpPr>
        <p:spPr/>
        <p:txBody>
          <a:bodyPr/>
          <a:lstStyle/>
          <a:p>
            <a:fld id="{1F9C80CE-90E5-4A71-963C-38E675673DD7}" type="slidenum">
              <a:rPr lang="en-US" smtClean="0"/>
              <a:t>99</a:t>
            </a:fld>
            <a:endParaRPr lang="en-US" dirty="0"/>
          </a:p>
        </p:txBody>
      </p:sp>
    </p:spTree>
    <p:extLst>
      <p:ext uri="{BB962C8B-B14F-4D97-AF65-F5344CB8AC3E}">
        <p14:creationId xmlns:p14="http://schemas.microsoft.com/office/powerpoint/2010/main" val="1031952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Define what custody means. Does not include someone on a bracelet or on bail.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F9C80CE-90E5-4A71-963C-38E675673DD7}" type="slidenum">
              <a:rPr lang="en-US" smtClean="0"/>
              <a:t>100</a:t>
            </a:fld>
            <a:endParaRPr lang="en-US" dirty="0"/>
          </a:p>
        </p:txBody>
      </p:sp>
    </p:spTree>
    <p:extLst>
      <p:ext uri="{BB962C8B-B14F-4D97-AF65-F5344CB8AC3E}">
        <p14:creationId xmlns:p14="http://schemas.microsoft.com/office/powerpoint/2010/main" val="580842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Have up to date stats for examples</a:t>
            </a:r>
            <a:endParaRPr lang="en-US" dirty="0"/>
          </a:p>
        </p:txBody>
      </p:sp>
      <p:sp>
        <p:nvSpPr>
          <p:cNvPr id="4" name="Slide Number Placeholder 3"/>
          <p:cNvSpPr>
            <a:spLocks noGrp="1"/>
          </p:cNvSpPr>
          <p:nvPr>
            <p:ph type="sldNum" sz="quarter" idx="10"/>
          </p:nvPr>
        </p:nvSpPr>
        <p:spPr/>
        <p:txBody>
          <a:bodyPr/>
          <a:lstStyle/>
          <a:p>
            <a:fld id="{1F9C80CE-90E5-4A71-963C-38E675673DD7}" type="slidenum">
              <a:rPr lang="en-US" smtClean="0"/>
              <a:t>103</a:t>
            </a:fld>
            <a:endParaRPr lang="en-US" dirty="0"/>
          </a:p>
        </p:txBody>
      </p:sp>
    </p:spTree>
    <p:extLst>
      <p:ext uri="{BB962C8B-B14F-4D97-AF65-F5344CB8AC3E}">
        <p14:creationId xmlns:p14="http://schemas.microsoft.com/office/powerpoint/2010/main" val="199463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7" y="4518204"/>
            <a:ext cx="5827295" cy="3510562"/>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004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9C80CE-90E5-4A71-963C-38E675673DD7}" type="slidenum">
              <a:rPr lang="en-US" smtClean="0"/>
              <a:t>104</a:t>
            </a:fld>
            <a:endParaRPr lang="en-US" dirty="0"/>
          </a:p>
        </p:txBody>
      </p:sp>
    </p:spTree>
    <p:extLst>
      <p:ext uri="{BB962C8B-B14F-4D97-AF65-F5344CB8AC3E}">
        <p14:creationId xmlns:p14="http://schemas.microsoft.com/office/powerpoint/2010/main" val="1453920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up meeting in October</a:t>
            </a:r>
            <a:r>
              <a:rPr lang="en-US" baseline="0" dirty="0"/>
              <a:t> with Chiefs from across Merrimack County at Concord Hospital – Lunch provided!</a:t>
            </a:r>
            <a:endParaRPr lang="en-US" dirty="0"/>
          </a:p>
        </p:txBody>
      </p:sp>
      <p:sp>
        <p:nvSpPr>
          <p:cNvPr id="4" name="Slide Number Placeholder 3"/>
          <p:cNvSpPr>
            <a:spLocks noGrp="1"/>
          </p:cNvSpPr>
          <p:nvPr>
            <p:ph type="sldNum" sz="quarter" idx="10"/>
          </p:nvPr>
        </p:nvSpPr>
        <p:spPr/>
        <p:txBody>
          <a:bodyPr/>
          <a:lstStyle/>
          <a:p>
            <a:fld id="{1F9C80CE-90E5-4A71-963C-38E675673DD7}" type="slidenum">
              <a:rPr lang="en-US" smtClean="0"/>
              <a:t>109</a:t>
            </a:fld>
            <a:endParaRPr lang="en-US" dirty="0"/>
          </a:p>
        </p:txBody>
      </p:sp>
    </p:spTree>
    <p:extLst>
      <p:ext uri="{BB962C8B-B14F-4D97-AF65-F5344CB8AC3E}">
        <p14:creationId xmlns:p14="http://schemas.microsoft.com/office/powerpoint/2010/main" val="41128106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Explain Armed Intruder vs. Active Shooter for context</a:t>
            </a:r>
            <a:endParaRPr lang="en-US" dirty="0"/>
          </a:p>
        </p:txBody>
      </p:sp>
      <p:sp>
        <p:nvSpPr>
          <p:cNvPr id="4" name="Slide Number Placeholder 3"/>
          <p:cNvSpPr>
            <a:spLocks noGrp="1"/>
          </p:cNvSpPr>
          <p:nvPr>
            <p:ph type="sldNum" sz="quarter" idx="10"/>
          </p:nvPr>
        </p:nvSpPr>
        <p:spPr/>
        <p:txBody>
          <a:bodyPr/>
          <a:lstStyle/>
          <a:p>
            <a:fld id="{1F9C80CE-90E5-4A71-963C-38E675673DD7}" type="slidenum">
              <a:rPr lang="en-US" smtClean="0"/>
              <a:t>112</a:t>
            </a:fld>
            <a:endParaRPr lang="en-US" dirty="0"/>
          </a:p>
        </p:txBody>
      </p:sp>
    </p:spTree>
    <p:extLst>
      <p:ext uri="{BB962C8B-B14F-4D97-AF65-F5344CB8AC3E}">
        <p14:creationId xmlns:p14="http://schemas.microsoft.com/office/powerpoint/2010/main" val="4562663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9C80CE-90E5-4A71-963C-38E675673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7179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Chat</a:t>
            </a:r>
          </a:p>
        </p:txBody>
      </p:sp>
      <p:sp>
        <p:nvSpPr>
          <p:cNvPr id="4" name="Slide Number Placeholder 3"/>
          <p:cNvSpPr>
            <a:spLocks noGrp="1"/>
          </p:cNvSpPr>
          <p:nvPr>
            <p:ph type="sldNum" sz="quarter" idx="10"/>
          </p:nvPr>
        </p:nvSpPr>
        <p:spPr/>
        <p:txBody>
          <a:bodyPr/>
          <a:lstStyle/>
          <a:p>
            <a:fld id="{1F9C80CE-90E5-4A71-963C-38E675673DD7}" type="slidenum">
              <a:rPr lang="en-US" smtClean="0"/>
              <a:t>124</a:t>
            </a:fld>
            <a:endParaRPr lang="en-US" dirty="0"/>
          </a:p>
        </p:txBody>
      </p:sp>
    </p:spTree>
    <p:extLst>
      <p:ext uri="{BB962C8B-B14F-4D97-AF65-F5344CB8AC3E}">
        <p14:creationId xmlns:p14="http://schemas.microsoft.com/office/powerpoint/2010/main" val="5157703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vert="horz" lIns="0" tIns="0" rIns="0" bIns="0" anchor="b" anchorCtr="0">
            <a:noAutofit/>
          </a:bodyPr>
          <a:lstStyle/>
          <a:p>
            <a:pPr lvl="0"/>
            <a:fld id="{A8B5DA5E-2113-4652-B18D-EB24EA33C440}" type="slidenum">
              <a:t>144</a:t>
            </a:fld>
            <a:endParaRPr lang="en-US" dirty="0"/>
          </a:p>
        </p:txBody>
      </p:sp>
      <p:sp>
        <p:nvSpPr>
          <p:cNvPr id="2" name="Slide Image Placeholder 1"/>
          <p:cNvSpPr>
            <a:spLocks noGrp="1" noRot="1" noChangeAspect="1" noResize="1"/>
          </p:cNvSpPr>
          <p:nvPr>
            <p:ph type="sldImg"/>
          </p:nvPr>
        </p:nvSpPr>
        <p:spPr>
          <a:solidFill>
            <a:srgbClr val="729FCF"/>
          </a:solidFill>
          <a:ln w="25400">
            <a:solidFill>
              <a:srgbClr val="3465A4"/>
            </a:solidFill>
            <a:prstDash val="solid"/>
          </a:ln>
        </p:spPr>
      </p:sp>
      <p:sp>
        <p:nvSpPr>
          <p:cNvPr id="3" name="Notes Placeholder 2"/>
          <p:cNvSpPr txBox="1">
            <a:spLocks noGrp="1"/>
          </p:cNvSpPr>
          <p:nvPr>
            <p:ph type="body" sz="quarter" idx="1"/>
          </p:nvPr>
        </p:nvSpPr>
        <p:spPr/>
        <p:txBody>
          <a:bodyPr vert="horz"/>
          <a:lstStyle/>
          <a:p>
            <a:pPr rtl="0"/>
            <a:endParaRPr lang="en-US" dirty="0"/>
          </a:p>
        </p:txBody>
      </p:sp>
    </p:spTree>
    <p:extLst>
      <p:ext uri="{BB962C8B-B14F-4D97-AF65-F5344CB8AC3E}">
        <p14:creationId xmlns:p14="http://schemas.microsoft.com/office/powerpoint/2010/main" val="28894768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C80CE-90E5-4A71-963C-38E675673DD7}" type="slidenum">
              <a:rPr lang="en-US" smtClean="0"/>
              <a:t>148</a:t>
            </a:fld>
            <a:endParaRPr lang="en-US" dirty="0"/>
          </a:p>
        </p:txBody>
      </p:sp>
    </p:spTree>
    <p:extLst>
      <p:ext uri="{BB962C8B-B14F-4D97-AF65-F5344CB8AC3E}">
        <p14:creationId xmlns:p14="http://schemas.microsoft.com/office/powerpoint/2010/main" val="1970849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items were directly asked for by membership in 2019 survey</a:t>
            </a:r>
          </a:p>
        </p:txBody>
      </p:sp>
      <p:sp>
        <p:nvSpPr>
          <p:cNvPr id="4" name="Slide Number Placeholder 3"/>
          <p:cNvSpPr>
            <a:spLocks noGrp="1"/>
          </p:cNvSpPr>
          <p:nvPr>
            <p:ph type="sldNum" sz="quarter" idx="5"/>
          </p:nvPr>
        </p:nvSpPr>
        <p:spPr/>
        <p:txBody>
          <a:bodyPr/>
          <a:lstStyle/>
          <a:p>
            <a:fld id="{1F9C80CE-90E5-4A71-963C-38E675673DD7}" type="slidenum">
              <a:rPr lang="en-US" smtClean="0"/>
              <a:t>149</a:t>
            </a:fld>
            <a:endParaRPr lang="en-US" dirty="0"/>
          </a:p>
        </p:txBody>
      </p:sp>
    </p:spTree>
    <p:extLst>
      <p:ext uri="{BB962C8B-B14F-4D97-AF65-F5344CB8AC3E}">
        <p14:creationId xmlns:p14="http://schemas.microsoft.com/office/powerpoint/2010/main" val="2490394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9C80CE-90E5-4A71-963C-38E675673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474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9C80CE-90E5-4A71-963C-38E675673DD7}" type="slidenum">
              <a:rPr lang="en-US" smtClean="0"/>
              <a:t>210</a:t>
            </a:fld>
            <a:endParaRPr lang="en-US" dirty="0"/>
          </a:p>
        </p:txBody>
      </p:sp>
    </p:spTree>
    <p:extLst>
      <p:ext uri="{BB962C8B-B14F-4D97-AF65-F5344CB8AC3E}">
        <p14:creationId xmlns:p14="http://schemas.microsoft.com/office/powerpoint/2010/main" val="341447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3905524"/>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21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849632"/>
            <a:ext cx="5681980" cy="3365680"/>
          </a:xfrm>
        </p:spPr>
        <p:txBody>
          <a:bodyPr/>
          <a:lstStyle/>
          <a:p>
            <a:pPr>
              <a:spcBef>
                <a:spcPts val="618"/>
              </a:spcBef>
              <a:buSzPct val="80000"/>
            </a:pP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63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Notes Placeholder 2"/>
          <p:cNvSpPr>
            <a:spLocks noGrp="1"/>
          </p:cNvSpPr>
          <p:nvPr>
            <p:ph type="body" idx="1"/>
          </p:nvPr>
        </p:nvSpPr>
        <p:spPr>
          <a:xfrm>
            <a:off x="710247" y="4524678"/>
            <a:ext cx="5866481" cy="3696712"/>
          </a:xfrm>
        </p:spPr>
        <p:txBody>
          <a:bodyPr/>
          <a:lstStyle/>
          <a:p>
            <a:pPr marL="235572" indent="-235572">
              <a:buAutoNum type="arabicPeriod"/>
            </a:pPr>
            <a:endParaRPr lang="en-US" dirty="0"/>
          </a:p>
        </p:txBody>
      </p:sp>
    </p:spTree>
    <p:extLst>
      <p:ext uri="{BB962C8B-B14F-4D97-AF65-F5344CB8AC3E}">
        <p14:creationId xmlns:p14="http://schemas.microsoft.com/office/powerpoint/2010/main" val="280570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849632"/>
            <a:ext cx="5681980" cy="3365283"/>
          </a:xfrm>
        </p:spPr>
        <p:txBody>
          <a:bodyPr/>
          <a:lstStyle/>
          <a:p>
            <a:pPr>
              <a:spcBef>
                <a:spcPts val="618"/>
              </a:spcBef>
              <a:buSzPct val="80000"/>
            </a:pPr>
            <a:endParaRPr lang="en-US" b="1" i="1"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FE7EE-41BE-2646-AD78-BFE02926F1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293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70532" y="3486315"/>
            <a:ext cx="10050936" cy="1127461"/>
          </a:xfrm>
        </p:spPr>
        <p:txBody>
          <a:bodyPr anchor="t">
            <a:noAutofit/>
          </a:bodyPr>
          <a:lstStyle>
            <a:lvl1pPr algn="ctr">
              <a:defRPr sz="4400">
                <a:solidFill>
                  <a:srgbClr val="092E07"/>
                </a:solidFill>
                <a:latin typeface="Calisto MT" panose="02040603050505030304" pitchFamily="18" charset="0"/>
              </a:defRPr>
            </a:lvl1pPr>
          </a:lstStyle>
          <a:p>
            <a:r>
              <a:rPr lang="en-US" dirty="0"/>
              <a:t>Click to edit Master title style</a:t>
            </a:r>
          </a:p>
        </p:txBody>
      </p:sp>
      <p:grpSp>
        <p:nvGrpSpPr>
          <p:cNvPr id="42" name="Group 41"/>
          <p:cNvGrpSpPr/>
          <p:nvPr userDrawn="1"/>
        </p:nvGrpSpPr>
        <p:grpSpPr>
          <a:xfrm>
            <a:off x="0" y="-8467"/>
            <a:ext cx="12197916" cy="6874934"/>
            <a:chOff x="0" y="-8467"/>
            <a:chExt cx="12197916" cy="6874934"/>
          </a:xfrm>
        </p:grpSpPr>
        <p:cxnSp>
          <p:nvCxnSpPr>
            <p:cNvPr id="43" name="Straight Connector 42"/>
            <p:cNvCxnSpPr/>
            <p:nvPr/>
          </p:nvCxnSpPr>
          <p:spPr>
            <a:xfrm>
              <a:off x="9371012" y="0"/>
              <a:ext cx="1219200" cy="6858000"/>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44" name="Rectangle 23"/>
            <p:cNvSpPr/>
            <p:nvPr/>
          </p:nvSpPr>
          <p:spPr>
            <a:xfrm>
              <a:off x="11541967" y="-8467"/>
              <a:ext cx="64685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2">
                <a:lumMod val="50000"/>
                <a:alpha val="3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45" name="Straight Connector 44"/>
            <p:cNvCxnSpPr/>
            <p:nvPr/>
          </p:nvCxnSpPr>
          <p:spPr>
            <a:xfrm flipH="1">
              <a:off x="7425267" y="3681413"/>
              <a:ext cx="4763558" cy="3176587"/>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46" name="Rectangle 25"/>
            <p:cNvSpPr/>
            <p:nvPr/>
          </p:nvSpPr>
          <p:spPr>
            <a:xfrm>
              <a:off x="11672595" y="-8467"/>
              <a:ext cx="519403"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C4A08">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p:cNvSpPr/>
            <p:nvPr/>
          </p:nvSpPr>
          <p:spPr>
            <a:xfrm>
              <a:off x="11445475" y="3048000"/>
              <a:ext cx="746525" cy="3810000"/>
            </a:xfrm>
            <a:prstGeom prst="triangle">
              <a:avLst>
                <a:gd name="adj" fmla="val 100000"/>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p:cNvSpPr/>
            <p:nvPr/>
          </p:nvSpPr>
          <p:spPr>
            <a:xfrm>
              <a:off x="11925212" y="-8467"/>
              <a:ext cx="263613" cy="6801153"/>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p:cNvSpPr/>
            <p:nvPr/>
          </p:nvSpPr>
          <p:spPr>
            <a:xfrm>
              <a:off x="11754883" y="-8467"/>
              <a:ext cx="43394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1868592" y="3589867"/>
              <a:ext cx="320233" cy="3268133"/>
            </a:xfrm>
            <a:prstGeom prst="triangle">
              <a:avLst>
                <a:gd name="adj" fmla="val 100000"/>
              </a:avLst>
            </a:prstGeom>
            <a:solidFill>
              <a:srgbClr val="16A00D">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p:cNvSpPr/>
            <p:nvPr/>
          </p:nvSpPr>
          <p:spPr>
            <a:xfrm>
              <a:off x="11763976" y="0"/>
              <a:ext cx="433940"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gradFill>
              <a:gsLst>
                <a:gs pos="31000">
                  <a:srgbClr val="0D6108"/>
                </a:gs>
                <a:gs pos="87000">
                  <a:srgbClr val="16A00D"/>
                </a:gs>
                <a:gs pos="0">
                  <a:schemeClr val="accent2">
                    <a:lumMod val="60000"/>
                    <a:lumOff val="40000"/>
                  </a:schemeClr>
                </a:gs>
                <a:gs pos="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2" name="Isosceles Triangle 51"/>
            <p:cNvSpPr/>
            <p:nvPr/>
          </p:nvSpPr>
          <p:spPr>
            <a:xfrm rot="10800000">
              <a:off x="0" y="0"/>
              <a:ext cx="539276" cy="5666154"/>
            </a:xfrm>
            <a:prstGeom prst="triangle">
              <a:avLst>
                <a:gd name="adj" fmla="val 100000"/>
              </a:avLst>
            </a:prstGeom>
            <a:gradFill>
              <a:gsLst>
                <a:gs pos="62000">
                  <a:srgbClr val="0D6108"/>
                </a:gs>
                <a:gs pos="34000">
                  <a:srgbClr val="16A00D"/>
                </a:gs>
                <a:gs pos="0">
                  <a:schemeClr val="accent2">
                    <a:lumMod val="60000"/>
                    <a:lumOff val="40000"/>
                  </a:schemeClr>
                </a:gs>
                <a:gs pos="800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grpSp>
      <p:sp>
        <p:nvSpPr>
          <p:cNvPr id="3" name="Subtitle 2"/>
          <p:cNvSpPr>
            <a:spLocks noGrp="1"/>
          </p:cNvSpPr>
          <p:nvPr>
            <p:ph type="subTitle" idx="1"/>
          </p:nvPr>
        </p:nvSpPr>
        <p:spPr>
          <a:xfrm>
            <a:off x="2212532" y="4638988"/>
            <a:ext cx="7766936" cy="1096899"/>
          </a:xfrm>
        </p:spPr>
        <p:txBody>
          <a:bodyPr anchor="t"/>
          <a:lstStyle>
            <a:lvl1pPr marL="0" indent="0" algn="l">
              <a:buNone/>
              <a:defRPr>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0" name="TextBox 19"/>
          <p:cNvSpPr txBox="1"/>
          <p:nvPr userDrawn="1"/>
        </p:nvSpPr>
        <p:spPr>
          <a:xfrm>
            <a:off x="539277" y="160545"/>
            <a:ext cx="8269328" cy="400110"/>
          </a:xfrm>
          <a:prstGeom prst="rect">
            <a:avLst/>
          </a:prstGeom>
          <a:noFill/>
          <a:ln>
            <a:noFill/>
          </a:ln>
        </p:spPr>
        <p:txBody>
          <a:bodyPr wrap="square" rtlCol="0">
            <a:spAutoFit/>
          </a:bodyPr>
          <a:lstStyle/>
          <a:p>
            <a:pPr algn="ctr"/>
            <a:r>
              <a:rPr lang="en-US" sz="2000" b="1" kern="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orthern New England Society</a:t>
            </a:r>
            <a:r>
              <a:rPr lang="en-US" sz="2000" b="1" kern="0" baseline="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 </a:t>
            </a:r>
            <a:r>
              <a:rPr lang="en-US" sz="2000" b="1" kern="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for Healthcare Risk Management </a:t>
            </a:r>
            <a:endParaRPr lang="en-US" sz="2000" b="1" dirty="0">
              <a:ln w="9525" cap="flat" cmpd="sng" algn="ctr">
                <a:solidFill>
                  <a:schemeClr val="tx1"/>
                </a:solidFill>
                <a:prstDash val="solid"/>
                <a:round/>
              </a:ln>
              <a:solidFill>
                <a:schemeClr val="bg1">
                  <a:lumMod val="50000"/>
                </a:schemeClr>
              </a:solidFill>
              <a:effectLst/>
              <a:latin typeface="Calisto MT" panose="02040603050505030304" pitchFamily="18" charset="0"/>
            </a:endParaRPr>
          </a:p>
        </p:txBody>
      </p:sp>
      <p:pic>
        <p:nvPicPr>
          <p:cNvPr id="53" name="Picture 5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86" y="147650"/>
            <a:ext cx="3442217" cy="3442217"/>
          </a:xfrm>
          <a:prstGeom prst="rect">
            <a:avLst/>
          </a:prstGeom>
          <a:effectLst/>
        </p:spPr>
      </p:pic>
      <p:sp>
        <p:nvSpPr>
          <p:cNvPr id="32" name="Picture Placeholder 4"/>
          <p:cNvSpPr>
            <a:spLocks noGrp="1"/>
          </p:cNvSpPr>
          <p:nvPr>
            <p:ph type="pic" sz="quarter" idx="10"/>
          </p:nvPr>
        </p:nvSpPr>
        <p:spPr>
          <a:xfrm>
            <a:off x="4710113" y="5913230"/>
            <a:ext cx="2771775" cy="784225"/>
          </a:xfrm>
        </p:spPr>
        <p:txBody>
          <a:bodyPr/>
          <a:lstStyle>
            <a:lvl1pPr marL="0" indent="0">
              <a:buNone/>
              <a:defRPr sz="2000" baseline="0"/>
            </a:lvl1pPr>
          </a:lstStyle>
          <a:p>
            <a:endParaRPr lang="en-US" dirty="0"/>
          </a:p>
          <a:p>
            <a:r>
              <a:rPr lang="en-US" dirty="0"/>
              <a:t>Company Logo Here</a:t>
            </a:r>
          </a:p>
        </p:txBody>
      </p:sp>
    </p:spTree>
    <p:extLst>
      <p:ext uri="{BB962C8B-B14F-4D97-AF65-F5344CB8AC3E}">
        <p14:creationId xmlns:p14="http://schemas.microsoft.com/office/powerpoint/2010/main" val="25952357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97666"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797666"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231511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8933"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483738" y="3714462"/>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0" name="TextBox 19"/>
          <p:cNvSpPr txBox="1"/>
          <p:nvPr/>
        </p:nvSpPr>
        <p:spPr>
          <a:xfrm>
            <a:off x="1561045" y="609600"/>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0143067" y="3428424"/>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3" name="Text Placeholder 2"/>
          <p:cNvSpPr>
            <a:spLocks noGrp="1"/>
          </p:cNvSpPr>
          <p:nvPr>
            <p:ph type="body" idx="1"/>
          </p:nvPr>
        </p:nvSpPr>
        <p:spPr>
          <a:xfrm>
            <a:off x="2265174" y="4279971"/>
            <a:ext cx="7443088" cy="1266020"/>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48939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820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0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226842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791940" y="3852332"/>
            <a:ext cx="681865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791942" y="4366580"/>
            <a:ext cx="681865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2468798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28749" y="600075"/>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543048" y="4030412"/>
            <a:ext cx="8351138" cy="460774"/>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543050" y="4596635"/>
            <a:ext cx="8351138" cy="1356490"/>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697652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714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34103" y="609599"/>
            <a:ext cx="603357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627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1230" y="3759262"/>
            <a:ext cx="10050936" cy="1127461"/>
          </a:xfrm>
        </p:spPr>
        <p:txBody>
          <a:bodyPr anchor="t">
            <a:noAutofit/>
          </a:bodyPr>
          <a:lstStyle>
            <a:lvl1pPr algn="ctr">
              <a:defRPr sz="4400">
                <a:solidFill>
                  <a:srgbClr val="092E07"/>
                </a:solidFill>
                <a:latin typeface="Calisto MT" panose="02040603050505030304" pitchFamily="18" charset="0"/>
              </a:defRPr>
            </a:lvl1pPr>
          </a:lstStyle>
          <a:p>
            <a:r>
              <a:rPr lang="en-US" dirty="0"/>
              <a:t>Click to edit Master title style</a:t>
            </a:r>
          </a:p>
        </p:txBody>
      </p:sp>
      <p:sp>
        <p:nvSpPr>
          <p:cNvPr id="3" name="Subtitle 2"/>
          <p:cNvSpPr>
            <a:spLocks noGrp="1"/>
          </p:cNvSpPr>
          <p:nvPr>
            <p:ph type="subTitle" idx="1"/>
          </p:nvPr>
        </p:nvSpPr>
        <p:spPr>
          <a:xfrm>
            <a:off x="1638432" y="4895190"/>
            <a:ext cx="7766936" cy="1096899"/>
          </a:xfrm>
        </p:spPr>
        <p:txBody>
          <a:bodyPr anchor="t"/>
          <a:lstStyle>
            <a:lvl1pPr marL="0" indent="0" algn="l">
              <a:buNone/>
              <a:defRPr>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42" name="Group 41"/>
          <p:cNvGrpSpPr/>
          <p:nvPr userDrawn="1"/>
        </p:nvGrpSpPr>
        <p:grpSpPr>
          <a:xfrm>
            <a:off x="0" y="-8467"/>
            <a:ext cx="12192000" cy="6866467"/>
            <a:chOff x="0" y="-8467"/>
            <a:chExt cx="12192000" cy="6866467"/>
          </a:xfrm>
        </p:grpSpPr>
        <p:cxnSp>
          <p:nvCxnSpPr>
            <p:cNvPr id="43" name="Straight Connector 42"/>
            <p:cNvCxnSpPr/>
            <p:nvPr/>
          </p:nvCxnSpPr>
          <p:spPr>
            <a:xfrm>
              <a:off x="9371012" y="0"/>
              <a:ext cx="1219200" cy="6858000"/>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4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2">
                <a:lumMod val="50000"/>
                <a:alpha val="3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45" name="Straight Connector 44"/>
            <p:cNvCxnSpPr/>
            <p:nvPr/>
          </p:nvCxnSpPr>
          <p:spPr>
            <a:xfrm flipH="1">
              <a:off x="7425267" y="3681413"/>
              <a:ext cx="4763558" cy="3176587"/>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4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C4A08">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p:cNvSpPr/>
            <p:nvPr/>
          </p:nvSpPr>
          <p:spPr>
            <a:xfrm>
              <a:off x="8932333" y="3048000"/>
              <a:ext cx="3259667" cy="3810000"/>
            </a:xfrm>
            <a:prstGeom prst="triangle">
              <a:avLst>
                <a:gd name="adj" fmla="val 100000"/>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0371666" y="3589867"/>
              <a:ext cx="1817159" cy="3268133"/>
            </a:xfrm>
            <a:prstGeom prst="triangle">
              <a:avLst>
                <a:gd name="adj" fmla="val 100000"/>
              </a:avLst>
            </a:prstGeom>
            <a:solidFill>
              <a:srgbClr val="16A00D">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gradFill>
              <a:gsLst>
                <a:gs pos="31000">
                  <a:srgbClr val="0D6108"/>
                </a:gs>
                <a:gs pos="87000">
                  <a:srgbClr val="16A00D"/>
                </a:gs>
                <a:gs pos="0">
                  <a:schemeClr val="accent2">
                    <a:lumMod val="60000"/>
                    <a:lumOff val="40000"/>
                  </a:schemeClr>
                </a:gs>
                <a:gs pos="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p:cNvSpPr/>
            <p:nvPr/>
          </p:nvSpPr>
          <p:spPr>
            <a:xfrm rot="10800000">
              <a:off x="0" y="0"/>
              <a:ext cx="842596" cy="5666154"/>
            </a:xfrm>
            <a:prstGeom prst="triangle">
              <a:avLst>
                <a:gd name="adj" fmla="val 100000"/>
              </a:avLst>
            </a:prstGeom>
            <a:gradFill>
              <a:gsLst>
                <a:gs pos="62000">
                  <a:srgbClr val="0D6108"/>
                </a:gs>
                <a:gs pos="34000">
                  <a:srgbClr val="16A00D"/>
                </a:gs>
                <a:gs pos="0">
                  <a:schemeClr val="accent2">
                    <a:lumMod val="60000"/>
                    <a:lumOff val="40000"/>
                  </a:schemeClr>
                </a:gs>
                <a:gs pos="800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grpSp>
      <p:sp>
        <p:nvSpPr>
          <p:cNvPr id="20" name="TextBox 19"/>
          <p:cNvSpPr txBox="1"/>
          <p:nvPr userDrawn="1"/>
        </p:nvSpPr>
        <p:spPr>
          <a:xfrm>
            <a:off x="777677" y="247076"/>
            <a:ext cx="8269328" cy="400110"/>
          </a:xfrm>
          <a:prstGeom prst="rect">
            <a:avLst/>
          </a:prstGeom>
          <a:noFill/>
          <a:ln>
            <a:noFill/>
          </a:ln>
        </p:spPr>
        <p:txBody>
          <a:bodyPr wrap="square" rtlCol="0">
            <a:spAutoFit/>
          </a:bodyPr>
          <a:lstStyle/>
          <a:p>
            <a:pPr algn="ctr"/>
            <a:r>
              <a:rPr lang="en-US" sz="2000" b="1" kern="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orthern New England Society</a:t>
            </a:r>
            <a:r>
              <a:rPr lang="en-US" sz="2000" b="1" kern="0" baseline="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 </a:t>
            </a:r>
            <a:r>
              <a:rPr lang="en-US" sz="2000" b="1" kern="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for Healthcare Risk Management </a:t>
            </a:r>
            <a:endParaRPr lang="en-US" sz="2000" b="1" dirty="0">
              <a:ln w="9525" cap="flat" cmpd="sng" algn="ctr">
                <a:solidFill>
                  <a:schemeClr val="tx1"/>
                </a:solidFill>
                <a:prstDash val="solid"/>
                <a:round/>
              </a:ln>
              <a:solidFill>
                <a:schemeClr val="bg1">
                  <a:lumMod val="50000"/>
                </a:schemeClr>
              </a:solidFill>
              <a:effectLst/>
              <a:latin typeface="Calisto MT" panose="02040603050505030304" pitchFamily="18" charset="0"/>
            </a:endParaRPr>
          </a:p>
        </p:txBody>
      </p:sp>
      <p:pic>
        <p:nvPicPr>
          <p:cNvPr id="53" name="Picture 5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315" y="247363"/>
            <a:ext cx="3442217" cy="3442217"/>
          </a:xfrm>
          <a:prstGeom prst="rect">
            <a:avLst/>
          </a:prstGeom>
          <a:effectLst/>
        </p:spPr>
      </p:pic>
    </p:spTree>
    <p:extLst>
      <p:ext uri="{BB962C8B-B14F-4D97-AF65-F5344CB8AC3E}">
        <p14:creationId xmlns:p14="http://schemas.microsoft.com/office/powerpoint/2010/main" val="128810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B0B357-D9B0-4211-8B79-5EF3C2F15E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24"/>
          <a:stretch/>
        </p:blipFill>
        <p:spPr>
          <a:xfrm>
            <a:off x="-1" y="0"/>
            <a:ext cx="12192001" cy="6858000"/>
          </a:xfrm>
          <a:prstGeom prst="rect">
            <a:avLst/>
          </a:prstGeom>
        </p:spPr>
      </p:pic>
      <p:sp>
        <p:nvSpPr>
          <p:cNvPr id="2" name="Title 1"/>
          <p:cNvSpPr>
            <a:spLocks noGrp="1"/>
          </p:cNvSpPr>
          <p:nvPr>
            <p:ph type="ctrTitle"/>
          </p:nvPr>
        </p:nvSpPr>
        <p:spPr>
          <a:xfrm>
            <a:off x="576001" y="1523973"/>
            <a:ext cx="7888076" cy="1050505"/>
          </a:xfrm>
        </p:spPr>
        <p:txBody>
          <a:bodyPr anchor="t"/>
          <a:lstStyle>
            <a:lvl1pPr algn="l" rtl="0">
              <a:lnSpc>
                <a:spcPct val="100000"/>
              </a:lnSpc>
              <a:defRPr sz="3600" b="1" cap="none" baseline="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851201"/>
            <a:ext cx="7866856" cy="1050505"/>
          </a:xfrm>
        </p:spPr>
        <p:txBody>
          <a:bodyPr/>
          <a:lstStyle>
            <a:lvl1pPr marL="0" indent="0" algn="l">
              <a:lnSpc>
                <a:spcPct val="100000"/>
              </a:lnSpc>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818A5503-CD70-4DFC-9284-4C33387CAE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8994" y="5800168"/>
            <a:ext cx="7131729" cy="705032"/>
          </a:xfrm>
          <a:prstGeom prst="rect">
            <a:avLst/>
          </a:prstGeom>
        </p:spPr>
      </p:pic>
    </p:spTree>
    <p:extLst>
      <p:ext uri="{BB962C8B-B14F-4D97-AF65-F5344CB8AC3E}">
        <p14:creationId xmlns:p14="http://schemas.microsoft.com/office/powerpoint/2010/main" val="2311922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6001" y="1522801"/>
            <a:ext cx="7888076" cy="1050505"/>
          </a:xfrm>
        </p:spPr>
        <p:txBody>
          <a:bodyPr anchor="t"/>
          <a:lstStyle>
            <a:lvl1pPr algn="l">
              <a:lnSpc>
                <a:spcPct val="100000"/>
              </a:lnSpc>
              <a:defRPr sz="36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851201"/>
            <a:ext cx="7866856" cy="1050505"/>
          </a:xfrm>
        </p:spPr>
        <p:txBody>
          <a:bodyPr/>
          <a:lstStyle>
            <a:lvl1pPr marL="0" indent="0" algn="l">
              <a:lnSpc>
                <a:spcPct val="100000"/>
              </a:lnSpc>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8994" y="5800168"/>
            <a:ext cx="7131729" cy="705032"/>
          </a:xfrm>
          <a:prstGeom prst="rect">
            <a:avLst/>
          </a:prstGeom>
        </p:spPr>
      </p:pic>
    </p:spTree>
    <p:extLst>
      <p:ext uri="{BB962C8B-B14F-4D97-AF65-F5344CB8AC3E}">
        <p14:creationId xmlns:p14="http://schemas.microsoft.com/office/powerpoint/2010/main" val="153988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1806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CC45F4-C3AC-4D53-8A51-2055B6C42D06}"/>
              </a:ext>
            </a:extLst>
          </p:cNvPr>
          <p:cNvSpPr/>
          <p:nvPr userDrawn="1"/>
        </p:nvSpPr>
        <p:spPr>
          <a:xfrm>
            <a:off x="0" y="0"/>
            <a:ext cx="12192000" cy="6106332"/>
          </a:xfrm>
          <a:custGeom>
            <a:avLst/>
            <a:gdLst>
              <a:gd name="connsiteX0" fmla="*/ 0 w 9144000"/>
              <a:gd name="connsiteY0" fmla="*/ 0 h 6106332"/>
              <a:gd name="connsiteX1" fmla="*/ 9144000 w 9144000"/>
              <a:gd name="connsiteY1" fmla="*/ 0 h 6106332"/>
              <a:gd name="connsiteX2" fmla="*/ 9144000 w 9144000"/>
              <a:gd name="connsiteY2" fmla="*/ 6106332 h 6106332"/>
              <a:gd name="connsiteX3" fmla="*/ 0 w 9144000"/>
              <a:gd name="connsiteY3" fmla="*/ 6106332 h 6106332"/>
              <a:gd name="connsiteX4" fmla="*/ 0 w 9144000"/>
              <a:gd name="connsiteY4" fmla="*/ 0 h 6106332"/>
              <a:gd name="connsiteX0" fmla="*/ 0 w 9144000"/>
              <a:gd name="connsiteY0" fmla="*/ 0 h 6106332"/>
              <a:gd name="connsiteX1" fmla="*/ 9144000 w 9144000"/>
              <a:gd name="connsiteY1" fmla="*/ 0 h 6106332"/>
              <a:gd name="connsiteX2" fmla="*/ 9144000 w 9144000"/>
              <a:gd name="connsiteY2" fmla="*/ 4757980 h 6106332"/>
              <a:gd name="connsiteX3" fmla="*/ 9144000 w 9144000"/>
              <a:gd name="connsiteY3" fmla="*/ 6106332 h 6106332"/>
              <a:gd name="connsiteX4" fmla="*/ 0 w 9144000"/>
              <a:gd name="connsiteY4" fmla="*/ 6106332 h 6106332"/>
              <a:gd name="connsiteX5" fmla="*/ 0 w 9144000"/>
              <a:gd name="connsiteY5" fmla="*/ 0 h 6106332"/>
              <a:gd name="connsiteX0" fmla="*/ 0 w 9144000"/>
              <a:gd name="connsiteY0" fmla="*/ 0 h 6106332"/>
              <a:gd name="connsiteX1" fmla="*/ 9144000 w 9144000"/>
              <a:gd name="connsiteY1" fmla="*/ 0 h 6106332"/>
              <a:gd name="connsiteX2" fmla="*/ 9144000 w 9144000"/>
              <a:gd name="connsiteY2" fmla="*/ 4757980 h 6106332"/>
              <a:gd name="connsiteX3" fmla="*/ 0 w 9144000"/>
              <a:gd name="connsiteY3" fmla="*/ 6106332 h 6106332"/>
              <a:gd name="connsiteX4" fmla="*/ 0 w 9144000"/>
              <a:gd name="connsiteY4" fmla="*/ 0 h 610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106332">
                <a:moveTo>
                  <a:pt x="0" y="0"/>
                </a:moveTo>
                <a:lnTo>
                  <a:pt x="9144000" y="0"/>
                </a:lnTo>
                <a:lnTo>
                  <a:pt x="9144000" y="4757980"/>
                </a:lnTo>
                <a:lnTo>
                  <a:pt x="0" y="610633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p:nvPr>
        </p:nvSpPr>
        <p:spPr>
          <a:xfrm>
            <a:off x="576001" y="1522801"/>
            <a:ext cx="7888076" cy="1050505"/>
          </a:xfrm>
        </p:spPr>
        <p:txBody>
          <a:bodyPr anchor="t"/>
          <a:lstStyle>
            <a:lvl1pPr algn="l">
              <a:lnSpc>
                <a:spcPct val="100000"/>
              </a:lnSpc>
              <a:defRPr sz="36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76000" y="2851201"/>
            <a:ext cx="7866856" cy="1050505"/>
          </a:xfrm>
        </p:spPr>
        <p:txBody>
          <a:bodyPr/>
          <a:lstStyle>
            <a:lvl1pPr marL="0" indent="0" algn="l">
              <a:lnSpc>
                <a:spcPct val="100000"/>
              </a:lnSpc>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8994" y="5800168"/>
            <a:ext cx="7131729" cy="705032"/>
          </a:xfrm>
          <a:prstGeom prst="rect">
            <a:avLst/>
          </a:prstGeom>
        </p:spPr>
      </p:pic>
    </p:spTree>
    <p:extLst>
      <p:ext uri="{BB962C8B-B14F-4D97-AF65-F5344CB8AC3E}">
        <p14:creationId xmlns:p14="http://schemas.microsoft.com/office/powerpoint/2010/main" val="1765017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vider Slide 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2057" y="4067028"/>
            <a:ext cx="7888076" cy="1430480"/>
          </a:xfrm>
        </p:spPr>
        <p:txBody>
          <a:bodyPr anchor="t"/>
          <a:lstStyle>
            <a:lvl1pPr algn="l">
              <a:lnSpc>
                <a:spcPct val="1000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84400"/>
            <a:ext cx="7888076" cy="648000"/>
          </a:xfrm>
        </p:spPr>
        <p:txBody>
          <a:bodyPr/>
          <a:lstStyle>
            <a:lvl1pPr marL="0" indent="0" algn="l">
              <a:lnSpc>
                <a:spcPct val="1000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BC376C99-63A2-4F75-A71F-CC3ACBF7132B}"/>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bg1"/>
                </a:solidFill>
              </a:defRPr>
            </a:lvl1pPr>
          </a:lstStyle>
          <a:p>
            <a:fld id="{E8A74B61-50D3-3946-8366-1E447A2A8431}" type="slidenum">
              <a:rPr lang="en-US" smtClean="0"/>
              <a:pPr/>
              <a:t>‹#›</a:t>
            </a:fld>
            <a:endParaRPr lang="en-US" dirty="0"/>
          </a:p>
        </p:txBody>
      </p:sp>
      <p:pic>
        <p:nvPicPr>
          <p:cNvPr id="11" name="Picture 10">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6" y="6457067"/>
            <a:ext cx="3263761" cy="322651"/>
          </a:xfrm>
          <a:prstGeom prst="rect">
            <a:avLst/>
          </a:prstGeom>
        </p:spPr>
      </p:pic>
    </p:spTree>
    <p:extLst>
      <p:ext uri="{BB962C8B-B14F-4D97-AF65-F5344CB8AC3E}">
        <p14:creationId xmlns:p14="http://schemas.microsoft.com/office/powerpoint/2010/main" val="392432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vid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2AF448-ACBD-4F01-AEF3-2E839A345E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ctrTitle"/>
          </p:nvPr>
        </p:nvSpPr>
        <p:spPr>
          <a:xfrm>
            <a:off x="582057" y="4068000"/>
            <a:ext cx="7888076" cy="1430480"/>
          </a:xfrm>
        </p:spPr>
        <p:txBody>
          <a:bodyPr anchor="t"/>
          <a:lstStyle>
            <a:lvl1pPr algn="l">
              <a:lnSpc>
                <a:spcPct val="100000"/>
              </a:lnSpc>
              <a:defRPr sz="4800" b="1" cap="none"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82055" y="5684400"/>
            <a:ext cx="7888076" cy="648000"/>
          </a:xfrm>
        </p:spPr>
        <p:txBody>
          <a:bodyPr/>
          <a:lstStyle>
            <a:lvl1pPr marL="0" indent="0" algn="l">
              <a:lnSpc>
                <a:spcPct val="100000"/>
              </a:lnSpc>
              <a:spcAft>
                <a:spcPts val="0"/>
              </a:spcAft>
              <a:buNone/>
              <a:defRPr sz="1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2" name="Straight Connector 11">
            <a:extLst>
              <a:ext uri="{FF2B5EF4-FFF2-40B4-BE49-F238E27FC236}">
                <a16:creationId xmlns:a16="http://schemas.microsoft.com/office/drawing/2014/main" id="{64538DB9-713C-488A-B7F0-DAB8314A70D1}"/>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9A97E3A6-DE46-42DB-A31C-FD745DDCBA14}"/>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bg1"/>
                </a:solidFill>
              </a:defRPr>
            </a:lvl1pPr>
          </a:lstStyle>
          <a:p>
            <a:fld id="{E8A74B61-50D3-3946-8366-1E447A2A8431}" type="slidenum">
              <a:rPr lang="en-US" smtClean="0"/>
              <a:pPr/>
              <a:t>‹#›</a:t>
            </a:fld>
            <a:endParaRPr lang="en-US" dirty="0"/>
          </a:p>
        </p:txBody>
      </p:sp>
      <p:pic>
        <p:nvPicPr>
          <p:cNvPr id="10" name="Picture 9">
            <a:extLst>
              <a:ext uri="{FF2B5EF4-FFF2-40B4-BE49-F238E27FC236}">
                <a16:creationId xmlns:a16="http://schemas.microsoft.com/office/drawing/2014/main" id="{818A5503-CD70-4DFC-9284-4C33387CAE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036" y="6457067"/>
            <a:ext cx="3263761" cy="322651"/>
          </a:xfrm>
          <a:prstGeom prst="rect">
            <a:avLst/>
          </a:prstGeom>
        </p:spPr>
      </p:pic>
    </p:spTree>
    <p:extLst>
      <p:ext uri="{BB962C8B-B14F-4D97-AF65-F5344CB8AC3E}">
        <p14:creationId xmlns:p14="http://schemas.microsoft.com/office/powerpoint/2010/main" val="1929867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ingle Colum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57F351-6D8A-4649-BC57-85F24A012679}"/>
              </a:ext>
            </a:extLst>
          </p:cNvPr>
          <p:cNvSpPr>
            <a:spLocks noGrp="1"/>
          </p:cNvSpPr>
          <p:nvPr>
            <p:ph type="body" sz="quarter" idx="14"/>
          </p:nvPr>
        </p:nvSpPr>
        <p:spPr>
          <a:xfrm>
            <a:off x="575197" y="313200"/>
            <a:ext cx="11041067"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3" name="Content Placeholder 2"/>
          <p:cNvSpPr>
            <a:spLocks noGrp="1"/>
          </p:cNvSpPr>
          <p:nvPr>
            <p:ph idx="1"/>
          </p:nvPr>
        </p:nvSpPr>
        <p:spPr>
          <a:xfrm>
            <a:off x="575733" y="1234800"/>
            <a:ext cx="11040532" cy="4930056"/>
          </a:xfrm>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E0B8FF69-AA07-4159-B516-55528A40B0A3}"/>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1" name="Picture 10">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2511696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2pt Single Column">
    <p:bg>
      <p:bgPr>
        <a:solidFill>
          <a:schemeClr val="accent2"/>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E58C3740-D81F-4499-86C1-03F0735DA043}"/>
              </a:ext>
            </a:extLst>
          </p:cNvPr>
          <p:cNvSpPr>
            <a:spLocks noGrp="1"/>
          </p:cNvSpPr>
          <p:nvPr>
            <p:ph type="body" sz="quarter" idx="14"/>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solidFill>
                  <a:schemeClr val="bg1"/>
                </a:solidFill>
              </a:defRPr>
            </a:lvl1pPr>
            <a:lvl2pPr marL="0" indent="0">
              <a:lnSpc>
                <a:spcPts val="23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p:txBody>
      </p:sp>
      <p:sp>
        <p:nvSpPr>
          <p:cNvPr id="3" name="Content Placeholder 2"/>
          <p:cNvSpPr>
            <a:spLocks noGrp="1"/>
          </p:cNvSpPr>
          <p:nvPr>
            <p:ph idx="1"/>
          </p:nvPr>
        </p:nvSpPr>
        <p:spPr>
          <a:xfrm>
            <a:off x="575733" y="1234800"/>
            <a:ext cx="8445115" cy="4930056"/>
          </a:xfrm>
        </p:spPr>
        <p:txBody>
          <a:bodyPr/>
          <a:lstStyle>
            <a:lvl1pPr>
              <a:lnSpc>
                <a:spcPct val="100000"/>
              </a:lnSpc>
              <a:spcAft>
                <a:spcPts val="1200"/>
              </a:spcAft>
              <a:defRPr sz="2200">
                <a:solidFill>
                  <a:schemeClr val="bg1"/>
                </a:solidFill>
              </a:defRPr>
            </a:lvl1pPr>
            <a:lvl2pPr>
              <a:lnSpc>
                <a:spcPct val="100000"/>
              </a:lnSpc>
              <a:spcAft>
                <a:spcPts val="1200"/>
              </a:spcAft>
              <a:defRPr sz="2200">
                <a:solidFill>
                  <a:schemeClr val="bg1"/>
                </a:solidFill>
              </a:defRPr>
            </a:lvl2pPr>
            <a:lvl3pPr>
              <a:lnSpc>
                <a:spcPct val="100000"/>
              </a:lnSpc>
              <a:spcAft>
                <a:spcPts val="1200"/>
              </a:spcAft>
              <a:defRPr sz="2200">
                <a:solidFill>
                  <a:schemeClr val="bg1"/>
                </a:solidFill>
              </a:defRPr>
            </a:lvl3pPr>
            <a:lvl4pPr>
              <a:lnSpc>
                <a:spcPct val="100000"/>
              </a:lnSpc>
              <a:spcAft>
                <a:spcPts val="1200"/>
              </a:spcAft>
              <a:defRPr sz="2200">
                <a:solidFill>
                  <a:schemeClr val="bg1"/>
                </a:solidFill>
              </a:defRPr>
            </a:lvl4pPr>
            <a:lvl5pPr>
              <a:lnSpc>
                <a:spcPct val="100000"/>
              </a:lnSpc>
              <a:spcAft>
                <a:spcPts val="12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9F0D83-3B5A-47A1-8143-16321664D343}"/>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07240DD9-58C3-4AB4-AF9C-FDAB7DF77ADB}"/>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bg1"/>
                </a:solidFill>
              </a:defRPr>
            </a:lvl1pPr>
          </a:lstStyle>
          <a:p>
            <a:fld id="{E8A74B61-50D3-3946-8366-1E447A2A8431}" type="slidenum">
              <a:rPr lang="en-US" smtClean="0"/>
              <a:pPr/>
              <a:t>‹#›</a:t>
            </a:fld>
            <a:endParaRPr lang="en-US" dirty="0"/>
          </a:p>
        </p:txBody>
      </p:sp>
      <p:pic>
        <p:nvPicPr>
          <p:cNvPr id="9" name="Picture 8">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6" y="6457067"/>
            <a:ext cx="3263761" cy="322651"/>
          </a:xfrm>
          <a:prstGeom prst="rect">
            <a:avLst/>
          </a:prstGeom>
        </p:spPr>
      </p:pic>
    </p:spTree>
    <p:extLst>
      <p:ext uri="{BB962C8B-B14F-4D97-AF65-F5344CB8AC3E}">
        <p14:creationId xmlns:p14="http://schemas.microsoft.com/office/powerpoint/2010/main" val="4085386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5733" y="313201"/>
            <a:ext cx="11036299" cy="529555"/>
          </a:xfrm>
        </p:spPr>
        <p:txBody>
          <a:bodyPr/>
          <a:lstStyle>
            <a:lvl1pPr>
              <a:defRPr cap="none"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75733" y="1234800"/>
            <a:ext cx="11040532" cy="4930056"/>
          </a:xfrm>
        </p:spPr>
        <p:txBody>
          <a:bodyPr numCol="2" spcCol="288000"/>
          <a:lstStyle>
            <a:lvl1pPr marL="270000" indent="0">
              <a:lnSpc>
                <a:spcPct val="100000"/>
              </a:lnSpc>
              <a:spcAft>
                <a:spcPts val="600"/>
              </a:spcAft>
              <a:tabLst/>
              <a:defRPr sz="1400" b="1">
                <a:solidFill>
                  <a:schemeClr val="accent3"/>
                </a:solidFill>
              </a:defRPr>
            </a:lvl1pPr>
            <a:lvl2pPr marL="0" indent="0">
              <a:lnSpc>
                <a:spcPct val="100000"/>
              </a:lnSpc>
              <a:spcAft>
                <a:spcPts val="600"/>
              </a:spcAft>
              <a:buNone/>
              <a:tabLst>
                <a:tab pos="447675" algn="l"/>
              </a:tabLst>
              <a:defRPr sz="1400">
                <a:solidFill>
                  <a:schemeClr val="bg1"/>
                </a:solidFill>
              </a:defRPr>
            </a:lvl2pPr>
            <a:lvl3pPr marL="180000" indent="-216000">
              <a:lnSpc>
                <a:spcPts val="1440"/>
              </a:lnSpc>
              <a:spcAft>
                <a:spcPts val="600"/>
              </a:spcAft>
              <a:buFont typeface="Arial" panose="020B0604020202020204" pitchFamily="34" charset="0"/>
              <a:buChar char="•"/>
              <a:defRPr sz="1200">
                <a:solidFill>
                  <a:schemeClr val="bg1"/>
                </a:solidFill>
              </a:defRPr>
            </a:lvl3pPr>
            <a:lvl4pPr>
              <a:lnSpc>
                <a:spcPts val="1440"/>
              </a:lnSpc>
              <a:spcAft>
                <a:spcPts val="600"/>
              </a:spcAft>
              <a:defRPr sz="1200">
                <a:solidFill>
                  <a:schemeClr val="bg1"/>
                </a:solidFill>
              </a:defRPr>
            </a:lvl4pPr>
            <a:lvl5pPr>
              <a:lnSpc>
                <a:spcPts val="1440"/>
              </a:lnSpc>
              <a:spcAft>
                <a:spcPts val="600"/>
              </a:spcAft>
              <a:defRPr sz="1200">
                <a:solidFill>
                  <a:schemeClr val="bg1"/>
                </a:solidFill>
              </a:defRPr>
            </a:lvl5pPr>
          </a:lstStyle>
          <a:p>
            <a:pPr lvl="0"/>
            <a:r>
              <a:rPr lang="en-US"/>
              <a:t>Click to edit Master text styles</a:t>
            </a:r>
          </a:p>
          <a:p>
            <a:pPr lvl="1"/>
            <a:r>
              <a:rPr lang="en-US"/>
              <a:t>Second level</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0207427-9951-4F2D-8CFB-2E70102F5879}"/>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bg1"/>
                </a:solidFill>
              </a:defRPr>
            </a:lvl1pPr>
          </a:lstStyle>
          <a:p>
            <a:fld id="{E8A74B61-50D3-3946-8366-1E447A2A8431}" type="slidenum">
              <a:rPr lang="en-US" smtClean="0"/>
              <a:pPr/>
              <a:t>‹#›</a:t>
            </a:fld>
            <a:endParaRPr lang="en-US" dirty="0"/>
          </a:p>
        </p:txBody>
      </p:sp>
      <p:pic>
        <p:nvPicPr>
          <p:cNvPr id="9" name="Picture 8">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6" y="6457067"/>
            <a:ext cx="3263761" cy="322651"/>
          </a:xfrm>
          <a:prstGeom prst="rect">
            <a:avLst/>
          </a:prstGeom>
        </p:spPr>
      </p:pic>
    </p:spTree>
    <p:extLst>
      <p:ext uri="{BB962C8B-B14F-4D97-AF65-F5344CB8AC3E}">
        <p14:creationId xmlns:p14="http://schemas.microsoft.com/office/powerpoint/2010/main" val="3504050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733" y="1234800"/>
            <a:ext cx="11040532" cy="4930056"/>
          </a:xfrm>
        </p:spPr>
        <p:txBody>
          <a:bodyPr numCol="2" spcCol="288000" rtlCol="0"/>
          <a:lstStyle>
            <a:lvl1pPr>
              <a:spcAft>
                <a:spcPts val="1000"/>
              </a:spcAft>
              <a:defRPr/>
            </a:lvl1pPr>
            <a:lvl2pPr marL="179388" indent="-179388">
              <a:spcAft>
                <a:spcPts val="1000"/>
              </a:spcAft>
              <a:defRPr/>
            </a:lvl2pPr>
            <a:lvl3pPr>
              <a:spcAft>
                <a:spcPts val="1000"/>
              </a:spcAft>
              <a:defRPr/>
            </a:lvl3pPr>
            <a:lvl4pPr>
              <a:spcAft>
                <a:spcPts val="1000"/>
              </a:spcAft>
              <a:defRPr/>
            </a:lvl4pPr>
            <a:lvl5pPr>
              <a:spcAft>
                <a:spcPts val="10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4205E4C-6184-4E72-BC76-9A3CEFED65C5}"/>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1A2947BA-DEEB-4260-AAFB-8E78E2D7E7CF}"/>
              </a:ext>
            </a:extLst>
          </p:cNvPr>
          <p:cNvSpPr>
            <a:spLocks noGrp="1"/>
          </p:cNvSpPr>
          <p:nvPr>
            <p:ph type="body" sz="quarter" idx="14"/>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5" name="Slide Number Placeholder 5">
            <a:extLst>
              <a:ext uri="{FF2B5EF4-FFF2-40B4-BE49-F238E27FC236}">
                <a16:creationId xmlns:a16="http://schemas.microsoft.com/office/drawing/2014/main" id="{FCA269C4-1D23-44B5-9EEB-A9FF77C0D484}"/>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9" name="Picture 8">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3647913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733" y="1234800"/>
            <a:ext cx="11040532" cy="4930056"/>
          </a:xfrm>
        </p:spPr>
        <p:txBody>
          <a:bodyPr numCol="2" spcCol="288000" rtlCol="0"/>
          <a:lstStyle>
            <a:lvl2pPr marL="179388" indent="-17938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FD6E512F-17E5-411B-AD21-A17ACDD08764}"/>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1996A1-5439-4F67-8275-2118E1C9D61D}"/>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4D5E396D-BACB-4E6F-9FE7-DD529EC2BD8C}"/>
              </a:ext>
            </a:extLst>
          </p:cNvPr>
          <p:cNvSpPr>
            <a:spLocks noGrp="1"/>
          </p:cNvSpPr>
          <p:nvPr>
            <p:ph type="body" sz="quarter" idx="14"/>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4" name="Slide Number Placeholder 5">
            <a:extLst>
              <a:ext uri="{FF2B5EF4-FFF2-40B4-BE49-F238E27FC236}">
                <a16:creationId xmlns:a16="http://schemas.microsoft.com/office/drawing/2014/main" id="{C4A8C64B-EDF3-47E5-9A99-19F475CE915E}"/>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9" name="Picture 8">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3338220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and 2 Colum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34800"/>
            <a:ext cx="3424099" cy="4930056"/>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5147730" y="1234800"/>
            <a:ext cx="6468532" cy="4930056"/>
          </a:xfrm>
        </p:spPr>
        <p:txBody>
          <a:bodyPr numCol="2" spcCol="2880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E2DE79-CB72-4FDC-8AF5-48BFE4B5E58C}"/>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71ABA89F-6967-4891-BBC9-B97467E2638C}"/>
              </a:ext>
            </a:extLst>
          </p:cNvPr>
          <p:cNvSpPr>
            <a:spLocks noGrp="1"/>
          </p:cNvSpPr>
          <p:nvPr>
            <p:ph type="body" sz="quarter" idx="15"/>
          </p:nvPr>
        </p:nvSpPr>
        <p:spPr>
          <a:xfrm>
            <a:off x="575198" y="313200"/>
            <a:ext cx="11041069"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5" name="Slide Number Placeholder 5">
            <a:extLst>
              <a:ext uri="{FF2B5EF4-FFF2-40B4-BE49-F238E27FC236}">
                <a16:creationId xmlns:a16="http://schemas.microsoft.com/office/drawing/2014/main" id="{E008D794-E52E-415D-A590-7A57C2F8C9A2}"/>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0" name="Picture 9">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3480591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2 tables">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4" y="1234800"/>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409ADD2-C364-4BB6-B86F-CF9037B6D11C}"/>
              </a:ext>
            </a:extLst>
          </p:cNvPr>
          <p:cNvSpPr>
            <a:spLocks noGrp="1"/>
          </p:cNvSpPr>
          <p:nvPr>
            <p:ph idx="15"/>
          </p:nvPr>
        </p:nvSpPr>
        <p:spPr>
          <a:xfrm>
            <a:off x="575734" y="3560103"/>
            <a:ext cx="3124645" cy="1929426"/>
          </a:xfrm>
        </p:spPr>
        <p:txBody>
          <a:bodyPr/>
          <a:lstStyle>
            <a:lvl1pPr>
              <a:spcAft>
                <a:spcPts val="0"/>
              </a:spcAft>
              <a:defRPr sz="1200" b="1"/>
            </a:lvl1pPr>
            <a:lvl2pPr marL="0" indent="0">
              <a:buNone/>
              <a:defRPr sz="1200" b="0"/>
            </a:lvl2pPr>
            <a:lvl3pPr marL="180000" indent="-216000">
              <a:buFont typeface="Arial" panose="020B0604020202020204" pitchFamily="34" charset="0"/>
              <a:buChar char="•"/>
              <a:defRPr sz="1200" b="0"/>
            </a:lvl3pPr>
            <a:lvl4pPr>
              <a:defRPr sz="1200" b="0"/>
            </a:lvl4pPr>
            <a:lvl5pPr>
              <a:defRPr sz="1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able Placeholder 4">
            <a:extLst>
              <a:ext uri="{FF2B5EF4-FFF2-40B4-BE49-F238E27FC236}">
                <a16:creationId xmlns:a16="http://schemas.microsoft.com/office/drawing/2014/main" id="{A43A654E-F926-43AE-9D42-DF221FE71712}"/>
              </a:ext>
            </a:extLst>
          </p:cNvPr>
          <p:cNvSpPr>
            <a:spLocks noGrp="1"/>
          </p:cNvSpPr>
          <p:nvPr>
            <p:ph type="tbl" sz="quarter" idx="16"/>
          </p:nvPr>
        </p:nvSpPr>
        <p:spPr>
          <a:xfrm>
            <a:off x="3956051" y="1234801"/>
            <a:ext cx="7660216" cy="2058987"/>
          </a:xfrm>
        </p:spPr>
        <p:txBody>
          <a:bodyPr/>
          <a:lstStyle/>
          <a:p>
            <a:r>
              <a:rPr lang="en-US"/>
              <a:t>Click icon to add table</a:t>
            </a:r>
            <a:endParaRPr lang="en-GB"/>
          </a:p>
        </p:txBody>
      </p:sp>
      <p:sp>
        <p:nvSpPr>
          <p:cNvPr id="14" name="Table Placeholder 4">
            <a:extLst>
              <a:ext uri="{FF2B5EF4-FFF2-40B4-BE49-F238E27FC236}">
                <a16:creationId xmlns:a16="http://schemas.microsoft.com/office/drawing/2014/main" id="{9C702231-BA00-4144-98D6-18E6F2982666}"/>
              </a:ext>
            </a:extLst>
          </p:cNvPr>
          <p:cNvSpPr>
            <a:spLocks noGrp="1"/>
          </p:cNvSpPr>
          <p:nvPr>
            <p:ph type="tbl" sz="quarter" idx="17"/>
          </p:nvPr>
        </p:nvSpPr>
        <p:spPr>
          <a:xfrm>
            <a:off x="3955200" y="3593934"/>
            <a:ext cx="7660216" cy="2058987"/>
          </a:xfrm>
        </p:spPr>
        <p:txBody>
          <a:bodyPr/>
          <a:lstStyle/>
          <a:p>
            <a:r>
              <a:rPr lang="en-US"/>
              <a:t>Click icon to add table</a:t>
            </a:r>
            <a:endParaRPr lang="en-GB"/>
          </a:p>
        </p:txBody>
      </p:sp>
      <p:cxnSp>
        <p:nvCxnSpPr>
          <p:cNvPr id="18" name="Straight Connector 17">
            <a:extLst>
              <a:ext uri="{FF2B5EF4-FFF2-40B4-BE49-F238E27FC236}">
                <a16:creationId xmlns:a16="http://schemas.microsoft.com/office/drawing/2014/main" id="{2DDF77F2-0CA7-4DA8-AE18-3D66CE3B9CFA}"/>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B142342A-2050-4AC7-BD2F-624CFBC0FD97}"/>
              </a:ext>
            </a:extLst>
          </p:cNvPr>
          <p:cNvSpPr>
            <a:spLocks noGrp="1"/>
          </p:cNvSpPr>
          <p:nvPr>
            <p:ph type="body" sz="quarter" idx="18"/>
          </p:nvPr>
        </p:nvSpPr>
        <p:spPr>
          <a:xfrm>
            <a:off x="575198" y="313200"/>
            <a:ext cx="11041069"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23" name="Slide Number Placeholder 5">
            <a:extLst>
              <a:ext uri="{FF2B5EF4-FFF2-40B4-BE49-F238E27FC236}">
                <a16:creationId xmlns:a16="http://schemas.microsoft.com/office/drawing/2014/main" id="{6C54B936-0E70-4559-B5DD-6DE558FF12E2}"/>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3" name="Picture 12">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344352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97666" y="2563284"/>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797666" y="4403623"/>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33727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Graph">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3" y="1234800"/>
            <a:ext cx="11052740" cy="2158432"/>
          </a:xfrm>
        </p:spPr>
        <p:txBody>
          <a:bodyPr numCol="2" spcCol="288000"/>
          <a:lstStyle>
            <a:lvl1pPr>
              <a:spcAft>
                <a:spcPts val="1000"/>
              </a:spcAft>
              <a:defRPr sz="1400" b="0"/>
            </a:lvl1pPr>
            <a:lvl2pPr>
              <a:spcAft>
                <a:spcPts val="1000"/>
              </a:spcAft>
              <a:defRPr sz="1400" b="0"/>
            </a:lvl2pPr>
            <a:lvl3pPr>
              <a:spcAft>
                <a:spcPts val="1000"/>
              </a:spcAft>
              <a:defRPr sz="1400" b="0"/>
            </a:lvl3pPr>
            <a:lvl4pPr>
              <a:spcAft>
                <a:spcPts val="1000"/>
              </a:spcAft>
              <a:defRPr sz="1400" b="0"/>
            </a:lvl4pPr>
            <a:lvl5pPr>
              <a:spcAft>
                <a:spcPts val="1000"/>
              </a:spcAf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a:extLst>
              <a:ext uri="{FF2B5EF4-FFF2-40B4-BE49-F238E27FC236}">
                <a16:creationId xmlns:a16="http://schemas.microsoft.com/office/drawing/2014/main" id="{3FA526A5-3A4C-48F8-B3E5-74E7301C7588}"/>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8A9DD25-B80A-40A1-8EB9-F961D1FD199E}"/>
              </a:ext>
            </a:extLst>
          </p:cNvPr>
          <p:cNvSpPr>
            <a:spLocks noGrp="1"/>
          </p:cNvSpPr>
          <p:nvPr>
            <p:ph type="body" sz="quarter" idx="16"/>
          </p:nvPr>
        </p:nvSpPr>
        <p:spPr>
          <a:xfrm>
            <a:off x="886172" y="3960000"/>
            <a:ext cx="2782483" cy="1711476"/>
          </a:xfrm>
          <a:custGeom>
            <a:avLst/>
            <a:gdLst>
              <a:gd name="connsiteX0" fmla="*/ 0 w 1586204"/>
              <a:gd name="connsiteY0" fmla="*/ 794968 h 1589936"/>
              <a:gd name="connsiteX1" fmla="*/ 793102 w 1586204"/>
              <a:gd name="connsiteY1" fmla="*/ 0 h 1589936"/>
              <a:gd name="connsiteX2" fmla="*/ 1586204 w 1586204"/>
              <a:gd name="connsiteY2" fmla="*/ 794968 h 1589936"/>
              <a:gd name="connsiteX3" fmla="*/ 793102 w 1586204"/>
              <a:gd name="connsiteY3" fmla="*/ 1589936 h 1589936"/>
              <a:gd name="connsiteX4" fmla="*/ 0 w 1586204"/>
              <a:gd name="connsiteY4" fmla="*/ 794968 h 1589936"/>
              <a:gd name="connsiteX0" fmla="*/ 0 w 1683259"/>
              <a:gd name="connsiteY0" fmla="*/ 794968 h 1590215"/>
              <a:gd name="connsiteX1" fmla="*/ 793102 w 1683259"/>
              <a:gd name="connsiteY1" fmla="*/ 0 h 1590215"/>
              <a:gd name="connsiteX2" fmla="*/ 1586204 w 1683259"/>
              <a:gd name="connsiteY2" fmla="*/ 794968 h 1590215"/>
              <a:gd name="connsiteX3" fmla="*/ 1582472 w 1683259"/>
              <a:gd name="connsiteY3" fmla="*/ 884542 h 1590215"/>
              <a:gd name="connsiteX4" fmla="*/ 793102 w 1683259"/>
              <a:gd name="connsiteY4" fmla="*/ 1589936 h 1590215"/>
              <a:gd name="connsiteX5" fmla="*/ 0 w 1683259"/>
              <a:gd name="connsiteY5" fmla="*/ 794968 h 1590215"/>
              <a:gd name="connsiteX0" fmla="*/ 0 w 1918375"/>
              <a:gd name="connsiteY0" fmla="*/ 794968 h 1590210"/>
              <a:gd name="connsiteX1" fmla="*/ 793102 w 1918375"/>
              <a:gd name="connsiteY1" fmla="*/ 0 h 1590210"/>
              <a:gd name="connsiteX2" fmla="*/ 1586204 w 1918375"/>
              <a:gd name="connsiteY2" fmla="*/ 794968 h 1590210"/>
              <a:gd name="connsiteX3" fmla="*/ 1918374 w 1918375"/>
              <a:gd name="connsiteY3" fmla="*/ 832290 h 1590210"/>
              <a:gd name="connsiteX4" fmla="*/ 1582472 w 1918375"/>
              <a:gd name="connsiteY4" fmla="*/ 884542 h 1590210"/>
              <a:gd name="connsiteX5" fmla="*/ 793102 w 1918375"/>
              <a:gd name="connsiteY5" fmla="*/ 1589936 h 1590210"/>
              <a:gd name="connsiteX6" fmla="*/ 0 w 1918375"/>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66651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33304"/>
              <a:gd name="connsiteY0" fmla="*/ 794968 h 1590210"/>
              <a:gd name="connsiteX1" fmla="*/ 793102 w 1933304"/>
              <a:gd name="connsiteY1" fmla="*/ 0 h 1590210"/>
              <a:gd name="connsiteX2" fmla="*/ 1586204 w 1933304"/>
              <a:gd name="connsiteY2" fmla="*/ 794968 h 1590210"/>
              <a:gd name="connsiteX3" fmla="*/ 1933303 w 1933304"/>
              <a:gd name="connsiteY3" fmla="*/ 955454 h 1590210"/>
              <a:gd name="connsiteX4" fmla="*/ 1582472 w 1933304"/>
              <a:gd name="connsiteY4" fmla="*/ 884542 h 1590210"/>
              <a:gd name="connsiteX5" fmla="*/ 793102 w 1933304"/>
              <a:gd name="connsiteY5" fmla="*/ 1589936 h 1590210"/>
              <a:gd name="connsiteX6" fmla="*/ 0 w 1933304"/>
              <a:gd name="connsiteY6" fmla="*/ 794968 h 1590210"/>
              <a:gd name="connsiteX0" fmla="*/ 0 w 1948233"/>
              <a:gd name="connsiteY0" fmla="*/ 794968 h 1590210"/>
              <a:gd name="connsiteX1" fmla="*/ 793102 w 1948233"/>
              <a:gd name="connsiteY1" fmla="*/ 0 h 1590210"/>
              <a:gd name="connsiteX2" fmla="*/ 1586204 w 1948233"/>
              <a:gd name="connsiteY2" fmla="*/ 794968 h 1590210"/>
              <a:gd name="connsiteX3" fmla="*/ 1948232 w 1948233"/>
              <a:gd name="connsiteY3" fmla="*/ 947989 h 1590210"/>
              <a:gd name="connsiteX4" fmla="*/ 1582472 w 1948233"/>
              <a:gd name="connsiteY4" fmla="*/ 884542 h 1590210"/>
              <a:gd name="connsiteX5" fmla="*/ 793102 w 1948233"/>
              <a:gd name="connsiteY5" fmla="*/ 1589936 h 1590210"/>
              <a:gd name="connsiteX6" fmla="*/ 0 w 1948233"/>
              <a:gd name="connsiteY6" fmla="*/ 794968 h 1590210"/>
              <a:gd name="connsiteX0" fmla="*/ 0 w 1948233"/>
              <a:gd name="connsiteY0" fmla="*/ 794968 h 1590364"/>
              <a:gd name="connsiteX1" fmla="*/ 793102 w 1948233"/>
              <a:gd name="connsiteY1" fmla="*/ 0 h 1590364"/>
              <a:gd name="connsiteX2" fmla="*/ 1586204 w 1948233"/>
              <a:gd name="connsiteY2" fmla="*/ 794968 h 1590364"/>
              <a:gd name="connsiteX3" fmla="*/ 1948232 w 1948233"/>
              <a:gd name="connsiteY3" fmla="*/ 947989 h 1590364"/>
              <a:gd name="connsiteX4" fmla="*/ 1582472 w 1948233"/>
              <a:gd name="connsiteY4" fmla="*/ 884542 h 1590364"/>
              <a:gd name="connsiteX5" fmla="*/ 793102 w 1948233"/>
              <a:gd name="connsiteY5" fmla="*/ 1589936 h 1590364"/>
              <a:gd name="connsiteX6" fmla="*/ 0 w 1948233"/>
              <a:gd name="connsiteY6" fmla="*/ 794968 h 1590364"/>
              <a:gd name="connsiteX0" fmla="*/ 0 w 1948233"/>
              <a:gd name="connsiteY0" fmla="*/ 794968 h 1589964"/>
              <a:gd name="connsiteX1" fmla="*/ 793102 w 1948233"/>
              <a:gd name="connsiteY1" fmla="*/ 0 h 1589964"/>
              <a:gd name="connsiteX2" fmla="*/ 1586204 w 1948233"/>
              <a:gd name="connsiteY2" fmla="*/ 794968 h 1589964"/>
              <a:gd name="connsiteX3" fmla="*/ 1948232 w 1948233"/>
              <a:gd name="connsiteY3" fmla="*/ 947989 h 1589964"/>
              <a:gd name="connsiteX4" fmla="*/ 1582472 w 1948233"/>
              <a:gd name="connsiteY4" fmla="*/ 884542 h 1589964"/>
              <a:gd name="connsiteX5" fmla="*/ 793102 w 1948233"/>
              <a:gd name="connsiteY5" fmla="*/ 1589936 h 1589964"/>
              <a:gd name="connsiteX6" fmla="*/ 0 w 1948233"/>
              <a:gd name="connsiteY6" fmla="*/ 794968 h 1589964"/>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3"/>
              <a:gd name="connsiteY0" fmla="*/ 794968 h 1589966"/>
              <a:gd name="connsiteX1" fmla="*/ 793102 w 1948233"/>
              <a:gd name="connsiteY1" fmla="*/ 0 h 1589966"/>
              <a:gd name="connsiteX2" fmla="*/ 1586204 w 1948233"/>
              <a:gd name="connsiteY2" fmla="*/ 794968 h 1589966"/>
              <a:gd name="connsiteX3" fmla="*/ 1948232 w 1948233"/>
              <a:gd name="connsiteY3" fmla="*/ 947989 h 1589966"/>
              <a:gd name="connsiteX4" fmla="*/ 1582472 w 1948233"/>
              <a:gd name="connsiteY4" fmla="*/ 884542 h 1589966"/>
              <a:gd name="connsiteX5" fmla="*/ 793102 w 1948233"/>
              <a:gd name="connsiteY5" fmla="*/ 1589936 h 1589966"/>
              <a:gd name="connsiteX6" fmla="*/ 0 w 1948233"/>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48234"/>
              <a:gd name="connsiteY0" fmla="*/ 794968 h 1589966"/>
              <a:gd name="connsiteX1" fmla="*/ 793102 w 1948234"/>
              <a:gd name="connsiteY1" fmla="*/ 0 h 1589966"/>
              <a:gd name="connsiteX2" fmla="*/ 1586204 w 1948234"/>
              <a:gd name="connsiteY2" fmla="*/ 794968 h 1589966"/>
              <a:gd name="connsiteX3" fmla="*/ 1948232 w 1948234"/>
              <a:gd name="connsiteY3" fmla="*/ 947989 h 1589966"/>
              <a:gd name="connsiteX4" fmla="*/ 1582472 w 1948234"/>
              <a:gd name="connsiteY4" fmla="*/ 884542 h 1589966"/>
              <a:gd name="connsiteX5" fmla="*/ 793102 w 1948234"/>
              <a:gd name="connsiteY5" fmla="*/ 1589936 h 1589966"/>
              <a:gd name="connsiteX6" fmla="*/ 0 w 1948234"/>
              <a:gd name="connsiteY6"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948232 w 1956577"/>
              <a:gd name="connsiteY3" fmla="*/ 947989 h 1589966"/>
              <a:gd name="connsiteX4" fmla="*/ 1731760 w 1956577"/>
              <a:gd name="connsiteY4" fmla="*/ 1093547 h 1589966"/>
              <a:gd name="connsiteX5" fmla="*/ 1582472 w 1956577"/>
              <a:gd name="connsiteY5" fmla="*/ 884542 h 1589966"/>
              <a:gd name="connsiteX6" fmla="*/ 793102 w 1956577"/>
              <a:gd name="connsiteY6" fmla="*/ 1589936 h 1589966"/>
              <a:gd name="connsiteX7" fmla="*/ 0 w 1956577"/>
              <a:gd name="connsiteY7"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35492 w 1956577"/>
              <a:gd name="connsiteY3" fmla="*/ 615820 h 1589966"/>
              <a:gd name="connsiteX4" fmla="*/ 1948232 w 1956577"/>
              <a:gd name="connsiteY4" fmla="*/ 947989 h 1589966"/>
              <a:gd name="connsiteX5" fmla="*/ 1731760 w 1956577"/>
              <a:gd name="connsiteY5" fmla="*/ 1093547 h 1589966"/>
              <a:gd name="connsiteX6" fmla="*/ 1582472 w 1956577"/>
              <a:gd name="connsiteY6" fmla="*/ 884542 h 1589966"/>
              <a:gd name="connsiteX7" fmla="*/ 793102 w 1956577"/>
              <a:gd name="connsiteY7" fmla="*/ 1589936 h 1589966"/>
              <a:gd name="connsiteX8" fmla="*/ 0 w 1956577"/>
              <a:gd name="connsiteY8"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675776 w 1956577"/>
              <a:gd name="connsiteY3" fmla="*/ 671804 h 1589966"/>
              <a:gd name="connsiteX4" fmla="*/ 1735492 w 1956577"/>
              <a:gd name="connsiteY4" fmla="*/ 615820 h 1589966"/>
              <a:gd name="connsiteX5" fmla="*/ 1948232 w 1956577"/>
              <a:gd name="connsiteY5" fmla="*/ 947989 h 1589966"/>
              <a:gd name="connsiteX6" fmla="*/ 1731760 w 1956577"/>
              <a:gd name="connsiteY6" fmla="*/ 1093547 h 1589966"/>
              <a:gd name="connsiteX7" fmla="*/ 1582472 w 1956577"/>
              <a:gd name="connsiteY7" fmla="*/ 884542 h 1589966"/>
              <a:gd name="connsiteX8" fmla="*/ 793102 w 1956577"/>
              <a:gd name="connsiteY8" fmla="*/ 1589936 h 1589966"/>
              <a:gd name="connsiteX9" fmla="*/ 0 w 1956577"/>
              <a:gd name="connsiteY9"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68 h 1589966"/>
              <a:gd name="connsiteX1" fmla="*/ 793102 w 1956577"/>
              <a:gd name="connsiteY1" fmla="*/ 0 h 1589966"/>
              <a:gd name="connsiteX2" fmla="*/ 1586204 w 1956577"/>
              <a:gd name="connsiteY2" fmla="*/ 794968 h 1589966"/>
              <a:gd name="connsiteX3" fmla="*/ 1769082 w 1956577"/>
              <a:gd name="connsiteY3" fmla="*/ 768842 h 1589966"/>
              <a:gd name="connsiteX4" fmla="*/ 1675776 w 1956577"/>
              <a:gd name="connsiteY4" fmla="*/ 671804 h 1589966"/>
              <a:gd name="connsiteX5" fmla="*/ 1735492 w 1956577"/>
              <a:gd name="connsiteY5" fmla="*/ 615820 h 1589966"/>
              <a:gd name="connsiteX6" fmla="*/ 1948232 w 1956577"/>
              <a:gd name="connsiteY6" fmla="*/ 947989 h 1589966"/>
              <a:gd name="connsiteX7" fmla="*/ 1731760 w 1956577"/>
              <a:gd name="connsiteY7" fmla="*/ 1093547 h 1589966"/>
              <a:gd name="connsiteX8" fmla="*/ 1582472 w 1956577"/>
              <a:gd name="connsiteY8" fmla="*/ 884542 h 1589966"/>
              <a:gd name="connsiteX9" fmla="*/ 793102 w 1956577"/>
              <a:gd name="connsiteY9" fmla="*/ 1589936 h 1589966"/>
              <a:gd name="connsiteX10" fmla="*/ 0 w 1956577"/>
              <a:gd name="connsiteY10" fmla="*/ 794968 h 1589966"/>
              <a:gd name="connsiteX0" fmla="*/ 0 w 1956577"/>
              <a:gd name="connsiteY0" fmla="*/ 794997 h 1589995"/>
              <a:gd name="connsiteX1" fmla="*/ 793102 w 1956577"/>
              <a:gd name="connsiteY1" fmla="*/ 29 h 1589995"/>
              <a:gd name="connsiteX2" fmla="*/ 1586204 w 1956577"/>
              <a:gd name="connsiteY2" fmla="*/ 772604 h 1589995"/>
              <a:gd name="connsiteX3" fmla="*/ 1769082 w 1956577"/>
              <a:gd name="connsiteY3" fmla="*/ 768871 h 1589995"/>
              <a:gd name="connsiteX4" fmla="*/ 1675776 w 1956577"/>
              <a:gd name="connsiteY4" fmla="*/ 671833 h 1589995"/>
              <a:gd name="connsiteX5" fmla="*/ 1735492 w 1956577"/>
              <a:gd name="connsiteY5" fmla="*/ 615849 h 1589995"/>
              <a:gd name="connsiteX6" fmla="*/ 1948232 w 1956577"/>
              <a:gd name="connsiteY6" fmla="*/ 948018 h 1589995"/>
              <a:gd name="connsiteX7" fmla="*/ 1731760 w 1956577"/>
              <a:gd name="connsiteY7" fmla="*/ 1093576 h 1589995"/>
              <a:gd name="connsiteX8" fmla="*/ 1582472 w 1956577"/>
              <a:gd name="connsiteY8" fmla="*/ 884571 h 1589995"/>
              <a:gd name="connsiteX9" fmla="*/ 793102 w 1956577"/>
              <a:gd name="connsiteY9" fmla="*/ 1589965 h 1589995"/>
              <a:gd name="connsiteX10" fmla="*/ 0 w 1956577"/>
              <a:gd name="connsiteY10" fmla="*/ 794997 h 1589995"/>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9082 w 1956577"/>
              <a:gd name="connsiteY3" fmla="*/ 768955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5081 h 1590079"/>
              <a:gd name="connsiteX1" fmla="*/ 793102 w 1956577"/>
              <a:gd name="connsiteY1" fmla="*/ 113 h 1590079"/>
              <a:gd name="connsiteX2" fmla="*/ 1586204 w 1956577"/>
              <a:gd name="connsiteY2" fmla="*/ 772688 h 1590079"/>
              <a:gd name="connsiteX3" fmla="*/ 1761708 w 1956577"/>
              <a:gd name="connsiteY3" fmla="*/ 766497 h 1590079"/>
              <a:gd name="connsiteX4" fmla="*/ 1675776 w 1956577"/>
              <a:gd name="connsiteY4" fmla="*/ 671917 h 1590079"/>
              <a:gd name="connsiteX5" fmla="*/ 1735492 w 1956577"/>
              <a:gd name="connsiteY5" fmla="*/ 615933 h 1590079"/>
              <a:gd name="connsiteX6" fmla="*/ 1948232 w 1956577"/>
              <a:gd name="connsiteY6" fmla="*/ 948102 h 1590079"/>
              <a:gd name="connsiteX7" fmla="*/ 1731760 w 1956577"/>
              <a:gd name="connsiteY7" fmla="*/ 1093660 h 1590079"/>
              <a:gd name="connsiteX8" fmla="*/ 1582472 w 1956577"/>
              <a:gd name="connsiteY8" fmla="*/ 884655 h 1590079"/>
              <a:gd name="connsiteX9" fmla="*/ 793102 w 1956577"/>
              <a:gd name="connsiteY9" fmla="*/ 1590049 h 1590079"/>
              <a:gd name="connsiteX10" fmla="*/ 0 w 1956577"/>
              <a:gd name="connsiteY10" fmla="*/ 795081 h 1590079"/>
              <a:gd name="connsiteX0" fmla="*/ 0 w 1956577"/>
              <a:gd name="connsiteY0" fmla="*/ 794978 h 1589976"/>
              <a:gd name="connsiteX1" fmla="*/ 793102 w 1956577"/>
              <a:gd name="connsiteY1" fmla="*/ 10 h 1589976"/>
              <a:gd name="connsiteX2" fmla="*/ 1596037 w 1956577"/>
              <a:gd name="connsiteY2" fmla="*/ 782417 h 1589976"/>
              <a:gd name="connsiteX3" fmla="*/ 1761708 w 1956577"/>
              <a:gd name="connsiteY3" fmla="*/ 76639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90974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5776 w 1956577"/>
              <a:gd name="connsiteY4" fmla="*/ 671814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73318 w 1956577"/>
              <a:gd name="connsiteY4" fmla="*/ 679189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56577"/>
              <a:gd name="connsiteY0" fmla="*/ 794978 h 1589976"/>
              <a:gd name="connsiteX1" fmla="*/ 793102 w 1956577"/>
              <a:gd name="connsiteY1" fmla="*/ 10 h 1589976"/>
              <a:gd name="connsiteX2" fmla="*/ 1596037 w 1956577"/>
              <a:gd name="connsiteY2" fmla="*/ 782417 h 1589976"/>
              <a:gd name="connsiteX3" fmla="*/ 1759250 w 1956577"/>
              <a:gd name="connsiteY3" fmla="*/ 781141 h 1589976"/>
              <a:gd name="connsiteX4" fmla="*/ 1666175 w 1956577"/>
              <a:gd name="connsiteY4" fmla="*/ 674426 h 1589976"/>
              <a:gd name="connsiteX5" fmla="*/ 1735492 w 1956577"/>
              <a:gd name="connsiteY5" fmla="*/ 615830 h 1589976"/>
              <a:gd name="connsiteX6" fmla="*/ 1948232 w 1956577"/>
              <a:gd name="connsiteY6" fmla="*/ 947999 h 1589976"/>
              <a:gd name="connsiteX7" fmla="*/ 1731760 w 1956577"/>
              <a:gd name="connsiteY7" fmla="*/ 1093557 h 1589976"/>
              <a:gd name="connsiteX8" fmla="*/ 1582472 w 1956577"/>
              <a:gd name="connsiteY8" fmla="*/ 884552 h 1589976"/>
              <a:gd name="connsiteX9" fmla="*/ 793102 w 1956577"/>
              <a:gd name="connsiteY9" fmla="*/ 1589946 h 1589976"/>
              <a:gd name="connsiteX10" fmla="*/ 0 w 1956577"/>
              <a:gd name="connsiteY10" fmla="*/ 794978 h 1589976"/>
              <a:gd name="connsiteX0" fmla="*/ 0 w 1935933"/>
              <a:gd name="connsiteY0" fmla="*/ 794978 h 1589976"/>
              <a:gd name="connsiteX1" fmla="*/ 793102 w 1935933"/>
              <a:gd name="connsiteY1" fmla="*/ 10 h 1589976"/>
              <a:gd name="connsiteX2" fmla="*/ 1596037 w 1935933"/>
              <a:gd name="connsiteY2" fmla="*/ 782417 h 1589976"/>
              <a:gd name="connsiteX3" fmla="*/ 1759250 w 1935933"/>
              <a:gd name="connsiteY3" fmla="*/ 781141 h 1589976"/>
              <a:gd name="connsiteX4" fmla="*/ 1666175 w 1935933"/>
              <a:gd name="connsiteY4" fmla="*/ 674426 h 1589976"/>
              <a:gd name="connsiteX5" fmla="*/ 1735492 w 1935933"/>
              <a:gd name="connsiteY5" fmla="*/ 615830 h 1589976"/>
              <a:gd name="connsiteX6" fmla="*/ 1926801 w 1935933"/>
              <a:gd name="connsiteY6" fmla="*/ 831317 h 1589976"/>
              <a:gd name="connsiteX7" fmla="*/ 1731760 w 1935933"/>
              <a:gd name="connsiteY7" fmla="*/ 1093557 h 1589976"/>
              <a:gd name="connsiteX8" fmla="*/ 1582472 w 1935933"/>
              <a:gd name="connsiteY8" fmla="*/ 884552 h 1589976"/>
              <a:gd name="connsiteX9" fmla="*/ 793102 w 1935933"/>
              <a:gd name="connsiteY9" fmla="*/ 1589946 h 1589976"/>
              <a:gd name="connsiteX10" fmla="*/ 0 w 1935933"/>
              <a:gd name="connsiteY10" fmla="*/ 794978 h 1589976"/>
              <a:gd name="connsiteX0" fmla="*/ 0 w 1929209"/>
              <a:gd name="connsiteY0" fmla="*/ 794978 h 1589976"/>
              <a:gd name="connsiteX1" fmla="*/ 793102 w 1929209"/>
              <a:gd name="connsiteY1" fmla="*/ 10 h 1589976"/>
              <a:gd name="connsiteX2" fmla="*/ 1596037 w 1929209"/>
              <a:gd name="connsiteY2" fmla="*/ 782417 h 1589976"/>
              <a:gd name="connsiteX3" fmla="*/ 1759250 w 1929209"/>
              <a:gd name="connsiteY3" fmla="*/ 781141 h 1589976"/>
              <a:gd name="connsiteX4" fmla="*/ 1666175 w 1929209"/>
              <a:gd name="connsiteY4" fmla="*/ 674426 h 1589976"/>
              <a:gd name="connsiteX5" fmla="*/ 1735492 w 1929209"/>
              <a:gd name="connsiteY5" fmla="*/ 615830 h 1589976"/>
              <a:gd name="connsiteX6" fmla="*/ 1926801 w 1929209"/>
              <a:gd name="connsiteY6" fmla="*/ 831317 h 1589976"/>
              <a:gd name="connsiteX7" fmla="*/ 1731760 w 1929209"/>
              <a:gd name="connsiteY7" fmla="*/ 1093557 h 1589976"/>
              <a:gd name="connsiteX8" fmla="*/ 1582472 w 1929209"/>
              <a:gd name="connsiteY8" fmla="*/ 884552 h 1589976"/>
              <a:gd name="connsiteX9" fmla="*/ 793102 w 1929209"/>
              <a:gd name="connsiteY9" fmla="*/ 1589946 h 1589976"/>
              <a:gd name="connsiteX10" fmla="*/ 0 w 1929209"/>
              <a:gd name="connsiteY10" fmla="*/ 794978 h 1589976"/>
              <a:gd name="connsiteX0" fmla="*/ 0 w 1926801"/>
              <a:gd name="connsiteY0" fmla="*/ 794978 h 1589976"/>
              <a:gd name="connsiteX1" fmla="*/ 793102 w 1926801"/>
              <a:gd name="connsiteY1" fmla="*/ 10 h 1589976"/>
              <a:gd name="connsiteX2" fmla="*/ 1596037 w 1926801"/>
              <a:gd name="connsiteY2" fmla="*/ 782417 h 1589976"/>
              <a:gd name="connsiteX3" fmla="*/ 1759250 w 1926801"/>
              <a:gd name="connsiteY3" fmla="*/ 781141 h 1589976"/>
              <a:gd name="connsiteX4" fmla="*/ 1666175 w 1926801"/>
              <a:gd name="connsiteY4" fmla="*/ 674426 h 1589976"/>
              <a:gd name="connsiteX5" fmla="*/ 1735492 w 1926801"/>
              <a:gd name="connsiteY5" fmla="*/ 615830 h 1589976"/>
              <a:gd name="connsiteX6" fmla="*/ 1926801 w 1926801"/>
              <a:gd name="connsiteY6" fmla="*/ 831317 h 1589976"/>
              <a:gd name="connsiteX7" fmla="*/ 1731760 w 1926801"/>
              <a:gd name="connsiteY7" fmla="*/ 1093557 h 1589976"/>
              <a:gd name="connsiteX8" fmla="*/ 1582472 w 1926801"/>
              <a:gd name="connsiteY8" fmla="*/ 884552 h 1589976"/>
              <a:gd name="connsiteX9" fmla="*/ 793102 w 1926801"/>
              <a:gd name="connsiteY9" fmla="*/ 1589946 h 1589976"/>
              <a:gd name="connsiteX10" fmla="*/ 0 w 1926801"/>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31760 w 1938707"/>
              <a:gd name="connsiteY7" fmla="*/ 1093557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4173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582472 w 1938707"/>
              <a:gd name="connsiteY8" fmla="*/ 884552 h 1589976"/>
              <a:gd name="connsiteX9" fmla="*/ 793102 w 1938707"/>
              <a:gd name="connsiteY9" fmla="*/ 1589946 h 1589976"/>
              <a:gd name="connsiteX10" fmla="*/ 0 w 1938707"/>
              <a:gd name="connsiteY10"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582472 w 1938707"/>
              <a:gd name="connsiteY9" fmla="*/ 884552 h 1589976"/>
              <a:gd name="connsiteX10" fmla="*/ 793102 w 1938707"/>
              <a:gd name="connsiteY10" fmla="*/ 1589946 h 1589976"/>
              <a:gd name="connsiteX11" fmla="*/ 0 w 1938707"/>
              <a:gd name="connsiteY11"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89976"/>
              <a:gd name="connsiteX1" fmla="*/ 793102 w 1938707"/>
              <a:gd name="connsiteY1" fmla="*/ 10 h 1589976"/>
              <a:gd name="connsiteX2" fmla="*/ 1596037 w 1938707"/>
              <a:gd name="connsiteY2" fmla="*/ 782417 h 1589976"/>
              <a:gd name="connsiteX3" fmla="*/ 1759250 w 1938707"/>
              <a:gd name="connsiteY3" fmla="*/ 781141 h 1589976"/>
              <a:gd name="connsiteX4" fmla="*/ 1666175 w 1938707"/>
              <a:gd name="connsiteY4" fmla="*/ 674426 h 1589976"/>
              <a:gd name="connsiteX5" fmla="*/ 1735492 w 1938707"/>
              <a:gd name="connsiteY5" fmla="*/ 615830 h 1589976"/>
              <a:gd name="connsiteX6" fmla="*/ 1938707 w 1938707"/>
              <a:gd name="connsiteY6" fmla="*/ 828936 h 1589976"/>
              <a:gd name="connsiteX7" fmla="*/ 1726998 w 1938707"/>
              <a:gd name="connsiteY7" fmla="*/ 1029263 h 1589976"/>
              <a:gd name="connsiteX8" fmla="*/ 1669070 w 1938707"/>
              <a:gd name="connsiteY8" fmla="*/ 970636 h 1589976"/>
              <a:gd name="connsiteX9" fmla="*/ 1764320 w 1938707"/>
              <a:gd name="connsiteY9" fmla="*/ 870624 h 1589976"/>
              <a:gd name="connsiteX10" fmla="*/ 1582472 w 1938707"/>
              <a:gd name="connsiteY10" fmla="*/ 884552 h 1589976"/>
              <a:gd name="connsiteX11" fmla="*/ 793102 w 1938707"/>
              <a:gd name="connsiteY11" fmla="*/ 1589946 h 1589976"/>
              <a:gd name="connsiteX12" fmla="*/ 0 w 1938707"/>
              <a:gd name="connsiteY12" fmla="*/ 794978 h 1589976"/>
              <a:gd name="connsiteX0" fmla="*/ 0 w 1938707"/>
              <a:gd name="connsiteY0" fmla="*/ 794978 h 1590265"/>
              <a:gd name="connsiteX1" fmla="*/ 793102 w 1938707"/>
              <a:gd name="connsiteY1" fmla="*/ 10 h 1590265"/>
              <a:gd name="connsiteX2" fmla="*/ 1596037 w 1938707"/>
              <a:gd name="connsiteY2" fmla="*/ 782417 h 1590265"/>
              <a:gd name="connsiteX3" fmla="*/ 1759250 w 1938707"/>
              <a:gd name="connsiteY3" fmla="*/ 781141 h 1590265"/>
              <a:gd name="connsiteX4" fmla="*/ 1666175 w 1938707"/>
              <a:gd name="connsiteY4" fmla="*/ 674426 h 1590265"/>
              <a:gd name="connsiteX5" fmla="*/ 1735492 w 1938707"/>
              <a:gd name="connsiteY5" fmla="*/ 615830 h 1590265"/>
              <a:gd name="connsiteX6" fmla="*/ 1938707 w 1938707"/>
              <a:gd name="connsiteY6" fmla="*/ 828936 h 1590265"/>
              <a:gd name="connsiteX7" fmla="*/ 1726998 w 1938707"/>
              <a:gd name="connsiteY7" fmla="*/ 1029263 h 1590265"/>
              <a:gd name="connsiteX8" fmla="*/ 1669070 w 1938707"/>
              <a:gd name="connsiteY8" fmla="*/ 970636 h 1590265"/>
              <a:gd name="connsiteX9" fmla="*/ 1764320 w 1938707"/>
              <a:gd name="connsiteY9" fmla="*/ 870624 h 1590265"/>
              <a:gd name="connsiteX10" fmla="*/ 1596760 w 1938707"/>
              <a:gd name="connsiteY10" fmla="*/ 870265 h 1590265"/>
              <a:gd name="connsiteX11" fmla="*/ 793102 w 1938707"/>
              <a:gd name="connsiteY11" fmla="*/ 1589946 h 1590265"/>
              <a:gd name="connsiteX12" fmla="*/ 0 w 1938707"/>
              <a:gd name="connsiteY12" fmla="*/ 794978 h 1590265"/>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26998 w 1938707"/>
              <a:gd name="connsiteY7" fmla="*/ 1029263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35492 w 1938707"/>
              <a:gd name="connsiteY5" fmla="*/ 615830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90287"/>
              <a:gd name="connsiteX1" fmla="*/ 793102 w 1938707"/>
              <a:gd name="connsiteY1" fmla="*/ 10 h 1590287"/>
              <a:gd name="connsiteX2" fmla="*/ 1596037 w 1938707"/>
              <a:gd name="connsiteY2" fmla="*/ 782417 h 1590287"/>
              <a:gd name="connsiteX3" fmla="*/ 1759250 w 1938707"/>
              <a:gd name="connsiteY3" fmla="*/ 781141 h 1590287"/>
              <a:gd name="connsiteX4" fmla="*/ 1666175 w 1938707"/>
              <a:gd name="connsiteY4" fmla="*/ 674426 h 1590287"/>
              <a:gd name="connsiteX5" fmla="*/ 1728348 w 1938707"/>
              <a:gd name="connsiteY5" fmla="*/ 613449 h 1590287"/>
              <a:gd name="connsiteX6" fmla="*/ 1938707 w 1938707"/>
              <a:gd name="connsiteY6" fmla="*/ 828936 h 1590287"/>
              <a:gd name="connsiteX7" fmla="*/ 1736523 w 1938707"/>
              <a:gd name="connsiteY7" fmla="*/ 1034026 h 1590287"/>
              <a:gd name="connsiteX8" fmla="*/ 1669070 w 1938707"/>
              <a:gd name="connsiteY8" fmla="*/ 970636 h 1590287"/>
              <a:gd name="connsiteX9" fmla="*/ 1764320 w 1938707"/>
              <a:gd name="connsiteY9" fmla="*/ 870624 h 1590287"/>
              <a:gd name="connsiteX10" fmla="*/ 1594378 w 1938707"/>
              <a:gd name="connsiteY10" fmla="*/ 872647 h 1590287"/>
              <a:gd name="connsiteX11" fmla="*/ 793102 w 1938707"/>
              <a:gd name="connsiteY11" fmla="*/ 1589946 h 1590287"/>
              <a:gd name="connsiteX12" fmla="*/ 0 w 1938707"/>
              <a:gd name="connsiteY12" fmla="*/ 794978 h 1590287"/>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 name="connsiteX0" fmla="*/ 0 w 1938707"/>
              <a:gd name="connsiteY0" fmla="*/ 794978 h 1589971"/>
              <a:gd name="connsiteX1" fmla="*/ 793102 w 1938707"/>
              <a:gd name="connsiteY1" fmla="*/ 10 h 1589971"/>
              <a:gd name="connsiteX2" fmla="*/ 1596037 w 1938707"/>
              <a:gd name="connsiteY2" fmla="*/ 782417 h 1589971"/>
              <a:gd name="connsiteX3" fmla="*/ 1759250 w 1938707"/>
              <a:gd name="connsiteY3" fmla="*/ 781141 h 1589971"/>
              <a:gd name="connsiteX4" fmla="*/ 1666175 w 1938707"/>
              <a:gd name="connsiteY4" fmla="*/ 674426 h 1589971"/>
              <a:gd name="connsiteX5" fmla="*/ 1728348 w 1938707"/>
              <a:gd name="connsiteY5" fmla="*/ 613449 h 1589971"/>
              <a:gd name="connsiteX6" fmla="*/ 1938707 w 1938707"/>
              <a:gd name="connsiteY6" fmla="*/ 828936 h 1589971"/>
              <a:gd name="connsiteX7" fmla="*/ 1736523 w 1938707"/>
              <a:gd name="connsiteY7" fmla="*/ 1034026 h 1589971"/>
              <a:gd name="connsiteX8" fmla="*/ 1669070 w 1938707"/>
              <a:gd name="connsiteY8" fmla="*/ 970636 h 1589971"/>
              <a:gd name="connsiteX9" fmla="*/ 1764320 w 1938707"/>
              <a:gd name="connsiteY9" fmla="*/ 870624 h 1589971"/>
              <a:gd name="connsiteX10" fmla="*/ 1594378 w 1938707"/>
              <a:gd name="connsiteY10" fmla="*/ 872647 h 1589971"/>
              <a:gd name="connsiteX11" fmla="*/ 793102 w 1938707"/>
              <a:gd name="connsiteY11" fmla="*/ 1589946 h 1589971"/>
              <a:gd name="connsiteX12" fmla="*/ 0 w 1938707"/>
              <a:gd name="connsiteY12" fmla="*/ 794978 h 158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8707" h="1589971">
                <a:moveTo>
                  <a:pt x="0" y="794978"/>
                </a:moveTo>
                <a:cubicBezTo>
                  <a:pt x="0" y="355929"/>
                  <a:pt x="370577" y="2103"/>
                  <a:pt x="793102" y="10"/>
                </a:cubicBezTo>
                <a:cubicBezTo>
                  <a:pt x="1215627" y="-2083"/>
                  <a:pt x="1597592" y="348233"/>
                  <a:pt x="1596037" y="782417"/>
                </a:cubicBezTo>
                <a:cubicBezTo>
                  <a:pt x="1706448" y="783661"/>
                  <a:pt x="1692702" y="779547"/>
                  <a:pt x="1759250" y="781141"/>
                </a:cubicBezTo>
                <a:cubicBezTo>
                  <a:pt x="1693063" y="711452"/>
                  <a:pt x="1696173" y="717136"/>
                  <a:pt x="1666175" y="674426"/>
                </a:cubicBezTo>
                <a:cubicBezTo>
                  <a:pt x="1704695" y="642163"/>
                  <a:pt x="1689828" y="647816"/>
                  <a:pt x="1728348" y="613449"/>
                </a:cubicBezTo>
                <a:cubicBezTo>
                  <a:pt x="1783691" y="671260"/>
                  <a:pt x="1839765" y="730946"/>
                  <a:pt x="1938707" y="828936"/>
                </a:cubicBezTo>
                <a:cubicBezTo>
                  <a:pt x="1855227" y="906701"/>
                  <a:pt x="1804627" y="970781"/>
                  <a:pt x="1736523" y="1034026"/>
                </a:cubicBezTo>
                <a:cubicBezTo>
                  <a:pt x="1700712" y="1000890"/>
                  <a:pt x="1693158" y="994755"/>
                  <a:pt x="1669070" y="970636"/>
                </a:cubicBezTo>
                <a:cubicBezTo>
                  <a:pt x="1715772" y="927528"/>
                  <a:pt x="1723985" y="915928"/>
                  <a:pt x="1764320" y="870624"/>
                </a:cubicBezTo>
                <a:cubicBezTo>
                  <a:pt x="1680830" y="868183"/>
                  <a:pt x="1689572" y="871822"/>
                  <a:pt x="1594378" y="872647"/>
                </a:cubicBezTo>
                <a:cubicBezTo>
                  <a:pt x="1559855" y="1245250"/>
                  <a:pt x="1215351" y="1586416"/>
                  <a:pt x="793102" y="1589946"/>
                </a:cubicBezTo>
                <a:cubicBezTo>
                  <a:pt x="370853" y="1593476"/>
                  <a:pt x="0" y="1234027"/>
                  <a:pt x="0" y="794978"/>
                </a:cubicBezTo>
                <a:close/>
              </a:path>
            </a:pathLst>
          </a:custGeom>
          <a:solidFill>
            <a:schemeClr val="accent1"/>
          </a:solidFill>
          <a:ln>
            <a:noFill/>
          </a:ln>
        </p:spPr>
        <p:txBody>
          <a:bodyPr lIns="0" tIns="0" rIns="288000" anchor="ctr"/>
          <a:lstStyle>
            <a:lvl1pPr algn="ctr">
              <a:defRPr sz="1200" b="1" spc="-20" baseline="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21" name="Text Placeholder 3">
            <a:extLst>
              <a:ext uri="{FF2B5EF4-FFF2-40B4-BE49-F238E27FC236}">
                <a16:creationId xmlns:a16="http://schemas.microsoft.com/office/drawing/2014/main" id="{EA41002F-42F2-4CBE-8A6D-0FED6772F965}"/>
              </a:ext>
            </a:extLst>
          </p:cNvPr>
          <p:cNvSpPr>
            <a:spLocks noGrp="1"/>
          </p:cNvSpPr>
          <p:nvPr>
            <p:ph type="body" sz="quarter" idx="17"/>
          </p:nvPr>
        </p:nvSpPr>
        <p:spPr>
          <a:xfrm>
            <a:off x="4008555" y="4072545"/>
            <a:ext cx="1950072" cy="1476417"/>
          </a:xfrm>
          <a:prstGeom prst="ellipse">
            <a:avLst/>
          </a:prstGeom>
          <a:ln w="244475">
            <a:solidFill>
              <a:schemeClr val="accent1"/>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22" name="Text Placeholder 3">
            <a:extLst>
              <a:ext uri="{FF2B5EF4-FFF2-40B4-BE49-F238E27FC236}">
                <a16:creationId xmlns:a16="http://schemas.microsoft.com/office/drawing/2014/main" id="{FAC84F53-B66E-46C2-9558-384F5986A47D}"/>
              </a:ext>
            </a:extLst>
          </p:cNvPr>
          <p:cNvSpPr>
            <a:spLocks noGrp="1"/>
          </p:cNvSpPr>
          <p:nvPr>
            <p:ph type="body" sz="quarter" idx="18"/>
          </p:nvPr>
        </p:nvSpPr>
        <p:spPr>
          <a:xfrm>
            <a:off x="6527045" y="4072545"/>
            <a:ext cx="1950072" cy="1476417"/>
          </a:xfrm>
          <a:prstGeom prst="ellipse">
            <a:avLst/>
          </a:prstGeom>
          <a:ln w="244475">
            <a:solidFill>
              <a:schemeClr val="accent2"/>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23" name="Text Placeholder 3">
            <a:extLst>
              <a:ext uri="{FF2B5EF4-FFF2-40B4-BE49-F238E27FC236}">
                <a16:creationId xmlns:a16="http://schemas.microsoft.com/office/drawing/2014/main" id="{32C24EEA-FB29-4CF6-BCCE-178372DAA768}"/>
              </a:ext>
            </a:extLst>
          </p:cNvPr>
          <p:cNvSpPr>
            <a:spLocks noGrp="1"/>
          </p:cNvSpPr>
          <p:nvPr>
            <p:ph type="body" sz="quarter" idx="19"/>
          </p:nvPr>
        </p:nvSpPr>
        <p:spPr>
          <a:xfrm>
            <a:off x="9045536" y="4072545"/>
            <a:ext cx="1950072" cy="1476417"/>
          </a:xfrm>
          <a:prstGeom prst="ellipse">
            <a:avLst/>
          </a:prstGeom>
          <a:ln w="244475">
            <a:solidFill>
              <a:schemeClr val="accent3"/>
            </a:solidFill>
          </a:ln>
        </p:spPr>
        <p:txBody>
          <a:bodyPr lIns="0" tIns="0" rIns="0" anchor="ctr"/>
          <a:lstStyle>
            <a:lvl1pPr algn="ctr">
              <a:defRPr sz="1200" b="0" spc="-40" baseline="0">
                <a:solidFill>
                  <a:schemeClr val="accent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BDF982DF-366D-43A8-895B-BE8FEC06843F}"/>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 Placeholder 4">
            <a:extLst>
              <a:ext uri="{FF2B5EF4-FFF2-40B4-BE49-F238E27FC236}">
                <a16:creationId xmlns:a16="http://schemas.microsoft.com/office/drawing/2014/main" id="{034D1F61-0F4B-4F89-8921-A32DEDB17299}"/>
              </a:ext>
            </a:extLst>
          </p:cNvPr>
          <p:cNvSpPr>
            <a:spLocks noGrp="1"/>
          </p:cNvSpPr>
          <p:nvPr>
            <p:ph type="body" sz="quarter" idx="20"/>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C1D7B394-5C8B-448E-8211-388536ABC30E}"/>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3" name="Picture 12">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2665379860"/>
      </p:ext>
    </p:extLst>
  </p:cSld>
  <p:clrMapOvr>
    <a:masterClrMapping/>
  </p:clrMapOvr>
  <p:extLst>
    <p:ext uri="{DCECCB84-F9BA-43D5-87BE-67443E8EF086}">
      <p15:sldGuideLst xmlns:p15="http://schemas.microsoft.com/office/powerpoint/2012/main">
        <p15:guide id="1" orient="horz" pos="247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2 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7"/>
            <a:ext cx="5507567" cy="2411729"/>
          </a:xfrm>
        </p:spPr>
        <p:txBody>
          <a:bodyPr anchor="ctr"/>
          <a:lstStyle>
            <a:lvl1pPr algn="ctr">
              <a:defRPr/>
            </a:lvl1pPr>
          </a:lstStyle>
          <a:p>
            <a:r>
              <a:rPr lang="en-US"/>
              <a:t>Click icon to add picture</a:t>
            </a:r>
            <a:endParaRPr lang="en-GB"/>
          </a:p>
        </p:txBody>
      </p:sp>
      <p:sp>
        <p:nvSpPr>
          <p:cNvPr id="19" name="Picture Placeholder 4">
            <a:extLst>
              <a:ext uri="{FF2B5EF4-FFF2-40B4-BE49-F238E27FC236}">
                <a16:creationId xmlns:a16="http://schemas.microsoft.com/office/drawing/2014/main" id="{644C9BB5-79AA-4D4A-B83E-21584F267D7F}"/>
              </a:ext>
            </a:extLst>
          </p:cNvPr>
          <p:cNvSpPr>
            <a:spLocks noGrp="1"/>
          </p:cNvSpPr>
          <p:nvPr>
            <p:ph type="pic" sz="quarter" idx="16"/>
          </p:nvPr>
        </p:nvSpPr>
        <p:spPr>
          <a:xfrm>
            <a:off x="6096001" y="3836671"/>
            <a:ext cx="5507567" cy="2411729"/>
          </a:xfrm>
        </p:spPr>
        <p:txBody>
          <a:bodyPr anchor="ctr"/>
          <a:lstStyle>
            <a:lvl1pPr algn="ctr">
              <a:defRPr/>
            </a:lvl1pPr>
          </a:lstStyle>
          <a:p>
            <a:r>
              <a:rPr lang="en-US"/>
              <a:t>Click icon to add picture</a:t>
            </a:r>
            <a:endParaRPr lang="en-GB"/>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2" y="1234800"/>
            <a:ext cx="5118487" cy="4930056"/>
          </a:xfrm>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AE663D-18E3-4214-A8EC-8724C96010B4}"/>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C0D8D7C4-2072-4966-B25B-FD30964741D5}"/>
              </a:ext>
            </a:extLst>
          </p:cNvPr>
          <p:cNvSpPr>
            <a:spLocks noGrp="1"/>
          </p:cNvSpPr>
          <p:nvPr>
            <p:ph type="body" sz="quarter" idx="17"/>
          </p:nvPr>
        </p:nvSpPr>
        <p:spPr>
          <a:xfrm>
            <a:off x="575197" y="313200"/>
            <a:ext cx="11040532"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8" name="Slide Number Placeholder 5">
            <a:extLst>
              <a:ext uri="{FF2B5EF4-FFF2-40B4-BE49-F238E27FC236}">
                <a16:creationId xmlns:a16="http://schemas.microsoft.com/office/drawing/2014/main" id="{5B987E93-5B92-41DF-BF44-1AAE7F876655}"/>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1" name="Picture 10">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1127816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7B690-681D-40FE-8A16-41C6F3D5BDD7}"/>
              </a:ext>
            </a:extLst>
          </p:cNvPr>
          <p:cNvSpPr>
            <a:spLocks noGrp="1"/>
          </p:cNvSpPr>
          <p:nvPr>
            <p:ph type="pic" sz="quarter" idx="15"/>
          </p:nvPr>
        </p:nvSpPr>
        <p:spPr>
          <a:xfrm>
            <a:off x="6108701" y="1255396"/>
            <a:ext cx="5507567" cy="4950644"/>
          </a:xfrm>
        </p:spPr>
        <p:txBody>
          <a:bodyPr anchor="ctr"/>
          <a:lstStyle>
            <a:lvl1pPr algn="ctr">
              <a:defRPr/>
            </a:lvl1pPr>
          </a:lstStyle>
          <a:p>
            <a:r>
              <a:rPr lang="en-US"/>
              <a:t>Click icon to add picture</a:t>
            </a:r>
            <a:endParaRPr lang="en-GB"/>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21015"/>
            <a:ext cx="5136000" cy="4930056"/>
          </a:xfrm>
        </p:spPr>
        <p:txBody>
          <a:bodyPr/>
          <a:lstStyle>
            <a:lvl1pPr>
              <a:lnSpc>
                <a:spcPct val="100000"/>
              </a:lnSpc>
              <a:spcAft>
                <a:spcPts val="1000"/>
              </a:spcAft>
              <a:defRPr sz="1900"/>
            </a:lvl1pPr>
            <a:lvl2pPr>
              <a:lnSpc>
                <a:spcPct val="100000"/>
              </a:lnSpc>
              <a:spcAft>
                <a:spcPts val="1000"/>
              </a:spcAft>
              <a:defRPr sz="1900"/>
            </a:lvl2pPr>
            <a:lvl3pPr>
              <a:lnSpc>
                <a:spcPct val="100000"/>
              </a:lnSpc>
              <a:spcAft>
                <a:spcPts val="1000"/>
              </a:spcAft>
              <a:defRPr sz="1900"/>
            </a:lvl3pPr>
            <a:lvl4pPr>
              <a:lnSpc>
                <a:spcPct val="100000"/>
              </a:lnSpc>
              <a:spcAft>
                <a:spcPts val="1000"/>
              </a:spcAft>
              <a:defRPr sz="1900"/>
            </a:lvl4pPr>
            <a:lvl5pPr>
              <a:lnSpc>
                <a:spcPct val="100000"/>
              </a:lnSpc>
              <a:spcAft>
                <a:spcPts val="1000"/>
              </a:spcAft>
              <a:defRPr sz="1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13DF0F-5873-49AF-9208-39854D61C90D}"/>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CA0AD0A5-224F-4C9B-9A27-D9C0E5E71A9E}"/>
              </a:ext>
            </a:extLst>
          </p:cNvPr>
          <p:cNvSpPr>
            <a:spLocks noGrp="1"/>
          </p:cNvSpPr>
          <p:nvPr>
            <p:ph type="body" sz="quarter" idx="16"/>
          </p:nvPr>
        </p:nvSpPr>
        <p:spPr>
          <a:xfrm>
            <a:off x="575198" y="313200"/>
            <a:ext cx="11041069"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5" name="Slide Number Placeholder 5">
            <a:extLst>
              <a:ext uri="{FF2B5EF4-FFF2-40B4-BE49-F238E27FC236}">
                <a16:creationId xmlns:a16="http://schemas.microsoft.com/office/drawing/2014/main" id="{0E2708CC-01EC-4CF0-8C61-BC51F1190DF0}"/>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0" name="Picture 9">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726487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hart 1">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575735" y="1306288"/>
            <a:ext cx="11040532" cy="4998500"/>
          </a:xfrm>
        </p:spPr>
        <p:txBody>
          <a:bodyPr anchor="ctr"/>
          <a:lstStyle>
            <a:lvl1pPr algn="ctr">
              <a:defRPr/>
            </a:lvl1pPr>
          </a:lstStyle>
          <a:p>
            <a:r>
              <a:rPr lang="en-US"/>
              <a:t>Click icon to add chart</a:t>
            </a:r>
            <a:endParaRPr lang="en-GB"/>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34800"/>
            <a:ext cx="5520000" cy="2024154"/>
          </a:xfrm>
        </p:spPr>
        <p:txBody>
          <a:bodyPr/>
          <a:lstStyle>
            <a:lvl1pPr>
              <a:lnSpc>
                <a:spcPct val="100000"/>
              </a:lnSpc>
              <a:spcAft>
                <a:spcPts val="1000"/>
              </a:spcAft>
              <a:defRPr sz="1400"/>
            </a:lvl1pPr>
            <a:lvl2pPr>
              <a:lnSpc>
                <a:spcPct val="100000"/>
              </a:lnSpc>
              <a:spcAft>
                <a:spcPts val="1000"/>
              </a:spcAft>
              <a:defRPr sz="1400"/>
            </a:lvl2pPr>
            <a:lvl3pPr>
              <a:lnSpc>
                <a:spcPct val="100000"/>
              </a:lnSpc>
              <a:spcAft>
                <a:spcPts val="1000"/>
              </a:spcAft>
              <a:defRPr sz="1400"/>
            </a:lvl3pPr>
            <a:lvl4pPr>
              <a:lnSpc>
                <a:spcPct val="100000"/>
              </a:lnSpc>
              <a:spcAft>
                <a:spcPts val="1000"/>
              </a:spcAft>
              <a:defRPr sz="1400"/>
            </a:lvl4pPr>
            <a:lvl5pPr>
              <a:lnSpc>
                <a:spcPct val="100000"/>
              </a:lnSpc>
              <a:spcAft>
                <a:spcPts val="10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D3A4B6-3484-43F3-860D-793187396B37}"/>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A49E9801-F1B9-4C57-A25B-2CFE611C42EC}"/>
              </a:ext>
            </a:extLst>
          </p:cNvPr>
          <p:cNvSpPr>
            <a:spLocks noGrp="1"/>
          </p:cNvSpPr>
          <p:nvPr>
            <p:ph type="body" sz="quarter" idx="17"/>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F4559B67-857E-42A8-B029-16972D90ECCD}"/>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0" name="Picture 9">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81507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hart 2">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06C182CF-2307-477B-88F5-3F62ABC26449}"/>
              </a:ext>
            </a:extLst>
          </p:cNvPr>
          <p:cNvSpPr>
            <a:spLocks noGrp="1"/>
          </p:cNvSpPr>
          <p:nvPr>
            <p:ph type="chart" sz="quarter" idx="16"/>
          </p:nvPr>
        </p:nvSpPr>
        <p:spPr>
          <a:xfrm>
            <a:off x="3709481" y="1250554"/>
            <a:ext cx="7918992" cy="5054234"/>
          </a:xfrm>
        </p:spPr>
        <p:txBody>
          <a:bodyPr anchor="ctr"/>
          <a:lstStyle>
            <a:lvl1pPr algn="ctr">
              <a:defRPr/>
            </a:lvl1pPr>
          </a:lstStyle>
          <a:p>
            <a:r>
              <a:rPr lang="en-US"/>
              <a:t>Click icon to add chart</a:t>
            </a:r>
            <a:endParaRPr lang="en-GB" dirty="0"/>
          </a:p>
        </p:txBody>
      </p:sp>
      <p:sp>
        <p:nvSpPr>
          <p:cNvPr id="17" name="Content Placeholder 2">
            <a:extLst>
              <a:ext uri="{FF2B5EF4-FFF2-40B4-BE49-F238E27FC236}">
                <a16:creationId xmlns:a16="http://schemas.microsoft.com/office/drawing/2014/main" id="{C4EE6623-BC24-402B-8EB5-D526C12B744B}"/>
              </a:ext>
            </a:extLst>
          </p:cNvPr>
          <p:cNvSpPr>
            <a:spLocks noGrp="1"/>
          </p:cNvSpPr>
          <p:nvPr>
            <p:ph idx="14"/>
          </p:nvPr>
        </p:nvSpPr>
        <p:spPr>
          <a:xfrm>
            <a:off x="575731" y="1234800"/>
            <a:ext cx="4464000" cy="2024154"/>
          </a:xfrm>
        </p:spPr>
        <p:txBody>
          <a:bodyPr/>
          <a:lstStyle>
            <a:lvl1pPr>
              <a:lnSpc>
                <a:spcPct val="100000"/>
              </a:lnSpc>
              <a:spcBef>
                <a:spcPts val="0"/>
              </a:spcBef>
              <a:spcAft>
                <a:spcPts val="0"/>
              </a:spcAft>
              <a:defRPr sz="1400" b="1"/>
            </a:lvl1pPr>
            <a:lvl2pPr marL="0" indent="0">
              <a:lnSpc>
                <a:spcPct val="100000"/>
              </a:lnSpc>
              <a:spcAft>
                <a:spcPts val="800"/>
              </a:spcAft>
              <a:buNone/>
              <a:defRPr sz="1400"/>
            </a:lvl2pPr>
            <a:lvl3pPr marL="285750" indent="-285750">
              <a:lnSpc>
                <a:spcPct val="100000"/>
              </a:lnSpc>
              <a:spcAft>
                <a:spcPts val="800"/>
              </a:spcAft>
              <a:buFont typeface="Arial" panose="020B0604020202020204" pitchFamily="34" charset="0"/>
              <a:buChar char="•"/>
              <a:defRPr sz="1400"/>
            </a:lvl3pPr>
            <a:lvl4pPr>
              <a:lnSpc>
                <a:spcPct val="100000"/>
              </a:lnSpc>
              <a:spcAft>
                <a:spcPts val="800"/>
              </a:spcAft>
              <a:defRPr sz="1400"/>
            </a:lvl4pPr>
            <a:lvl5pPr>
              <a:lnSpc>
                <a:spcPct val="100000"/>
              </a:lnSpc>
              <a:spcAft>
                <a:spcPts val="8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Straight Connector 21">
            <a:extLst>
              <a:ext uri="{FF2B5EF4-FFF2-40B4-BE49-F238E27FC236}">
                <a16:creationId xmlns:a16="http://schemas.microsoft.com/office/drawing/2014/main" id="{CB7E1F19-9F9C-4AA8-99D6-D70DF6001040}"/>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85FE6740-5475-4C95-83B3-B418FB2780C1}"/>
              </a:ext>
            </a:extLst>
          </p:cNvPr>
          <p:cNvSpPr>
            <a:spLocks noGrp="1"/>
          </p:cNvSpPr>
          <p:nvPr>
            <p:ph idx="17"/>
          </p:nvPr>
        </p:nvSpPr>
        <p:spPr>
          <a:xfrm>
            <a:off x="575731" y="4278651"/>
            <a:ext cx="3518597" cy="1430160"/>
          </a:xfrm>
        </p:spPr>
        <p:txBody>
          <a:bodyPr/>
          <a:lstStyle>
            <a:lvl1pPr>
              <a:lnSpc>
                <a:spcPct val="100000"/>
              </a:lnSpc>
              <a:spcAft>
                <a:spcPts val="0"/>
              </a:spcAft>
              <a:defRPr sz="1200" b="1"/>
            </a:lvl1pPr>
            <a:lvl2pPr marL="0" indent="0">
              <a:lnSpc>
                <a:spcPct val="100000"/>
              </a:lnSpc>
              <a:spcAft>
                <a:spcPts val="800"/>
              </a:spcAft>
              <a:buNone/>
              <a:defRPr sz="1200"/>
            </a:lvl2pPr>
            <a:lvl3pPr marL="171450" indent="-171450">
              <a:lnSpc>
                <a:spcPct val="100000"/>
              </a:lnSpc>
              <a:spcAft>
                <a:spcPts val="800"/>
              </a:spcAft>
              <a:buFont typeface="Arial" panose="020B0604020202020204" pitchFamily="34" charset="0"/>
              <a:buChar char="•"/>
              <a:defRPr sz="1200"/>
            </a:lvl3pPr>
            <a:lvl4pPr>
              <a:lnSpc>
                <a:spcPct val="100000"/>
              </a:lnSpc>
              <a:spcAft>
                <a:spcPts val="800"/>
              </a:spcAft>
              <a:defRPr sz="1200"/>
            </a:lvl4pPr>
            <a:lvl5pPr>
              <a:lnSpc>
                <a:spcPct val="100000"/>
              </a:lnSpc>
              <a:spcAft>
                <a:spcPts val="8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05936DAE-312D-4B83-8B89-5E61561677D5}"/>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F3C0FF2E-6A98-4868-8ACD-921A0ADEA5DA}"/>
              </a:ext>
            </a:extLst>
          </p:cNvPr>
          <p:cNvSpPr>
            <a:spLocks noGrp="1"/>
          </p:cNvSpPr>
          <p:nvPr>
            <p:ph type="body" sz="quarter" idx="18"/>
          </p:nvPr>
        </p:nvSpPr>
        <p:spPr>
          <a:xfrm>
            <a:off x="575197" y="313200"/>
            <a:ext cx="11036835"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19" name="Slide Number Placeholder 5">
            <a:extLst>
              <a:ext uri="{FF2B5EF4-FFF2-40B4-BE49-F238E27FC236}">
                <a16:creationId xmlns:a16="http://schemas.microsoft.com/office/drawing/2014/main" id="{C88CAC6A-E4A6-43F4-A73D-06A3C41685F4}"/>
              </a:ext>
            </a:extLst>
          </p:cNvPr>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pic>
        <p:nvPicPr>
          <p:cNvPr id="12" name="Picture 11">
            <a:extLst>
              <a:ext uri="{FF2B5EF4-FFF2-40B4-BE49-F238E27FC236}">
                <a16:creationId xmlns:a16="http://schemas.microsoft.com/office/drawing/2014/main" id="{818A5503-CD70-4DFC-9284-4C33387CA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35" y="6457067"/>
            <a:ext cx="3263767" cy="322651"/>
          </a:xfrm>
          <a:prstGeom prst="rect">
            <a:avLst/>
          </a:prstGeom>
        </p:spPr>
      </p:pic>
    </p:spTree>
    <p:extLst>
      <p:ext uri="{BB962C8B-B14F-4D97-AF65-F5344CB8AC3E}">
        <p14:creationId xmlns:p14="http://schemas.microsoft.com/office/powerpoint/2010/main" val="3170994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Single Column">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6333067" cy="226299"/>
          </a:xfrm>
          <a:prstGeom prst="rect">
            <a:avLst/>
          </a:prstGeom>
        </p:spPr>
        <p:txBody>
          <a:bodyPr vert="horz" lIns="0" tIns="0" rIns="0" bIns="0" rtlCol="0" anchor="t" anchorCtr="0">
            <a:noAutofit/>
          </a:bodyPr>
          <a:lstStyle>
            <a:lvl1pPr algn="l">
              <a:defRPr sz="1000">
                <a:solidFill>
                  <a:schemeClr val="tx2"/>
                </a:solidFill>
              </a:defRPr>
            </a:lvl1pPr>
          </a:lstStyle>
          <a:p>
            <a:r>
              <a:rPr lang="en-GB"/>
              <a:t>Presentation title here | Month 2019</a:t>
            </a:r>
            <a:endParaRPr lang="en-US" dirty="0"/>
          </a:p>
        </p:txBody>
      </p:sp>
      <p:sp>
        <p:nvSpPr>
          <p:cNvPr id="2" name="Title 1"/>
          <p:cNvSpPr>
            <a:spLocks noGrp="1"/>
          </p:cNvSpPr>
          <p:nvPr>
            <p:ph type="title"/>
          </p:nvPr>
        </p:nvSpPr>
        <p:spPr>
          <a:xfrm>
            <a:off x="575733" y="415634"/>
            <a:ext cx="8352000" cy="324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8352000" cy="360000"/>
          </a:xfrm>
        </p:spPr>
        <p:txBody>
          <a:bodyPr/>
          <a:lstStyle>
            <a:lvl1pPr>
              <a:lnSpc>
                <a:spcPts val="2200"/>
              </a:lnSpc>
              <a:spcAft>
                <a:spcPts val="0"/>
              </a:spcAft>
              <a:defRPr sz="2200" b="1">
                <a:solidFill>
                  <a:schemeClr val="accent3"/>
                </a:solidFill>
              </a:defRPr>
            </a:lvl1pPr>
          </a:lstStyle>
          <a:p>
            <a:pPr lvl="0"/>
            <a:r>
              <a:rPr lang="en-US"/>
              <a:t>Click to edit Master text styles</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C1D99B5-8612-4E87-BB5C-3A6DD88DC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000" y="345600"/>
            <a:ext cx="2633829" cy="601200"/>
          </a:xfrm>
          <a:prstGeom prst="rect">
            <a:avLst/>
          </a:prstGeom>
        </p:spPr>
      </p:pic>
    </p:spTree>
    <p:extLst>
      <p:ext uri="{BB962C8B-B14F-4D97-AF65-F5344CB8AC3E}">
        <p14:creationId xmlns:p14="http://schemas.microsoft.com/office/powerpoint/2010/main" val="3761772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Single Column">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C6DBBFAA-AD72-4222-A409-007C09DEDA97}"/>
              </a:ext>
            </a:extLst>
          </p:cNvPr>
          <p:cNvSpPr>
            <a:spLocks noGrp="1"/>
          </p:cNvSpPr>
          <p:nvPr>
            <p:ph type="ftr" sz="quarter" idx="3"/>
          </p:nvPr>
        </p:nvSpPr>
        <p:spPr>
          <a:xfrm>
            <a:off x="575733" y="6442544"/>
            <a:ext cx="6333067" cy="226299"/>
          </a:xfrm>
          <a:prstGeom prst="rect">
            <a:avLst/>
          </a:prstGeom>
        </p:spPr>
        <p:txBody>
          <a:bodyPr vert="horz" lIns="0" tIns="0" rIns="0" bIns="0" rtlCol="0" anchor="t" anchorCtr="0">
            <a:noAutofit/>
          </a:bodyPr>
          <a:lstStyle>
            <a:lvl1pPr algn="l">
              <a:defRPr sz="1000">
                <a:solidFill>
                  <a:schemeClr val="tx2"/>
                </a:solidFill>
              </a:defRPr>
            </a:lvl1pPr>
          </a:lstStyle>
          <a:p>
            <a:r>
              <a:rPr lang="en-GB"/>
              <a:t>Presentation title here | Month 2019</a:t>
            </a:r>
            <a:endParaRPr lang="en-US" dirty="0"/>
          </a:p>
        </p:txBody>
      </p:sp>
      <p:sp>
        <p:nvSpPr>
          <p:cNvPr id="2" name="Title 1"/>
          <p:cNvSpPr>
            <a:spLocks noGrp="1"/>
          </p:cNvSpPr>
          <p:nvPr>
            <p:ph type="title"/>
          </p:nvPr>
        </p:nvSpPr>
        <p:spPr>
          <a:xfrm>
            <a:off x="575733" y="415634"/>
            <a:ext cx="8352000" cy="324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8A74B61-50D3-3946-8366-1E447A2A8431}" type="slidenum">
              <a:rPr lang="en-US" smtClean="0"/>
              <a:t>‹#›</a:t>
            </a:fld>
            <a:endParaRPr lang="en-US"/>
          </a:p>
        </p:txBody>
      </p:sp>
      <p:sp>
        <p:nvSpPr>
          <p:cNvPr id="15" name="Text Placeholder 14">
            <a:extLst>
              <a:ext uri="{FF2B5EF4-FFF2-40B4-BE49-F238E27FC236}">
                <a16:creationId xmlns:a16="http://schemas.microsoft.com/office/drawing/2014/main" id="{9F9DBC96-5270-4614-8535-8D3F8CD4D478}"/>
              </a:ext>
            </a:extLst>
          </p:cNvPr>
          <p:cNvSpPr>
            <a:spLocks noGrp="1"/>
          </p:cNvSpPr>
          <p:nvPr>
            <p:ph type="body" sz="quarter" idx="13"/>
          </p:nvPr>
        </p:nvSpPr>
        <p:spPr>
          <a:xfrm>
            <a:off x="575732" y="705829"/>
            <a:ext cx="8352000" cy="360000"/>
          </a:xfrm>
        </p:spPr>
        <p:txBody>
          <a:bodyPr/>
          <a:lstStyle>
            <a:lvl1pPr>
              <a:lnSpc>
                <a:spcPts val="2200"/>
              </a:lnSpc>
              <a:spcAft>
                <a:spcPts val="0"/>
              </a:spcAft>
              <a:defRPr sz="2200" b="1">
                <a:solidFill>
                  <a:schemeClr val="accent3"/>
                </a:solidFill>
              </a:defRPr>
            </a:lvl1pPr>
          </a:lstStyle>
          <a:p>
            <a:pPr lvl="0"/>
            <a:r>
              <a:rPr lang="en-US"/>
              <a:t>Click to edit Master text styles</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062181"/>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2EBC18-7749-44BC-8A96-07FDB000A7F3}"/>
              </a:ext>
            </a:extLst>
          </p:cNvPr>
          <p:cNvCxnSpPr/>
          <p:nvPr userDrawn="1"/>
        </p:nvCxnSpPr>
        <p:spPr>
          <a:xfrm>
            <a:off x="575734" y="640541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C1D99B5-8612-4E87-BB5C-3A6DD88DC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6000" y="345600"/>
            <a:ext cx="2633829" cy="601200"/>
          </a:xfrm>
          <a:prstGeom prst="rect">
            <a:avLst/>
          </a:prstGeom>
        </p:spPr>
      </p:pic>
    </p:spTree>
    <p:extLst>
      <p:ext uri="{BB962C8B-B14F-4D97-AF65-F5344CB8AC3E}">
        <p14:creationId xmlns:p14="http://schemas.microsoft.com/office/powerpoint/2010/main" val="4075189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Image">
  <p:cSld name="1_Content with Image">
    <p:spTree>
      <p:nvGrpSpPr>
        <p:cNvPr id="1" name="Shape 42"/>
        <p:cNvGrpSpPr/>
        <p:nvPr/>
      </p:nvGrpSpPr>
      <p:grpSpPr>
        <a:xfrm>
          <a:off x="0" y="0"/>
          <a:ext cx="0" cy="0"/>
          <a:chOff x="0" y="0"/>
          <a:chExt cx="0" cy="0"/>
        </a:xfrm>
      </p:grpSpPr>
      <p:sp>
        <p:nvSpPr>
          <p:cNvPr id="43" name="Google Shape;43;p7"/>
          <p:cNvSpPr>
            <a:spLocks noGrp="1"/>
          </p:cNvSpPr>
          <p:nvPr>
            <p:ph type="pic" idx="2"/>
          </p:nvPr>
        </p:nvSpPr>
        <p:spPr>
          <a:xfrm>
            <a:off x="6108701" y="1255396"/>
            <a:ext cx="5507567" cy="4950644"/>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R="0" lvl="1" algn="l" rtl="0">
              <a:lnSpc>
                <a:spcPct val="100000"/>
              </a:lnSpc>
              <a:spcBef>
                <a:spcPts val="10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00000"/>
              </a:lnSpc>
              <a:spcBef>
                <a:spcPts val="1000"/>
              </a:spcBef>
              <a:spcAft>
                <a:spcPts val="0"/>
              </a:spcAft>
              <a:buClr>
                <a:schemeClr val="dk2"/>
              </a:buClr>
              <a:buSzPts val="1400"/>
              <a:buFont typeface="Noto Sans Symbols"/>
              <a:buChar char="−"/>
              <a:defRPr sz="1400" b="0" i="0" u="none" strike="noStrike" cap="none">
                <a:solidFill>
                  <a:schemeClr val="dk2"/>
                </a:solidFill>
                <a:latin typeface="Arial"/>
                <a:ea typeface="Arial"/>
                <a:cs typeface="Arial"/>
                <a:sym typeface="Arial"/>
              </a:defRPr>
            </a:lvl3pPr>
            <a:lvl4pPr marR="0" lvl="3" algn="l" rtl="0">
              <a:lnSpc>
                <a:spcPct val="100000"/>
              </a:lnSpc>
              <a:spcBef>
                <a:spcPts val="1000"/>
              </a:spcBef>
              <a:spcAft>
                <a:spcPts val="0"/>
              </a:spcAft>
              <a:buClr>
                <a:schemeClr val="dk2"/>
              </a:buClr>
              <a:buSzPts val="1400"/>
              <a:buFont typeface="Noto Sans Symbols"/>
              <a:buChar char="−"/>
              <a:defRPr sz="1400" b="0" i="0" u="none" strike="noStrike" cap="none">
                <a:solidFill>
                  <a:schemeClr val="dk2"/>
                </a:solidFill>
                <a:latin typeface="Arial"/>
                <a:ea typeface="Arial"/>
                <a:cs typeface="Arial"/>
                <a:sym typeface="Arial"/>
              </a:defRPr>
            </a:lvl4pPr>
            <a:lvl5pPr marR="0" lvl="4" algn="l" rtl="0">
              <a:lnSpc>
                <a:spcPct val="100000"/>
              </a:lnSpc>
              <a:spcBef>
                <a:spcPts val="1000"/>
              </a:spcBef>
              <a:spcAft>
                <a:spcPts val="0"/>
              </a:spcAft>
              <a:buClr>
                <a:schemeClr val="dk2"/>
              </a:buClr>
              <a:buSzPts val="1400"/>
              <a:buFont typeface="Noto Sans Symbols"/>
              <a:buChar char="−"/>
              <a:defRPr sz="1400" b="0" i="0" u="none" strike="noStrike" cap="none">
                <a:solidFill>
                  <a:schemeClr val="dk2"/>
                </a:solidFill>
                <a:latin typeface="Arial"/>
                <a:ea typeface="Arial"/>
                <a:cs typeface="Arial"/>
                <a:sym typeface="Arial"/>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body" idx="1"/>
          </p:nvPr>
        </p:nvSpPr>
        <p:spPr>
          <a:xfrm>
            <a:off x="575731" y="1221015"/>
            <a:ext cx="5136000" cy="4930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900"/>
              <a:buNone/>
              <a:defRPr sz="1900"/>
            </a:lvl1pPr>
            <a:lvl2pPr marL="914400" lvl="1" indent="-349250" algn="l">
              <a:lnSpc>
                <a:spcPct val="100000"/>
              </a:lnSpc>
              <a:spcBef>
                <a:spcPts val="1000"/>
              </a:spcBef>
              <a:spcAft>
                <a:spcPts val="0"/>
              </a:spcAft>
              <a:buClr>
                <a:schemeClr val="dk2"/>
              </a:buClr>
              <a:buSzPts val="1900"/>
              <a:buChar char="•"/>
              <a:defRPr sz="1900"/>
            </a:lvl2pPr>
            <a:lvl3pPr marL="1371600" lvl="2" indent="-349250" algn="l">
              <a:lnSpc>
                <a:spcPct val="100000"/>
              </a:lnSpc>
              <a:spcBef>
                <a:spcPts val="1000"/>
              </a:spcBef>
              <a:spcAft>
                <a:spcPts val="0"/>
              </a:spcAft>
              <a:buClr>
                <a:schemeClr val="dk2"/>
              </a:buClr>
              <a:buSzPts val="1900"/>
              <a:buChar char="−"/>
              <a:defRPr sz="1900"/>
            </a:lvl3pPr>
            <a:lvl4pPr marL="1828800" lvl="3" indent="-349250" algn="l">
              <a:lnSpc>
                <a:spcPct val="100000"/>
              </a:lnSpc>
              <a:spcBef>
                <a:spcPts val="1000"/>
              </a:spcBef>
              <a:spcAft>
                <a:spcPts val="0"/>
              </a:spcAft>
              <a:buClr>
                <a:schemeClr val="dk2"/>
              </a:buClr>
              <a:buSzPts val="1900"/>
              <a:buChar char="−"/>
              <a:defRPr sz="1900"/>
            </a:lvl4pPr>
            <a:lvl5pPr marL="2286000" lvl="4" indent="-349250" algn="l">
              <a:lnSpc>
                <a:spcPct val="100000"/>
              </a:lnSpc>
              <a:spcBef>
                <a:spcPts val="1000"/>
              </a:spcBef>
              <a:spcAft>
                <a:spcPts val="0"/>
              </a:spcAft>
              <a:buClr>
                <a:schemeClr val="dk2"/>
              </a:buClr>
              <a:buSzPts val="1900"/>
              <a:buChar char="−"/>
              <a:defRPr sz="19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 name="Google Shape;45;p7"/>
          <p:cNvCxnSpPr/>
          <p:nvPr/>
        </p:nvCxnSpPr>
        <p:spPr>
          <a:xfrm>
            <a:off x="575734" y="6405418"/>
            <a:ext cx="11040533" cy="0"/>
          </a:xfrm>
          <a:prstGeom prst="straightConnector1">
            <a:avLst/>
          </a:prstGeom>
          <a:noFill/>
          <a:ln w="9525" cap="flat" cmpd="sng">
            <a:solidFill>
              <a:schemeClr val="dk2"/>
            </a:solidFill>
            <a:prstDash val="solid"/>
            <a:miter lim="800000"/>
            <a:headEnd type="none" w="sm" len="sm"/>
            <a:tailEnd type="none" w="sm" len="sm"/>
          </a:ln>
        </p:spPr>
      </p:cxnSp>
      <p:cxnSp>
        <p:nvCxnSpPr>
          <p:cNvPr id="46" name="Google Shape;46;p7"/>
          <p:cNvCxnSpPr/>
          <p:nvPr/>
        </p:nvCxnSpPr>
        <p:spPr>
          <a:xfrm>
            <a:off x="575734" y="1062181"/>
            <a:ext cx="11040533" cy="0"/>
          </a:xfrm>
          <a:prstGeom prst="straightConnector1">
            <a:avLst/>
          </a:prstGeom>
          <a:noFill/>
          <a:ln w="9525" cap="flat" cmpd="sng">
            <a:solidFill>
              <a:schemeClr val="dk2"/>
            </a:solidFill>
            <a:prstDash val="solid"/>
            <a:miter lim="800000"/>
            <a:headEnd type="none" w="sm" len="sm"/>
            <a:tailEnd type="none" w="sm" len="sm"/>
          </a:ln>
        </p:spPr>
      </p:cxnSp>
      <p:sp>
        <p:nvSpPr>
          <p:cNvPr id="47" name="Google Shape;47;p7"/>
          <p:cNvSpPr txBox="1">
            <a:spLocks noGrp="1"/>
          </p:cNvSpPr>
          <p:nvPr>
            <p:ph type="body" idx="3"/>
          </p:nvPr>
        </p:nvSpPr>
        <p:spPr>
          <a:xfrm>
            <a:off x="575198" y="313200"/>
            <a:ext cx="11041069" cy="6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200"/>
              <a:buFont typeface="Arial"/>
              <a:buNone/>
              <a:defRPr sz="2200" b="1"/>
            </a:lvl1pPr>
            <a:lvl2pPr marL="914400" lvl="1" indent="-228600" algn="l">
              <a:lnSpc>
                <a:spcPct val="100000"/>
              </a:lnSpc>
              <a:spcBef>
                <a:spcPts val="0"/>
              </a:spcBef>
              <a:spcAft>
                <a:spcPts val="0"/>
              </a:spcAft>
              <a:buClr>
                <a:schemeClr val="accent3"/>
              </a:buClr>
              <a:buSzPts val="2200"/>
              <a:buNone/>
              <a:defRPr sz="2200" b="1">
                <a:solidFill>
                  <a:schemeClr val="accent3"/>
                </a:solidFill>
              </a:defRPr>
            </a:lvl2pPr>
            <a:lvl3pPr marL="1371600" lvl="2" indent="-228600" algn="l">
              <a:lnSpc>
                <a:spcPct val="113636"/>
              </a:lnSpc>
              <a:spcBef>
                <a:spcPts val="0"/>
              </a:spcBef>
              <a:spcAft>
                <a:spcPts val="0"/>
              </a:spcAft>
              <a:buClr>
                <a:schemeClr val="dk2"/>
              </a:buClr>
              <a:buSzPts val="2200"/>
              <a:buNone/>
              <a:defRPr sz="2200" b="1"/>
            </a:lvl3pPr>
            <a:lvl4pPr marL="1828800" lvl="3" indent="-228600" algn="l">
              <a:lnSpc>
                <a:spcPct val="113636"/>
              </a:lnSpc>
              <a:spcBef>
                <a:spcPts val="0"/>
              </a:spcBef>
              <a:spcAft>
                <a:spcPts val="0"/>
              </a:spcAft>
              <a:buClr>
                <a:schemeClr val="dk2"/>
              </a:buClr>
              <a:buSzPts val="2200"/>
              <a:buNone/>
              <a:defRPr sz="2200" b="1"/>
            </a:lvl4pPr>
            <a:lvl5pPr marL="2286000" lvl="4" indent="-228600" algn="l">
              <a:lnSpc>
                <a:spcPct val="113636"/>
              </a:lnSpc>
              <a:spcBef>
                <a:spcPts val="0"/>
              </a:spcBef>
              <a:spcAft>
                <a:spcPts val="0"/>
              </a:spcAft>
              <a:buClr>
                <a:schemeClr val="dk2"/>
              </a:buClr>
              <a:buSzPts val="2200"/>
              <a:buNone/>
              <a:defRPr sz="22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sldNum" idx="12"/>
          </p:nvPr>
        </p:nvSpPr>
        <p:spPr>
          <a:xfrm>
            <a:off x="10438064" y="6427957"/>
            <a:ext cx="1173969" cy="237233"/>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dk2"/>
                </a:solidFill>
                <a:latin typeface="Arial"/>
                <a:ea typeface="Arial"/>
                <a:cs typeface="Arial"/>
                <a:sym typeface="Arial"/>
              </a:defRPr>
            </a:lvl1pPr>
            <a:lvl2pPr marL="0" lvl="1" indent="0" algn="r">
              <a:spcBef>
                <a:spcPts val="0"/>
              </a:spcBef>
              <a:buNone/>
              <a:defRPr sz="1000" b="0" i="0" u="none" strike="noStrike" cap="none">
                <a:solidFill>
                  <a:schemeClr val="dk2"/>
                </a:solidFill>
                <a:latin typeface="Arial"/>
                <a:ea typeface="Arial"/>
                <a:cs typeface="Arial"/>
                <a:sym typeface="Arial"/>
              </a:defRPr>
            </a:lvl2pPr>
            <a:lvl3pPr marL="0" lvl="2" indent="0" algn="r">
              <a:spcBef>
                <a:spcPts val="0"/>
              </a:spcBef>
              <a:buNone/>
              <a:defRPr sz="1000" b="0" i="0" u="none" strike="noStrike" cap="none">
                <a:solidFill>
                  <a:schemeClr val="dk2"/>
                </a:solidFill>
                <a:latin typeface="Arial"/>
                <a:ea typeface="Arial"/>
                <a:cs typeface="Arial"/>
                <a:sym typeface="Arial"/>
              </a:defRPr>
            </a:lvl3pPr>
            <a:lvl4pPr marL="0" lvl="3" indent="0" algn="r">
              <a:spcBef>
                <a:spcPts val="0"/>
              </a:spcBef>
              <a:buNone/>
              <a:defRPr sz="1000" b="0" i="0" u="none" strike="noStrike" cap="none">
                <a:solidFill>
                  <a:schemeClr val="dk2"/>
                </a:solidFill>
                <a:latin typeface="Arial"/>
                <a:ea typeface="Arial"/>
                <a:cs typeface="Arial"/>
                <a:sym typeface="Arial"/>
              </a:defRPr>
            </a:lvl4pPr>
            <a:lvl5pPr marL="0" lvl="4" indent="0" algn="r">
              <a:spcBef>
                <a:spcPts val="0"/>
              </a:spcBef>
              <a:buNone/>
              <a:defRPr sz="1000" b="0" i="0" u="none" strike="noStrike" cap="none">
                <a:solidFill>
                  <a:schemeClr val="dk2"/>
                </a:solidFill>
                <a:latin typeface="Arial"/>
                <a:ea typeface="Arial"/>
                <a:cs typeface="Arial"/>
                <a:sym typeface="Arial"/>
              </a:defRPr>
            </a:lvl5pPr>
            <a:lvl6pPr marL="0" lvl="5" indent="0" algn="r">
              <a:spcBef>
                <a:spcPts val="0"/>
              </a:spcBef>
              <a:buNone/>
              <a:defRPr sz="1000" b="0" i="0" u="none" strike="noStrike" cap="none">
                <a:solidFill>
                  <a:schemeClr val="dk2"/>
                </a:solidFill>
                <a:latin typeface="Arial"/>
                <a:ea typeface="Arial"/>
                <a:cs typeface="Arial"/>
                <a:sym typeface="Arial"/>
              </a:defRPr>
            </a:lvl6pPr>
            <a:lvl7pPr marL="0" lvl="6" indent="0" algn="r">
              <a:spcBef>
                <a:spcPts val="0"/>
              </a:spcBef>
              <a:buNone/>
              <a:defRPr sz="1000" b="0" i="0" u="none" strike="noStrike" cap="none">
                <a:solidFill>
                  <a:schemeClr val="dk2"/>
                </a:solidFill>
                <a:latin typeface="Arial"/>
                <a:ea typeface="Arial"/>
                <a:cs typeface="Arial"/>
                <a:sym typeface="Arial"/>
              </a:defRPr>
            </a:lvl7pPr>
            <a:lvl8pPr marL="0" lvl="7" indent="0" algn="r">
              <a:spcBef>
                <a:spcPts val="0"/>
              </a:spcBef>
              <a:buNone/>
              <a:defRPr sz="1000" b="0" i="0" u="none" strike="noStrike" cap="none">
                <a:solidFill>
                  <a:schemeClr val="dk2"/>
                </a:solidFill>
                <a:latin typeface="Arial"/>
                <a:ea typeface="Arial"/>
                <a:cs typeface="Arial"/>
                <a:sym typeface="Arial"/>
              </a:defRPr>
            </a:lvl8pPr>
            <a:lvl9pPr marL="0" lvl="8" indent="0" algn="r">
              <a:spcBef>
                <a:spcPts val="0"/>
              </a:spcBef>
              <a:buNone/>
              <a:defRPr sz="1000"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pic>
        <p:nvPicPr>
          <p:cNvPr id="49" name="Google Shape;49;p7"/>
          <p:cNvPicPr preferRelativeResize="0"/>
          <p:nvPr/>
        </p:nvPicPr>
        <p:blipFill rotWithShape="1">
          <a:blip r:embed="rId2">
            <a:alphaModFix/>
          </a:blip>
          <a:srcRect/>
          <a:stretch/>
        </p:blipFill>
        <p:spPr>
          <a:xfrm>
            <a:off x="580035" y="6457067"/>
            <a:ext cx="3263767" cy="322651"/>
          </a:xfrm>
          <a:prstGeom prst="rect">
            <a:avLst/>
          </a:prstGeom>
          <a:noFill/>
          <a:ln>
            <a:noFill/>
          </a:ln>
        </p:spPr>
      </p:pic>
    </p:spTree>
    <p:extLst>
      <p:ext uri="{BB962C8B-B14F-4D97-AF65-F5344CB8AC3E}">
        <p14:creationId xmlns:p14="http://schemas.microsoft.com/office/powerpoint/2010/main" val="1752078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22pt Single Column">
  <p:cSld name="1_Title and 22pt Single Column">
    <p:bg>
      <p:bgPr>
        <a:solidFill>
          <a:schemeClr val="accent2"/>
        </a:solidFill>
        <a:effectLst/>
      </p:bgPr>
    </p:bg>
    <p:spTree>
      <p:nvGrpSpPr>
        <p:cNvPr id="1" name="Shape 35"/>
        <p:cNvGrpSpPr/>
        <p:nvPr/>
      </p:nvGrpSpPr>
      <p:grpSpPr>
        <a:xfrm>
          <a:off x="0" y="0"/>
          <a:ext cx="0" cy="0"/>
          <a:chOff x="0" y="0"/>
          <a:chExt cx="0" cy="0"/>
        </a:xfrm>
      </p:grpSpPr>
      <p:sp>
        <p:nvSpPr>
          <p:cNvPr id="36" name="Google Shape;36;p6"/>
          <p:cNvSpPr txBox="1">
            <a:spLocks noGrp="1"/>
          </p:cNvSpPr>
          <p:nvPr>
            <p:ph type="body" idx="1"/>
          </p:nvPr>
        </p:nvSpPr>
        <p:spPr>
          <a:xfrm>
            <a:off x="575197" y="313200"/>
            <a:ext cx="11036835" cy="68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2200"/>
              <a:buFont typeface="Arial"/>
              <a:buNone/>
              <a:defRPr sz="2200" b="1">
                <a:solidFill>
                  <a:schemeClr val="lt1"/>
                </a:solidFill>
              </a:defRPr>
            </a:lvl1pPr>
            <a:lvl2pPr marL="914400" lvl="1" indent="-228600" algn="l">
              <a:lnSpc>
                <a:spcPct val="104545"/>
              </a:lnSpc>
              <a:spcBef>
                <a:spcPts val="0"/>
              </a:spcBef>
              <a:spcAft>
                <a:spcPts val="0"/>
              </a:spcAft>
              <a:buClr>
                <a:schemeClr val="accent3"/>
              </a:buClr>
              <a:buSzPts val="2200"/>
              <a:buNone/>
              <a:defRPr sz="2200" b="1">
                <a:solidFill>
                  <a:schemeClr val="accent3"/>
                </a:solidFill>
              </a:defRPr>
            </a:lvl2pPr>
            <a:lvl3pPr marL="1371600" lvl="2" indent="-228600" algn="l">
              <a:lnSpc>
                <a:spcPct val="113636"/>
              </a:lnSpc>
              <a:spcBef>
                <a:spcPts val="0"/>
              </a:spcBef>
              <a:spcAft>
                <a:spcPts val="0"/>
              </a:spcAft>
              <a:buClr>
                <a:schemeClr val="dk2"/>
              </a:buClr>
              <a:buSzPts val="2200"/>
              <a:buNone/>
              <a:defRPr sz="2200" b="1"/>
            </a:lvl3pPr>
            <a:lvl4pPr marL="1828800" lvl="3" indent="-228600" algn="l">
              <a:lnSpc>
                <a:spcPct val="113636"/>
              </a:lnSpc>
              <a:spcBef>
                <a:spcPts val="0"/>
              </a:spcBef>
              <a:spcAft>
                <a:spcPts val="0"/>
              </a:spcAft>
              <a:buClr>
                <a:schemeClr val="dk2"/>
              </a:buClr>
              <a:buSzPts val="2200"/>
              <a:buNone/>
              <a:defRPr sz="2200" b="1"/>
            </a:lvl4pPr>
            <a:lvl5pPr marL="2286000" lvl="4" indent="-228600" algn="l">
              <a:lnSpc>
                <a:spcPct val="113636"/>
              </a:lnSpc>
              <a:spcBef>
                <a:spcPts val="0"/>
              </a:spcBef>
              <a:spcAft>
                <a:spcPts val="0"/>
              </a:spcAft>
              <a:buClr>
                <a:schemeClr val="dk2"/>
              </a:buClr>
              <a:buSzPts val="2200"/>
              <a:buNone/>
              <a:defRPr sz="22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body" idx="2"/>
          </p:nvPr>
        </p:nvSpPr>
        <p:spPr>
          <a:xfrm>
            <a:off x="575733" y="1234800"/>
            <a:ext cx="8445115" cy="493005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2200"/>
              <a:buNone/>
              <a:defRPr sz="2200">
                <a:solidFill>
                  <a:schemeClr val="lt1"/>
                </a:solidFill>
              </a:defRPr>
            </a:lvl1pPr>
            <a:lvl2pPr marL="914400" lvl="1" indent="-368300" algn="l">
              <a:lnSpc>
                <a:spcPct val="100000"/>
              </a:lnSpc>
              <a:spcBef>
                <a:spcPts val="1200"/>
              </a:spcBef>
              <a:spcAft>
                <a:spcPts val="0"/>
              </a:spcAft>
              <a:buClr>
                <a:schemeClr val="lt1"/>
              </a:buClr>
              <a:buSzPts val="2200"/>
              <a:buChar char="•"/>
              <a:defRPr sz="2200">
                <a:solidFill>
                  <a:schemeClr val="lt1"/>
                </a:solidFill>
              </a:defRPr>
            </a:lvl2pPr>
            <a:lvl3pPr marL="1371600" lvl="2" indent="-368300" algn="l">
              <a:lnSpc>
                <a:spcPct val="100000"/>
              </a:lnSpc>
              <a:spcBef>
                <a:spcPts val="1200"/>
              </a:spcBef>
              <a:spcAft>
                <a:spcPts val="0"/>
              </a:spcAft>
              <a:buClr>
                <a:schemeClr val="lt1"/>
              </a:buClr>
              <a:buSzPts val="2200"/>
              <a:buChar char="−"/>
              <a:defRPr sz="2200">
                <a:solidFill>
                  <a:schemeClr val="lt1"/>
                </a:solidFill>
              </a:defRPr>
            </a:lvl3pPr>
            <a:lvl4pPr marL="1828800" lvl="3" indent="-368300" algn="l">
              <a:lnSpc>
                <a:spcPct val="100000"/>
              </a:lnSpc>
              <a:spcBef>
                <a:spcPts val="1200"/>
              </a:spcBef>
              <a:spcAft>
                <a:spcPts val="0"/>
              </a:spcAft>
              <a:buClr>
                <a:schemeClr val="lt1"/>
              </a:buClr>
              <a:buSzPts val="2200"/>
              <a:buChar char="−"/>
              <a:defRPr sz="2200">
                <a:solidFill>
                  <a:schemeClr val="lt1"/>
                </a:solidFill>
              </a:defRPr>
            </a:lvl4pPr>
            <a:lvl5pPr marL="2286000" lvl="4" indent="-368300" algn="l">
              <a:lnSpc>
                <a:spcPct val="100000"/>
              </a:lnSpc>
              <a:spcBef>
                <a:spcPts val="1200"/>
              </a:spcBef>
              <a:spcAft>
                <a:spcPts val="0"/>
              </a:spcAft>
              <a:buClr>
                <a:schemeClr val="lt1"/>
              </a:buClr>
              <a:buSzPts val="2200"/>
              <a:buChar char="−"/>
              <a:defRPr sz="2200">
                <a:solidFill>
                  <a:schemeClr val="lt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8" name="Google Shape;38;p6"/>
          <p:cNvCxnSpPr/>
          <p:nvPr/>
        </p:nvCxnSpPr>
        <p:spPr>
          <a:xfrm>
            <a:off x="575734" y="6405418"/>
            <a:ext cx="11040533" cy="0"/>
          </a:xfrm>
          <a:prstGeom prst="straightConnector1">
            <a:avLst/>
          </a:prstGeom>
          <a:noFill/>
          <a:ln w="9525" cap="flat" cmpd="sng">
            <a:solidFill>
              <a:schemeClr val="lt1"/>
            </a:solidFill>
            <a:prstDash val="solid"/>
            <a:miter lim="800000"/>
            <a:headEnd type="none" w="sm" len="sm"/>
            <a:tailEnd type="none" w="sm" len="sm"/>
          </a:ln>
        </p:spPr>
      </p:cxnSp>
      <p:cxnSp>
        <p:nvCxnSpPr>
          <p:cNvPr id="39" name="Google Shape;39;p6"/>
          <p:cNvCxnSpPr/>
          <p:nvPr/>
        </p:nvCxnSpPr>
        <p:spPr>
          <a:xfrm>
            <a:off x="575734" y="1062181"/>
            <a:ext cx="11040533" cy="0"/>
          </a:xfrm>
          <a:prstGeom prst="straightConnector1">
            <a:avLst/>
          </a:prstGeom>
          <a:noFill/>
          <a:ln w="9525" cap="flat" cmpd="sng">
            <a:solidFill>
              <a:schemeClr val="lt1"/>
            </a:solidFill>
            <a:prstDash val="solid"/>
            <a:miter lim="800000"/>
            <a:headEnd type="none" w="sm" len="sm"/>
            <a:tailEnd type="none" w="sm" len="sm"/>
          </a:ln>
        </p:spPr>
      </p:cxnSp>
      <p:sp>
        <p:nvSpPr>
          <p:cNvPr id="40" name="Google Shape;40;p6"/>
          <p:cNvSpPr txBox="1">
            <a:spLocks noGrp="1"/>
          </p:cNvSpPr>
          <p:nvPr>
            <p:ph type="sldNum" idx="12"/>
          </p:nvPr>
        </p:nvSpPr>
        <p:spPr>
          <a:xfrm>
            <a:off x="10438064" y="6427957"/>
            <a:ext cx="1173969" cy="237233"/>
          </a:xfrm>
          <a:prstGeom prst="rect">
            <a:avLst/>
          </a:prstGeom>
          <a:noFill/>
          <a:ln>
            <a:noFill/>
          </a:ln>
        </p:spPr>
        <p:txBody>
          <a:bodyPr spcFirstLastPara="1" wrap="square" lIns="0" tIns="0" rIns="0" bIns="0" anchor="t" anchorCtr="0">
            <a:noAutofit/>
          </a:bodyPr>
          <a:lstStyle>
            <a:lvl1pPr marL="0" lvl="0" indent="0" algn="r">
              <a:spcBef>
                <a:spcPts val="0"/>
              </a:spcBef>
              <a:buNone/>
              <a:defRPr sz="1000" b="0" i="0" u="none" strike="noStrike" cap="none">
                <a:solidFill>
                  <a:schemeClr val="lt1"/>
                </a:solidFill>
                <a:latin typeface="Arial"/>
                <a:ea typeface="Arial"/>
                <a:cs typeface="Arial"/>
                <a:sym typeface="Arial"/>
              </a:defRPr>
            </a:lvl1pPr>
            <a:lvl2pPr marL="0" lvl="1" indent="0" algn="r">
              <a:spcBef>
                <a:spcPts val="0"/>
              </a:spcBef>
              <a:buNone/>
              <a:defRPr sz="1000" b="0" i="0" u="none" strike="noStrike" cap="none">
                <a:solidFill>
                  <a:schemeClr val="lt1"/>
                </a:solidFill>
                <a:latin typeface="Arial"/>
                <a:ea typeface="Arial"/>
                <a:cs typeface="Arial"/>
                <a:sym typeface="Arial"/>
              </a:defRPr>
            </a:lvl2pPr>
            <a:lvl3pPr marL="0" lvl="2" indent="0" algn="r">
              <a:spcBef>
                <a:spcPts val="0"/>
              </a:spcBef>
              <a:buNone/>
              <a:defRPr sz="1000" b="0" i="0" u="none" strike="noStrike" cap="none">
                <a:solidFill>
                  <a:schemeClr val="lt1"/>
                </a:solidFill>
                <a:latin typeface="Arial"/>
                <a:ea typeface="Arial"/>
                <a:cs typeface="Arial"/>
                <a:sym typeface="Arial"/>
              </a:defRPr>
            </a:lvl3pPr>
            <a:lvl4pPr marL="0" lvl="3" indent="0" algn="r">
              <a:spcBef>
                <a:spcPts val="0"/>
              </a:spcBef>
              <a:buNone/>
              <a:defRPr sz="1000" b="0" i="0" u="none" strike="noStrike" cap="none">
                <a:solidFill>
                  <a:schemeClr val="lt1"/>
                </a:solidFill>
                <a:latin typeface="Arial"/>
                <a:ea typeface="Arial"/>
                <a:cs typeface="Arial"/>
                <a:sym typeface="Arial"/>
              </a:defRPr>
            </a:lvl4pPr>
            <a:lvl5pPr marL="0" lvl="4" indent="0" algn="r">
              <a:spcBef>
                <a:spcPts val="0"/>
              </a:spcBef>
              <a:buNone/>
              <a:defRPr sz="1000" b="0" i="0" u="none" strike="noStrike" cap="none">
                <a:solidFill>
                  <a:schemeClr val="lt1"/>
                </a:solidFill>
                <a:latin typeface="Arial"/>
                <a:ea typeface="Arial"/>
                <a:cs typeface="Arial"/>
                <a:sym typeface="Arial"/>
              </a:defRPr>
            </a:lvl5pPr>
            <a:lvl6pPr marL="0" lvl="5" indent="0" algn="r">
              <a:spcBef>
                <a:spcPts val="0"/>
              </a:spcBef>
              <a:buNone/>
              <a:defRPr sz="1000" b="0" i="0" u="none" strike="noStrike" cap="none">
                <a:solidFill>
                  <a:schemeClr val="lt1"/>
                </a:solidFill>
                <a:latin typeface="Arial"/>
                <a:ea typeface="Arial"/>
                <a:cs typeface="Arial"/>
                <a:sym typeface="Arial"/>
              </a:defRPr>
            </a:lvl6pPr>
            <a:lvl7pPr marL="0" lvl="6" indent="0" algn="r">
              <a:spcBef>
                <a:spcPts val="0"/>
              </a:spcBef>
              <a:buNone/>
              <a:defRPr sz="1000" b="0" i="0" u="none" strike="noStrike" cap="none">
                <a:solidFill>
                  <a:schemeClr val="lt1"/>
                </a:solidFill>
                <a:latin typeface="Arial"/>
                <a:ea typeface="Arial"/>
                <a:cs typeface="Arial"/>
                <a:sym typeface="Arial"/>
              </a:defRPr>
            </a:lvl7pPr>
            <a:lvl8pPr marL="0" lvl="7" indent="0" algn="r">
              <a:spcBef>
                <a:spcPts val="0"/>
              </a:spcBef>
              <a:buNone/>
              <a:defRPr sz="1000" b="0" i="0" u="none" strike="noStrike" cap="none">
                <a:solidFill>
                  <a:schemeClr val="lt1"/>
                </a:solidFill>
                <a:latin typeface="Arial"/>
                <a:ea typeface="Arial"/>
                <a:cs typeface="Arial"/>
                <a:sym typeface="Arial"/>
              </a:defRPr>
            </a:lvl8pPr>
            <a:lvl9pPr marL="0" lvl="8" indent="0" algn="r">
              <a:spcBef>
                <a:spcPts val="0"/>
              </a:spcBef>
              <a:buNone/>
              <a:defRPr sz="1000"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a:p>
        </p:txBody>
      </p:sp>
      <p:pic>
        <p:nvPicPr>
          <p:cNvPr id="41" name="Google Shape;41;p6"/>
          <p:cNvPicPr preferRelativeResize="0"/>
          <p:nvPr/>
        </p:nvPicPr>
        <p:blipFill rotWithShape="1">
          <a:blip r:embed="rId2">
            <a:alphaModFix/>
          </a:blip>
          <a:srcRect/>
          <a:stretch/>
        </p:blipFill>
        <p:spPr>
          <a:xfrm>
            <a:off x="580036" y="6457067"/>
            <a:ext cx="3263761" cy="322651"/>
          </a:xfrm>
          <a:prstGeom prst="rect">
            <a:avLst/>
          </a:prstGeom>
          <a:noFill/>
          <a:ln>
            <a:noFill/>
          </a:ln>
        </p:spPr>
      </p:pic>
    </p:spTree>
    <p:extLst>
      <p:ext uri="{BB962C8B-B14F-4D97-AF65-F5344CB8AC3E}">
        <p14:creationId xmlns:p14="http://schemas.microsoft.com/office/powerpoint/2010/main" val="1131178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7A819AF-9A05-4872-93C4-5CDF725FB6F3}"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219553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03100" y="282115"/>
            <a:ext cx="7585800" cy="1320800"/>
          </a:xfrm>
        </p:spPr>
        <p:txBody>
          <a:bodyPr/>
          <a:lstStyle/>
          <a:p>
            <a:r>
              <a:rPr lang="en-US" dirty="0"/>
              <a:t>Click to edit Master title style</a:t>
            </a:r>
          </a:p>
        </p:txBody>
      </p:sp>
      <p:sp>
        <p:nvSpPr>
          <p:cNvPr id="3" name="Content Placeholder 2"/>
          <p:cNvSpPr>
            <a:spLocks noGrp="1"/>
          </p:cNvSpPr>
          <p:nvPr>
            <p:ph sz="half" idx="1"/>
          </p:nvPr>
        </p:nvSpPr>
        <p:spPr>
          <a:xfrm>
            <a:off x="1873509" y="1854817"/>
            <a:ext cx="3818915" cy="3582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6145" y="1854817"/>
            <a:ext cx="3818914" cy="35829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2295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819AF-9A05-4872-93C4-5CDF725FB6F3}"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3754003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A819AF-9A05-4872-93C4-5CDF725FB6F3}"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1829748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A819AF-9A05-4872-93C4-5CDF725FB6F3}"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2598150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A819AF-9A05-4872-93C4-5CDF725FB6F3}" type="datetimeFigureOut">
              <a:rPr lang="en-US" smtClean="0"/>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3584904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A819AF-9A05-4872-93C4-5CDF725FB6F3}" type="datetimeFigureOut">
              <a:rPr lang="en-US" smtClean="0"/>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717639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819AF-9A05-4872-93C4-5CDF725FB6F3}" type="datetimeFigureOut">
              <a:rPr lang="en-US" smtClean="0"/>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149357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7A819AF-9A05-4872-93C4-5CDF725FB6F3}"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3138359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7A819AF-9A05-4872-93C4-5CDF725FB6F3}"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4262175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819AF-9A05-4872-93C4-5CDF725FB6F3}"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3051016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A819AF-9A05-4872-93C4-5CDF725FB6F3}"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887798-22AD-4132-8BA7-BA3E63EBE261}" type="slidenum">
              <a:rPr lang="en-US" smtClean="0"/>
              <a:t>‹#›</a:t>
            </a:fld>
            <a:endParaRPr lang="en-US"/>
          </a:p>
        </p:txBody>
      </p:sp>
    </p:spTree>
    <p:extLst>
      <p:ext uri="{BB962C8B-B14F-4D97-AF65-F5344CB8AC3E}">
        <p14:creationId xmlns:p14="http://schemas.microsoft.com/office/powerpoint/2010/main" val="199109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5901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901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27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27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459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Single Column">
    <p:spTree>
      <p:nvGrpSpPr>
        <p:cNvPr id="1" name=""/>
        <p:cNvGrpSpPr/>
        <p:nvPr/>
      </p:nvGrpSpPr>
      <p:grpSpPr>
        <a:xfrm>
          <a:off x="0" y="0"/>
          <a:ext cx="0" cy="0"/>
          <a:chOff x="0" y="0"/>
          <a:chExt cx="0" cy="0"/>
        </a:xfrm>
      </p:grpSpPr>
      <p:cxnSp>
        <p:nvCxnSpPr>
          <p:cNvPr id="4" name="Straight Connector 17"/>
          <p:cNvCxnSpPr/>
          <p:nvPr userDrawn="1"/>
        </p:nvCxnSpPr>
        <p:spPr>
          <a:xfrm>
            <a:off x="575734" y="1062038"/>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18"/>
          <p:cNvCxnSpPr/>
          <p:nvPr userDrawn="1"/>
        </p:nvCxnSpPr>
        <p:spPr>
          <a:xfrm>
            <a:off x="575734" y="6405563"/>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10"/>
          <p:cNvPicPr>
            <a:picLocks noChangeAspect="1"/>
          </p:cNvPicPr>
          <p:nvPr userDrawn="1"/>
        </p:nvPicPr>
        <p:blipFill>
          <a:blip r:embed="rId2"/>
          <a:srcRect/>
          <a:stretch>
            <a:fillRect/>
          </a:stretch>
        </p:blipFill>
        <p:spPr bwMode="auto">
          <a:xfrm>
            <a:off x="579967" y="6456363"/>
            <a:ext cx="3263900" cy="323850"/>
          </a:xfrm>
          <a:prstGeom prst="rect">
            <a:avLst/>
          </a:prstGeom>
          <a:noFill/>
          <a:ln w="9525">
            <a:noFill/>
            <a:miter lim="800000"/>
            <a:headEnd/>
            <a:tailEnd/>
          </a:ln>
        </p:spPr>
      </p:pic>
      <p:sp>
        <p:nvSpPr>
          <p:cNvPr id="5" name="Text Placeholder 4"/>
          <p:cNvSpPr>
            <a:spLocks noGrp="1"/>
          </p:cNvSpPr>
          <p:nvPr>
            <p:ph type="body" sz="quarter" idx="14"/>
          </p:nvPr>
        </p:nvSpPr>
        <p:spPr>
          <a:xfrm>
            <a:off x="575197" y="313200"/>
            <a:ext cx="11041067" cy="684000"/>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vl3pPr marL="0" indent="0">
              <a:lnSpc>
                <a:spcPts val="2500"/>
              </a:lnSpc>
              <a:spcAft>
                <a:spcPts val="0"/>
              </a:spcAft>
              <a:buNone/>
              <a:defRPr sz="2200" b="1"/>
            </a:lvl3pPr>
            <a:lvl4pPr marL="0" indent="0">
              <a:lnSpc>
                <a:spcPts val="2500"/>
              </a:lnSpc>
              <a:spcAft>
                <a:spcPts val="0"/>
              </a:spcAft>
              <a:buNone/>
              <a:defRPr sz="2200" b="1"/>
            </a:lvl4pPr>
            <a:lvl5pPr marL="0" indent="0">
              <a:lnSpc>
                <a:spcPts val="2500"/>
              </a:lnSpc>
              <a:spcAft>
                <a:spcPts val="0"/>
              </a:spcAft>
              <a:buNone/>
              <a:defRPr sz="2200" b="1"/>
            </a:lvl5pPr>
          </a:lstStyle>
          <a:p>
            <a:pPr lvl="0"/>
            <a:r>
              <a:rPr lang="en-US"/>
              <a:t>Click to edit Master text styles</a:t>
            </a:r>
          </a:p>
          <a:p>
            <a:pPr lvl="1"/>
            <a:r>
              <a:rPr lang="en-US"/>
              <a:t>Second level</a:t>
            </a:r>
          </a:p>
        </p:txBody>
      </p:sp>
      <p:sp>
        <p:nvSpPr>
          <p:cNvPr id="3" name="Content Placeholder 2"/>
          <p:cNvSpPr>
            <a:spLocks noGrp="1"/>
          </p:cNvSpPr>
          <p:nvPr>
            <p:ph idx="1"/>
          </p:nvPr>
        </p:nvSpPr>
        <p:spPr>
          <a:xfrm>
            <a:off x="575733" y="1234800"/>
            <a:ext cx="11040532" cy="4930056"/>
          </a:xfrm>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5"/>
          </p:nvPr>
        </p:nvSpPr>
        <p:spPr/>
        <p:txBody>
          <a:bodyPr/>
          <a:lstStyle>
            <a:lvl1pPr>
              <a:defRPr/>
            </a:lvl1pPr>
          </a:lstStyle>
          <a:p>
            <a:fld id="{5586DDE3-C358-4D0B-887A-F36F5CEDCFBE}" type="slidenum">
              <a:rPr lang="en-US" altLang="en-US"/>
              <a:pPr/>
              <a:t>‹#›</a:t>
            </a:fld>
            <a:endParaRPr lang="en-US" altLang="en-US" dirty="0"/>
          </a:p>
        </p:txBody>
      </p:sp>
    </p:spTree>
    <p:extLst>
      <p:ext uri="{BB962C8B-B14F-4D97-AF65-F5344CB8AC3E}">
        <p14:creationId xmlns:p14="http://schemas.microsoft.com/office/powerpoint/2010/main" val="3181262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1230" y="3759262"/>
            <a:ext cx="10050936" cy="1127461"/>
          </a:xfrm>
        </p:spPr>
        <p:txBody>
          <a:bodyPr anchor="t">
            <a:noAutofit/>
          </a:bodyPr>
          <a:lstStyle>
            <a:lvl1pPr algn="ctr">
              <a:defRPr sz="4400">
                <a:solidFill>
                  <a:srgbClr val="092E07"/>
                </a:solidFill>
                <a:latin typeface="Calisto MT" panose="02040603050505030304" pitchFamily="18" charset="0"/>
              </a:defRPr>
            </a:lvl1pPr>
          </a:lstStyle>
          <a:p>
            <a:r>
              <a:rPr lang="en-US" dirty="0"/>
              <a:t>Click to edit Master title style</a:t>
            </a:r>
          </a:p>
        </p:txBody>
      </p:sp>
      <p:sp>
        <p:nvSpPr>
          <p:cNvPr id="3" name="Subtitle 2"/>
          <p:cNvSpPr>
            <a:spLocks noGrp="1"/>
          </p:cNvSpPr>
          <p:nvPr>
            <p:ph type="subTitle" idx="1"/>
          </p:nvPr>
        </p:nvSpPr>
        <p:spPr>
          <a:xfrm>
            <a:off x="1638432" y="4895190"/>
            <a:ext cx="7766936" cy="1096899"/>
          </a:xfrm>
        </p:spPr>
        <p:txBody>
          <a:bodyPr anchor="t"/>
          <a:lstStyle>
            <a:lvl1pPr marL="0" indent="0" algn="l">
              <a:buNone/>
              <a:defRPr>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42" name="Group 41"/>
          <p:cNvGrpSpPr/>
          <p:nvPr userDrawn="1"/>
        </p:nvGrpSpPr>
        <p:grpSpPr>
          <a:xfrm>
            <a:off x="0" y="-8467"/>
            <a:ext cx="12192000" cy="6866467"/>
            <a:chOff x="0" y="-8467"/>
            <a:chExt cx="12192000" cy="6866467"/>
          </a:xfrm>
        </p:grpSpPr>
        <p:cxnSp>
          <p:nvCxnSpPr>
            <p:cNvPr id="43" name="Straight Connector 42"/>
            <p:cNvCxnSpPr/>
            <p:nvPr/>
          </p:nvCxnSpPr>
          <p:spPr>
            <a:xfrm>
              <a:off x="9371012" y="0"/>
              <a:ext cx="1219200" cy="6858000"/>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4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2">
                <a:lumMod val="50000"/>
                <a:alpha val="3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45" name="Straight Connector 44"/>
            <p:cNvCxnSpPr/>
            <p:nvPr/>
          </p:nvCxnSpPr>
          <p:spPr>
            <a:xfrm flipH="1">
              <a:off x="7425267" y="3681413"/>
              <a:ext cx="4763558" cy="3176587"/>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4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C4A08">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p:cNvSpPr/>
            <p:nvPr/>
          </p:nvSpPr>
          <p:spPr>
            <a:xfrm>
              <a:off x="8932333" y="3048000"/>
              <a:ext cx="3259667" cy="3810000"/>
            </a:xfrm>
            <a:prstGeom prst="triangle">
              <a:avLst>
                <a:gd name="adj" fmla="val 100000"/>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0371666" y="3589867"/>
              <a:ext cx="1817159" cy="3268133"/>
            </a:xfrm>
            <a:prstGeom prst="triangle">
              <a:avLst>
                <a:gd name="adj" fmla="val 100000"/>
              </a:avLst>
            </a:prstGeom>
            <a:solidFill>
              <a:srgbClr val="16A00D">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gradFill>
              <a:gsLst>
                <a:gs pos="31000">
                  <a:srgbClr val="0D6108"/>
                </a:gs>
                <a:gs pos="87000">
                  <a:srgbClr val="16A00D"/>
                </a:gs>
                <a:gs pos="0">
                  <a:schemeClr val="accent2">
                    <a:lumMod val="60000"/>
                    <a:lumOff val="40000"/>
                  </a:schemeClr>
                </a:gs>
                <a:gs pos="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p:cNvSpPr/>
            <p:nvPr/>
          </p:nvSpPr>
          <p:spPr>
            <a:xfrm rot="10800000">
              <a:off x="0" y="0"/>
              <a:ext cx="842596" cy="5666154"/>
            </a:xfrm>
            <a:prstGeom prst="triangle">
              <a:avLst>
                <a:gd name="adj" fmla="val 100000"/>
              </a:avLst>
            </a:prstGeom>
            <a:gradFill>
              <a:gsLst>
                <a:gs pos="62000">
                  <a:srgbClr val="0D6108"/>
                </a:gs>
                <a:gs pos="34000">
                  <a:srgbClr val="16A00D"/>
                </a:gs>
                <a:gs pos="0">
                  <a:schemeClr val="accent2">
                    <a:lumMod val="60000"/>
                    <a:lumOff val="40000"/>
                  </a:schemeClr>
                </a:gs>
                <a:gs pos="800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grpSp>
      <p:sp>
        <p:nvSpPr>
          <p:cNvPr id="20" name="TextBox 19"/>
          <p:cNvSpPr txBox="1"/>
          <p:nvPr userDrawn="1"/>
        </p:nvSpPr>
        <p:spPr>
          <a:xfrm>
            <a:off x="777677" y="247076"/>
            <a:ext cx="8269328" cy="400110"/>
          </a:xfrm>
          <a:prstGeom prst="rect">
            <a:avLst/>
          </a:prstGeom>
          <a:noFill/>
          <a:ln>
            <a:noFill/>
          </a:ln>
        </p:spPr>
        <p:txBody>
          <a:bodyPr wrap="square" rtlCol="0">
            <a:spAutoFit/>
          </a:bodyPr>
          <a:lstStyle/>
          <a:p>
            <a:pPr algn="ctr"/>
            <a:r>
              <a:rPr lang="en-US" sz="2000" b="1" kern="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orthern New England Society</a:t>
            </a:r>
            <a:r>
              <a:rPr lang="en-US" sz="2000" b="1" kern="0" baseline="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 </a:t>
            </a:r>
            <a:r>
              <a:rPr lang="en-US" sz="2000" b="1" kern="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for Healthcare Risk Management </a:t>
            </a:r>
            <a:endParaRPr lang="en-US" sz="2000" b="1" dirty="0">
              <a:ln w="9525" cap="flat" cmpd="sng" algn="ctr">
                <a:solidFill>
                  <a:schemeClr val="tx1"/>
                </a:solidFill>
                <a:prstDash val="solid"/>
                <a:round/>
              </a:ln>
              <a:solidFill>
                <a:schemeClr val="bg1">
                  <a:lumMod val="50000"/>
                </a:schemeClr>
              </a:solidFill>
              <a:effectLst/>
              <a:latin typeface="Calisto MT" panose="02040603050505030304" pitchFamily="18" charset="0"/>
            </a:endParaRPr>
          </a:p>
        </p:txBody>
      </p:sp>
      <p:pic>
        <p:nvPicPr>
          <p:cNvPr id="53" name="Picture 5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315" y="247363"/>
            <a:ext cx="3442217" cy="3442217"/>
          </a:xfrm>
          <a:prstGeom prst="rect">
            <a:avLst/>
          </a:prstGeom>
          <a:effectLst/>
        </p:spPr>
      </p:pic>
    </p:spTree>
    <p:extLst>
      <p:ext uri="{BB962C8B-B14F-4D97-AF65-F5344CB8AC3E}">
        <p14:creationId xmlns:p14="http://schemas.microsoft.com/office/powerpoint/2010/main" val="30961686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0784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3060" y="2563284"/>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763060" y="4403623"/>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55503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69700" y="282115"/>
            <a:ext cx="7585800"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276350" y="1808164"/>
            <a:ext cx="3818915" cy="3582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88986" y="1808164"/>
            <a:ext cx="3818914" cy="35829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64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5901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901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27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27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55536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7666" y="174171"/>
            <a:ext cx="8596668" cy="1320800"/>
          </a:xfrm>
        </p:spPr>
        <p:txBody>
          <a:bodyPr/>
          <a:lstStyle/>
          <a:p>
            <a:r>
              <a:rPr lang="en-US"/>
              <a:t>Click to edit Master title style</a:t>
            </a:r>
            <a:endParaRPr lang="en-US" dirty="0"/>
          </a:p>
        </p:txBody>
      </p:sp>
    </p:spTree>
    <p:extLst>
      <p:ext uri="{BB962C8B-B14F-4D97-AF65-F5344CB8AC3E}">
        <p14:creationId xmlns:p14="http://schemas.microsoft.com/office/powerpoint/2010/main" val="2882165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681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4038107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7826" y="4733925"/>
            <a:ext cx="701763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47825" y="542925"/>
            <a:ext cx="7017636"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647826" y="5300663"/>
            <a:ext cx="701763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50624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7666" y="174171"/>
            <a:ext cx="8596668" cy="1320800"/>
          </a:xfrm>
        </p:spPr>
        <p:txBody>
          <a:bodyPr/>
          <a:lstStyle/>
          <a:p>
            <a:r>
              <a:rPr lang="en-US"/>
              <a:t>Click to edit Master title style</a:t>
            </a:r>
            <a:endParaRPr lang="en-US" dirty="0"/>
          </a:p>
        </p:txBody>
      </p:sp>
    </p:spTree>
    <p:extLst>
      <p:ext uri="{BB962C8B-B14F-4D97-AF65-F5344CB8AC3E}">
        <p14:creationId xmlns:p14="http://schemas.microsoft.com/office/powerpoint/2010/main" val="2573041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97666"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797666"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3698522"/>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8933"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483738" y="3714462"/>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20" name="TextBox 19"/>
          <p:cNvSpPr txBox="1"/>
          <p:nvPr/>
        </p:nvSpPr>
        <p:spPr>
          <a:xfrm>
            <a:off x="1561045" y="609600"/>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0143067" y="3428424"/>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3" name="Text Placeholder 2"/>
          <p:cNvSpPr>
            <a:spLocks noGrp="1"/>
          </p:cNvSpPr>
          <p:nvPr>
            <p:ph type="body" idx="1"/>
          </p:nvPr>
        </p:nvSpPr>
        <p:spPr>
          <a:xfrm>
            <a:off x="2265174" y="4279971"/>
            <a:ext cx="7443088" cy="1266020"/>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51030025"/>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820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0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15140226"/>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791940" y="3852332"/>
            <a:ext cx="681865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791942" y="4366580"/>
            <a:ext cx="681865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311280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28749" y="600075"/>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543048" y="4030412"/>
            <a:ext cx="8351138" cy="460774"/>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543050" y="4596635"/>
            <a:ext cx="8351138" cy="1356490"/>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9100588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664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34103" y="609599"/>
            <a:ext cx="603357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20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70532" y="3486315"/>
            <a:ext cx="10050936" cy="1127461"/>
          </a:xfrm>
        </p:spPr>
        <p:txBody>
          <a:bodyPr anchor="t">
            <a:noAutofit/>
          </a:bodyPr>
          <a:lstStyle>
            <a:lvl1pPr algn="ctr">
              <a:defRPr sz="4400">
                <a:solidFill>
                  <a:srgbClr val="092E07"/>
                </a:solidFill>
                <a:latin typeface="Calisto MT" panose="02040603050505030304" pitchFamily="18" charset="0"/>
              </a:defRPr>
            </a:lvl1pPr>
          </a:lstStyle>
          <a:p>
            <a:r>
              <a:rPr lang="en-US" dirty="0"/>
              <a:t>Click to edit Master title style</a:t>
            </a:r>
          </a:p>
        </p:txBody>
      </p:sp>
      <p:sp>
        <p:nvSpPr>
          <p:cNvPr id="3" name="Subtitle 2"/>
          <p:cNvSpPr>
            <a:spLocks noGrp="1"/>
          </p:cNvSpPr>
          <p:nvPr>
            <p:ph type="subTitle" idx="1"/>
          </p:nvPr>
        </p:nvSpPr>
        <p:spPr>
          <a:xfrm>
            <a:off x="2212532" y="4638988"/>
            <a:ext cx="7766936" cy="1096899"/>
          </a:xfrm>
        </p:spPr>
        <p:txBody>
          <a:bodyPr anchor="t"/>
          <a:lstStyle>
            <a:lvl1pPr marL="0" indent="0" algn="l">
              <a:buNone/>
              <a:defRPr>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42" name="Group 41"/>
          <p:cNvGrpSpPr/>
          <p:nvPr userDrawn="1"/>
        </p:nvGrpSpPr>
        <p:grpSpPr>
          <a:xfrm>
            <a:off x="0" y="-8467"/>
            <a:ext cx="12192000" cy="6866467"/>
            <a:chOff x="0" y="-8467"/>
            <a:chExt cx="12192000" cy="6866467"/>
          </a:xfrm>
        </p:grpSpPr>
        <p:cxnSp>
          <p:nvCxnSpPr>
            <p:cNvPr id="43" name="Straight Connector 42"/>
            <p:cNvCxnSpPr/>
            <p:nvPr/>
          </p:nvCxnSpPr>
          <p:spPr>
            <a:xfrm>
              <a:off x="9371012" y="0"/>
              <a:ext cx="1219200" cy="6858000"/>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44" name="Rectangle 23"/>
            <p:cNvSpPr/>
            <p:nvPr/>
          </p:nvSpPr>
          <p:spPr>
            <a:xfrm>
              <a:off x="10763794" y="-8467"/>
              <a:ext cx="142503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2">
                <a:lumMod val="50000"/>
                <a:alpha val="3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45" name="Straight Connector 44"/>
            <p:cNvCxnSpPr/>
            <p:nvPr/>
          </p:nvCxnSpPr>
          <p:spPr>
            <a:xfrm flipH="1">
              <a:off x="7425267" y="3681413"/>
              <a:ext cx="4763558" cy="3176587"/>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46" name="Rectangle 25"/>
            <p:cNvSpPr/>
            <p:nvPr/>
          </p:nvSpPr>
          <p:spPr>
            <a:xfrm>
              <a:off x="10590212" y="-8467"/>
              <a:ext cx="160178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C4A08">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p:cNvSpPr/>
            <p:nvPr/>
          </p:nvSpPr>
          <p:spPr>
            <a:xfrm>
              <a:off x="11073397" y="3048000"/>
              <a:ext cx="1118603" cy="3810000"/>
            </a:xfrm>
            <a:prstGeom prst="triangle">
              <a:avLst>
                <a:gd name="adj" fmla="val 100000"/>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p:cNvSpPr/>
            <p:nvPr/>
          </p:nvSpPr>
          <p:spPr>
            <a:xfrm>
              <a:off x="10371666" y="-8467"/>
              <a:ext cx="1817160" cy="6801153"/>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p:cNvSpPr/>
            <p:nvPr/>
          </p:nvSpPr>
          <p:spPr>
            <a:xfrm>
              <a:off x="10371666" y="3589867"/>
              <a:ext cx="1817159" cy="3268133"/>
            </a:xfrm>
            <a:prstGeom prst="triangle">
              <a:avLst>
                <a:gd name="adj" fmla="val 100000"/>
              </a:avLst>
            </a:prstGeom>
            <a:solidFill>
              <a:srgbClr val="16A00D">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p:cNvSpPr/>
            <p:nvPr/>
          </p:nvSpPr>
          <p:spPr>
            <a:xfrm>
              <a:off x="11339844" y="-8467"/>
              <a:ext cx="848980"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gradFill>
              <a:gsLst>
                <a:gs pos="31000">
                  <a:srgbClr val="0D6108"/>
                </a:gs>
                <a:gs pos="87000">
                  <a:srgbClr val="16A00D"/>
                </a:gs>
                <a:gs pos="0">
                  <a:schemeClr val="accent2">
                    <a:lumMod val="60000"/>
                    <a:lumOff val="40000"/>
                  </a:schemeClr>
                </a:gs>
                <a:gs pos="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p:cNvSpPr/>
            <p:nvPr/>
          </p:nvSpPr>
          <p:spPr>
            <a:xfrm rot="10800000">
              <a:off x="0" y="0"/>
              <a:ext cx="842596" cy="5666154"/>
            </a:xfrm>
            <a:prstGeom prst="triangle">
              <a:avLst>
                <a:gd name="adj" fmla="val 100000"/>
              </a:avLst>
            </a:prstGeom>
            <a:gradFill>
              <a:gsLst>
                <a:gs pos="62000">
                  <a:srgbClr val="0D6108"/>
                </a:gs>
                <a:gs pos="34000">
                  <a:srgbClr val="16A00D"/>
                </a:gs>
                <a:gs pos="0">
                  <a:schemeClr val="accent2">
                    <a:lumMod val="60000"/>
                    <a:lumOff val="40000"/>
                  </a:schemeClr>
                </a:gs>
                <a:gs pos="800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grpSp>
      <p:sp>
        <p:nvSpPr>
          <p:cNvPr id="20" name="TextBox 19"/>
          <p:cNvSpPr txBox="1"/>
          <p:nvPr userDrawn="1"/>
        </p:nvSpPr>
        <p:spPr>
          <a:xfrm>
            <a:off x="777677" y="247076"/>
            <a:ext cx="8269328" cy="400110"/>
          </a:xfrm>
          <a:prstGeom prst="rect">
            <a:avLst/>
          </a:prstGeom>
          <a:noFill/>
          <a:ln>
            <a:noFill/>
          </a:ln>
        </p:spPr>
        <p:txBody>
          <a:bodyPr wrap="square" rtlCol="0">
            <a:spAutoFit/>
          </a:bodyPr>
          <a:lstStyle/>
          <a:p>
            <a:pPr algn="ctr"/>
            <a:r>
              <a:rPr lang="en-US" sz="2000" b="1" kern="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orthern New England Society</a:t>
            </a:r>
            <a:r>
              <a:rPr lang="en-US" sz="2000" b="1" kern="0" baseline="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 </a:t>
            </a:r>
            <a:r>
              <a:rPr lang="en-US" sz="2000" b="1" kern="0" dirty="0">
                <a:ln w="9525" cap="flat" cmpd="sng" algn="ctr">
                  <a:solidFill>
                    <a:schemeClr val="tx1"/>
                  </a:solidFill>
                  <a:prstDash val="solid"/>
                  <a:round/>
                </a:ln>
                <a:solidFill>
                  <a:schemeClr val="bg1">
                    <a:lumMod val="50000"/>
                  </a:schemeClr>
                </a:solidFill>
                <a:effectLst/>
                <a:latin typeface="Calisto MT" panose="02040603050505030304" pitchFamily="18" charset="0"/>
                <a:ea typeface="Arial Unicode MS" panose="020B0604020202020204" pitchFamily="34" charset="-128"/>
                <a:cs typeface="Times New Roman" panose="02020603050405020304" pitchFamily="18" charset="0"/>
              </a:rPr>
              <a:t>for Healthcare Risk Management </a:t>
            </a:r>
            <a:endParaRPr lang="en-US" sz="2000" b="1" dirty="0">
              <a:ln w="9525" cap="flat" cmpd="sng" algn="ctr">
                <a:solidFill>
                  <a:schemeClr val="tx1"/>
                </a:solidFill>
                <a:prstDash val="solid"/>
                <a:round/>
              </a:ln>
              <a:solidFill>
                <a:schemeClr val="bg1">
                  <a:lumMod val="50000"/>
                </a:schemeClr>
              </a:solidFill>
              <a:effectLst/>
              <a:latin typeface="Calisto MT" panose="02040603050505030304" pitchFamily="18" charset="0"/>
            </a:endParaRPr>
          </a:p>
        </p:txBody>
      </p:sp>
      <p:pic>
        <p:nvPicPr>
          <p:cNvPr id="53" name="Picture 5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315" y="247363"/>
            <a:ext cx="3442217" cy="3442217"/>
          </a:xfrm>
          <a:prstGeom prst="rect">
            <a:avLst/>
          </a:prstGeom>
          <a:effectLst/>
        </p:spPr>
      </p:pic>
      <p:sp>
        <p:nvSpPr>
          <p:cNvPr id="32" name="Picture Placeholder 4"/>
          <p:cNvSpPr>
            <a:spLocks noGrp="1"/>
          </p:cNvSpPr>
          <p:nvPr>
            <p:ph type="pic" sz="quarter" idx="10"/>
          </p:nvPr>
        </p:nvSpPr>
        <p:spPr>
          <a:xfrm>
            <a:off x="4710113" y="5913230"/>
            <a:ext cx="2771775" cy="784225"/>
          </a:xfrm>
        </p:spPr>
        <p:txBody>
          <a:bodyPr/>
          <a:lstStyle>
            <a:lvl1pPr marL="0" indent="0">
              <a:buNone/>
              <a:defRPr baseline="0"/>
            </a:lvl1pPr>
          </a:lstStyle>
          <a:p>
            <a:endParaRPr lang="en-US" dirty="0"/>
          </a:p>
          <a:p>
            <a:r>
              <a:rPr lang="en-US" dirty="0"/>
              <a:t>Company Logo Here</a:t>
            </a:r>
          </a:p>
        </p:txBody>
      </p:sp>
    </p:spTree>
    <p:extLst>
      <p:ext uri="{BB962C8B-B14F-4D97-AF65-F5344CB8AC3E}">
        <p14:creationId xmlns:p14="http://schemas.microsoft.com/office/powerpoint/2010/main" val="2989783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30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2485" y="1339983"/>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5821667"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02485" y="261844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326876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7826" y="4733925"/>
            <a:ext cx="701763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47825" y="542925"/>
            <a:ext cx="7017636"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647826" y="5300663"/>
            <a:ext cx="701763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8933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1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7807EB63-C008-F236-EDED-2D5E4B9A5216}"/>
              </a:ext>
            </a:extLst>
          </p:cNvPr>
          <p:cNvSpPr/>
          <p:nvPr userDrawn="1"/>
        </p:nvSpPr>
        <p:spPr>
          <a:xfrm rot="10800000">
            <a:off x="-21319" y="-40843"/>
            <a:ext cx="233437" cy="6858006"/>
          </a:xfrm>
          <a:prstGeom prst="triangle">
            <a:avLst>
              <a:gd name="adj" fmla="val 100000"/>
            </a:avLst>
          </a:prstGeom>
          <a:gradFill>
            <a:gsLst>
              <a:gs pos="62000">
                <a:srgbClr val="0D6108"/>
              </a:gs>
              <a:gs pos="34000">
                <a:srgbClr val="16A00D"/>
              </a:gs>
              <a:gs pos="0">
                <a:schemeClr val="accent2">
                  <a:lumMod val="60000"/>
                  <a:lumOff val="40000"/>
                </a:schemeClr>
              </a:gs>
              <a:gs pos="8000">
                <a:schemeClr val="accent2">
                  <a:lumMod val="75000"/>
                </a:schemeClr>
              </a:gs>
            </a:gsLst>
            <a:lin ang="5400000" scaled="1"/>
          </a:gradFill>
          <a:ln>
            <a:solidFill>
              <a:srgbClr val="0D6108"/>
            </a:solid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25">
            <a:extLst>
              <a:ext uri="{FF2B5EF4-FFF2-40B4-BE49-F238E27FC236}">
                <a16:creationId xmlns:a16="http://schemas.microsoft.com/office/drawing/2014/main" id="{D55AC0BA-8A4B-4092-CCD0-856781736508}"/>
              </a:ext>
            </a:extLst>
          </p:cNvPr>
          <p:cNvSpPr/>
          <p:nvPr userDrawn="1"/>
        </p:nvSpPr>
        <p:spPr>
          <a:xfrm rot="10800000">
            <a:off x="-11846" y="-28161"/>
            <a:ext cx="271933" cy="6876995"/>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C4A0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23">
            <a:extLst>
              <a:ext uri="{FF2B5EF4-FFF2-40B4-BE49-F238E27FC236}">
                <a16:creationId xmlns:a16="http://schemas.microsoft.com/office/drawing/2014/main" id="{FCEA7C0F-939F-ED20-E423-9E608A8FC1C2}"/>
              </a:ext>
            </a:extLst>
          </p:cNvPr>
          <p:cNvSpPr/>
          <p:nvPr userDrawn="1"/>
        </p:nvSpPr>
        <p:spPr>
          <a:xfrm>
            <a:off x="-4" y="0"/>
            <a:ext cx="123982" cy="6895325"/>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2">
              <a:lumMod val="50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303100" y="320215"/>
            <a:ext cx="7585800"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33914" y="2160589"/>
            <a:ext cx="7924173" cy="33867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C62CDE1-54B9-F968-A612-2E0B665C3A3D}"/>
              </a:ext>
            </a:extLst>
          </p:cNvPr>
          <p:cNvSpPr txBox="1"/>
          <p:nvPr userDrawn="1"/>
        </p:nvSpPr>
        <p:spPr>
          <a:xfrm>
            <a:off x="233434" y="6646072"/>
            <a:ext cx="4609323" cy="215444"/>
          </a:xfrm>
          <a:prstGeom prst="rect">
            <a:avLst/>
          </a:prstGeom>
          <a:noFill/>
        </p:spPr>
        <p:txBody>
          <a:bodyPr wrap="square" rtlCol="0">
            <a:spAutoFit/>
          </a:bodyPr>
          <a:lstStyle/>
          <a:p>
            <a:r>
              <a:rPr lang="en-US" sz="800" dirty="0">
                <a:solidFill>
                  <a:srgbClr val="0C4A08"/>
                </a:solidFill>
              </a:rPr>
              <a:t>Northern New England Society for Healthcare Risk Management</a:t>
            </a:r>
          </a:p>
        </p:txBody>
      </p:sp>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6372808"/>
            <a:ext cx="466868" cy="466868"/>
          </a:xfrm>
          <a:prstGeom prst="rect">
            <a:avLst/>
          </a:prstGeom>
        </p:spPr>
      </p:pic>
    </p:spTree>
    <p:extLst>
      <p:ext uri="{BB962C8B-B14F-4D97-AF65-F5344CB8AC3E}">
        <p14:creationId xmlns:p14="http://schemas.microsoft.com/office/powerpoint/2010/main" val="114511453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822" r:id="rId17"/>
  </p:sldLayoutIdLst>
  <p:hf sldNum="0" hdr="0" ftr="0" dt="0"/>
  <p:txStyles>
    <p:titleStyle>
      <a:lvl1pPr algn="ctr" defTabSz="457200" rtl="0" eaLnBrk="1" latinLnBrk="0" hangingPunct="1">
        <a:spcBef>
          <a:spcPct val="0"/>
        </a:spcBef>
        <a:buNone/>
        <a:defRPr sz="40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bg2">
              <a:lumMod val="10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bg2">
              <a:lumMod val="1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2">
              <a:lumMod val="1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bg2">
              <a:lumMod val="1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2">
              <a:lumMod val="1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733" y="313201"/>
            <a:ext cx="11036300" cy="474189"/>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5733" y="1234874"/>
            <a:ext cx="9192000" cy="493005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438064" y="6427957"/>
            <a:ext cx="1173969" cy="237233"/>
          </a:xfrm>
          <a:prstGeom prst="rect">
            <a:avLst/>
          </a:prstGeom>
        </p:spPr>
        <p:txBody>
          <a:bodyPr vert="horz" lIns="0" tIns="0" rIns="0" bIns="0" rtlCol="0" anchor="t" anchorCtr="0">
            <a:noAutofit/>
          </a:bodyPr>
          <a:lstStyle>
            <a:lvl1pPr algn="r">
              <a:defRPr sz="1000">
                <a:solidFill>
                  <a:schemeClr val="tx2"/>
                </a:solidFill>
              </a:defRPr>
            </a:lvl1pPr>
          </a:lstStyle>
          <a:p>
            <a:fld id="{E8A74B61-50D3-3946-8366-1E447A2A8431}" type="slidenum">
              <a:rPr lang="en-US" smtClean="0"/>
              <a:pPr/>
              <a:t>‹#›</a:t>
            </a:fld>
            <a:endParaRPr lang="en-US" dirty="0"/>
          </a:p>
        </p:txBody>
      </p:sp>
    </p:spTree>
    <p:extLst>
      <p:ext uri="{BB962C8B-B14F-4D97-AF65-F5344CB8AC3E}">
        <p14:creationId xmlns:p14="http://schemas.microsoft.com/office/powerpoint/2010/main" val="210363835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Lst>
  <p:hf hdr="0" ftr="0" dt="0"/>
  <p:txStyles>
    <p:titleStyle>
      <a:lvl1pPr algn="l" defTabSz="914400" rtl="0" eaLnBrk="1" latinLnBrk="0" hangingPunct="1">
        <a:lnSpc>
          <a:spcPct val="100000"/>
        </a:lnSpc>
        <a:spcBef>
          <a:spcPct val="0"/>
        </a:spcBef>
        <a:buNone/>
        <a:defRPr sz="2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1400" kern="1200">
          <a:solidFill>
            <a:schemeClr val="tx2"/>
          </a:solidFill>
          <a:latin typeface="+mn-lt"/>
          <a:ea typeface="+mn-ea"/>
          <a:cs typeface="+mn-cs"/>
        </a:defRPr>
      </a:lvl1pPr>
      <a:lvl2pPr marL="180000" indent="-2160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2"/>
          </a:solidFill>
          <a:latin typeface="+mn-lt"/>
          <a:ea typeface="+mn-ea"/>
          <a:cs typeface="+mn-cs"/>
        </a:defRPr>
      </a:lvl2pPr>
      <a:lvl3pPr marL="180000" indent="-216000"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3pPr>
      <a:lvl4pPr marL="395288" indent="-179388"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4pPr>
      <a:lvl5pPr marL="576000" indent="-179388" algn="l" defTabSz="914400" rtl="0" eaLnBrk="1" latinLnBrk="0" hangingPunct="1">
        <a:lnSpc>
          <a:spcPct val="100000"/>
        </a:lnSpc>
        <a:spcBef>
          <a:spcPts val="0"/>
        </a:spcBef>
        <a:spcAft>
          <a:spcPts val="1000"/>
        </a:spcAft>
        <a:buFont typeface="Symbol" panose="050501020107060205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3" orient="horz" pos="2646">
          <p15:clr>
            <a:srgbClr val="F26B43"/>
          </p15:clr>
        </p15:guide>
        <p15:guide id="4" orient="horz" pos="4070">
          <p15:clr>
            <a:srgbClr val="F26B43"/>
          </p15:clr>
        </p15:guide>
        <p15:guide id="5" pos="5486">
          <p15:clr>
            <a:srgbClr val="F26B43"/>
          </p15:clr>
        </p15:guide>
        <p15:guide id="6" pos="264">
          <p15:clr>
            <a:srgbClr val="F26B43"/>
          </p15:clr>
        </p15:guide>
        <p15:guide id="7" orient="horz" pos="3558">
          <p15:clr>
            <a:srgbClr val="F26B43"/>
          </p15:clr>
        </p15:guide>
        <p15:guide id="8" orient="horz" pos="801">
          <p15:clr>
            <a:srgbClr val="F26B43"/>
          </p15:clr>
        </p15:guide>
        <p15:guide id="9" orient="horz" pos="169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A819AF-9A05-4872-93C4-5CDF725FB6F3}" type="datetimeFigureOut">
              <a:rPr lang="en-US" smtClean="0"/>
              <a:t>11/17/2024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887798-22AD-4132-8BA7-BA3E63EBE261}" type="slidenum">
              <a:rPr lang="en-US" smtClean="0"/>
              <a:t>‹#›</a:t>
            </a:fld>
            <a:endParaRPr lang="en-US"/>
          </a:p>
        </p:txBody>
      </p:sp>
    </p:spTree>
    <p:extLst>
      <p:ext uri="{BB962C8B-B14F-4D97-AF65-F5344CB8AC3E}">
        <p14:creationId xmlns:p14="http://schemas.microsoft.com/office/powerpoint/2010/main" val="302510475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3100" y="320215"/>
            <a:ext cx="7585800"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133914" y="2160589"/>
            <a:ext cx="7924173" cy="338677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19"/>
          <a:stretch>
            <a:fillRect/>
          </a:stretch>
        </p:blipFill>
        <p:spPr>
          <a:xfrm>
            <a:off x="0" y="5240355"/>
            <a:ext cx="1610821" cy="1617646"/>
          </a:xfrm>
          <a:prstGeom prst="rect">
            <a:avLst/>
          </a:prstGeom>
        </p:spPr>
      </p:pic>
      <p:grpSp>
        <p:nvGrpSpPr>
          <p:cNvPr id="52" name="Group 51"/>
          <p:cNvGrpSpPr/>
          <p:nvPr userDrawn="1"/>
        </p:nvGrpSpPr>
        <p:grpSpPr>
          <a:xfrm>
            <a:off x="0" y="-8467"/>
            <a:ext cx="12192000" cy="6866467"/>
            <a:chOff x="0" y="-8467"/>
            <a:chExt cx="12192000" cy="6866467"/>
          </a:xfrm>
        </p:grpSpPr>
        <p:cxnSp>
          <p:nvCxnSpPr>
            <p:cNvPr id="53" name="Straight Connector 52"/>
            <p:cNvCxnSpPr/>
            <p:nvPr/>
          </p:nvCxnSpPr>
          <p:spPr>
            <a:xfrm>
              <a:off x="9371012" y="0"/>
              <a:ext cx="1219200" cy="6858000"/>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5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2">
                <a:lumMod val="50000"/>
                <a:alpha val="3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55" name="Straight Connector 54"/>
            <p:cNvCxnSpPr/>
            <p:nvPr/>
          </p:nvCxnSpPr>
          <p:spPr>
            <a:xfrm flipH="1">
              <a:off x="7425267" y="3681413"/>
              <a:ext cx="4763558" cy="3176587"/>
            </a:xfrm>
            <a:prstGeom prst="line">
              <a:avLst/>
            </a:prstGeom>
            <a:ln w="9525">
              <a:noFill/>
            </a:ln>
          </p:spPr>
          <p:style>
            <a:lnRef idx="2">
              <a:schemeClr val="accent1"/>
            </a:lnRef>
            <a:fillRef idx="0">
              <a:schemeClr val="accent1"/>
            </a:fillRef>
            <a:effectRef idx="1">
              <a:schemeClr val="accent1"/>
            </a:effectRef>
            <a:fontRef idx="minor">
              <a:schemeClr val="tx1"/>
            </a:fontRef>
          </p:style>
        </p:cxnSp>
        <p:sp>
          <p:nvSpPr>
            <p:cNvPr id="5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0C4A08">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p:cNvSpPr/>
            <p:nvPr/>
          </p:nvSpPr>
          <p:spPr>
            <a:xfrm>
              <a:off x="8932333" y="3048000"/>
              <a:ext cx="3259667" cy="3810000"/>
            </a:xfrm>
            <a:prstGeom prst="triangle">
              <a:avLst>
                <a:gd name="adj" fmla="val 100000"/>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p:cNvSpPr/>
            <p:nvPr/>
          </p:nvSpPr>
          <p:spPr>
            <a:xfrm>
              <a:off x="10371666" y="3589867"/>
              <a:ext cx="1817159" cy="3268133"/>
            </a:xfrm>
            <a:prstGeom prst="triangle">
              <a:avLst>
                <a:gd name="adj" fmla="val 100000"/>
              </a:avLst>
            </a:prstGeom>
            <a:solidFill>
              <a:srgbClr val="16A00D">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gradFill>
              <a:gsLst>
                <a:gs pos="31000">
                  <a:srgbClr val="0D6108"/>
                </a:gs>
                <a:gs pos="87000">
                  <a:srgbClr val="16A00D"/>
                </a:gs>
                <a:gs pos="0">
                  <a:schemeClr val="accent2">
                    <a:lumMod val="60000"/>
                    <a:lumOff val="40000"/>
                  </a:schemeClr>
                </a:gs>
                <a:gs pos="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p:cNvSpPr/>
            <p:nvPr/>
          </p:nvSpPr>
          <p:spPr>
            <a:xfrm rot="10800000">
              <a:off x="0" y="0"/>
              <a:ext cx="842596" cy="5666154"/>
            </a:xfrm>
            <a:prstGeom prst="triangle">
              <a:avLst>
                <a:gd name="adj" fmla="val 100000"/>
              </a:avLst>
            </a:prstGeom>
            <a:gradFill>
              <a:gsLst>
                <a:gs pos="62000">
                  <a:srgbClr val="0D6108"/>
                </a:gs>
                <a:gs pos="34000">
                  <a:srgbClr val="16A00D"/>
                </a:gs>
                <a:gs pos="0">
                  <a:schemeClr val="accent2">
                    <a:lumMod val="60000"/>
                    <a:lumOff val="40000"/>
                  </a:schemeClr>
                </a:gs>
                <a:gs pos="800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15590638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hf sldNum="0" hdr="0" ftr="0" dt="0"/>
  <p:txStyles>
    <p:titleStyle>
      <a:lvl1pPr algn="l" defTabSz="457200" rtl="0" eaLnBrk="1" latinLnBrk="0" hangingPunct="1">
        <a:spcBef>
          <a:spcPct val="0"/>
        </a:spcBef>
        <a:buNone/>
        <a:defRPr sz="40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2">
              <a:lumMod val="10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2">
              <a:lumMod val="1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2">
              <a:lumMod val="1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mailto:thudson@crhc.org" TargetMode="External"/><Relationship Id="rId2" Type="http://schemas.openxmlformats.org/officeDocument/2006/relationships/hyperlink" Target="mailto:joduval@crhc.org"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hyperlink" Target="https://www.protiviti.com/US-en/insights/bulletinv5-i4"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hyperlink" Target="https://pixabay.com/de/teamwork-team-zahnrad-zahnr%C3%A4der-3108342/" TargetMode="External"/><Relationship Id="rId2" Type="http://schemas.openxmlformats.org/officeDocument/2006/relationships/image" Target="../media/image112.jp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5.png"/><Relationship Id="rId7" Type="http://schemas.openxmlformats.org/officeDocument/2006/relationships/hyperlink" Target="https://www.pointstalent.com/index.php/2024/01/06/b737-max-9-chu-shi-le.html"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hyperlink" Target="https://www.movilidadhoy.com/categoria/ads/tesla/cybertruck/"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mailto:membership@nneshrm.org" TargetMode="External"/><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 Id="rId9" Type="http://schemas.openxmlformats.org/officeDocument/2006/relationships/image" Target="../media/image123.sv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hyperlink" Target="https://www.peakpx.com/526827/black-swan"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hipaaguide.net/what-is-hipaa-authorization/" TargetMode="External"/><Relationship Id="rId1" Type="http://schemas.openxmlformats.org/officeDocument/2006/relationships/slideLayout" Target="../slideLayouts/slideLayout3.xml"/><Relationship Id="rId4" Type="http://schemas.openxmlformats.org/officeDocument/2006/relationships/image" Target="../media/image138.svg"/></Relationships>
</file>

<file path=ppt/slides/_rels/slide173.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hyperlink" Target="https://www.jacksonlewis.com/sites/default/files/docs/4thCirPayne187030.P.pdf" TargetMode="Externa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8.xml.rels><?xml version="1.0" encoding="UTF-8" standalone="yes"?>
<Relationships xmlns="http://schemas.openxmlformats.org/package/2006/relationships"><Relationship Id="rId3" Type="http://schemas.openxmlformats.org/officeDocument/2006/relationships/hyperlink" Target="https://www.cms.gov/Regulations-and-Guidance/Administrative-Simplification/HIPAA-ACA/AreYouaCoveredEntity.html" TargetMode="External"/><Relationship Id="rId2" Type="http://schemas.openxmlformats.org/officeDocument/2006/relationships/hyperlink" Target="https://www.gpo.gov/fdsys/pkg/CFR-2003-title45-vol1/xml/CFR-2003-title45-vol1-sec164-512.xml" TargetMode="Externa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1.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8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6.jpg"/></Relationships>
</file>

<file path=ppt/slides/_rels/slide19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9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0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9.jpg"/><Relationship Id="rId7"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hyperlink" Target="https://www.shsmd.org/resources/futurescan-2022" TargetMode="External"/><Relationship Id="rId5" Type="http://schemas.openxmlformats.org/officeDocument/2006/relationships/hyperlink" Target="https://www.aha.org/environmentalscan" TargetMode="Externa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4.sv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7.xml"/><Relationship Id="rId4" Type="http://schemas.openxmlformats.org/officeDocument/2006/relationships/image" Target="../media/image63.jpg"/></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mailto:Janell.forget@umassmemorial.org" TargetMode="External"/><Relationship Id="rId2" Type="http://schemas.openxmlformats.org/officeDocument/2006/relationships/hyperlink" Target="mailto:amy.costigan@umassmemorial.org" TargetMode="Externa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275" y="2463058"/>
            <a:ext cx="10050936" cy="1760599"/>
          </a:xfrm>
        </p:spPr>
        <p:txBody>
          <a:bodyPr/>
          <a:lstStyle/>
          <a:p>
            <a:r>
              <a:rPr lang="en-US" dirty="0"/>
              <a:t>Welcome to NNESHRM </a:t>
            </a:r>
            <a:br>
              <a:rPr lang="en-US" dirty="0"/>
            </a:br>
            <a:r>
              <a:rPr lang="en-US" dirty="0"/>
              <a:t>Fall Education Day!</a:t>
            </a:r>
            <a:br>
              <a:rPr lang="en-US" dirty="0"/>
            </a:br>
            <a:endParaRPr lang="en-US" dirty="0"/>
          </a:p>
        </p:txBody>
      </p:sp>
      <p:sp>
        <p:nvSpPr>
          <p:cNvPr id="3" name="Subtitle 2"/>
          <p:cNvSpPr>
            <a:spLocks noGrp="1"/>
          </p:cNvSpPr>
          <p:nvPr>
            <p:ph type="subTitle" idx="1"/>
          </p:nvPr>
        </p:nvSpPr>
        <p:spPr/>
        <p:txBody>
          <a:bodyPr/>
          <a:lstStyle/>
          <a:p>
            <a:pPr algn="ctr"/>
            <a:r>
              <a:rPr lang="en-US" dirty="0"/>
              <a:t>November 18</a:t>
            </a:r>
            <a:r>
              <a:rPr lang="en-US" baseline="30000" dirty="0"/>
              <a:t>th</a:t>
            </a:r>
            <a:r>
              <a:rPr lang="en-US" dirty="0"/>
              <a:t>, 2024</a:t>
            </a:r>
          </a:p>
          <a:p>
            <a:pPr algn="ctr"/>
            <a:r>
              <a:rPr lang="en-US" dirty="0"/>
              <a:t> Harraseeket Inn, Freeport, ME</a:t>
            </a:r>
          </a:p>
        </p:txBody>
      </p:sp>
      <p:sp>
        <p:nvSpPr>
          <p:cNvPr id="4" name="Picture Placeholder 3"/>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75918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955398" y="185895"/>
            <a:ext cx="8277626" cy="811304"/>
          </a:xfrm>
        </p:spPr>
        <p:txBody>
          <a:bodyPr/>
          <a:lstStyle/>
          <a:p>
            <a:r>
              <a:rPr lang="en-US" altLang="en-US" sz="3600" dirty="0"/>
              <a:t>It’s Culture, really!</a:t>
            </a:r>
          </a:p>
          <a:p>
            <a:r>
              <a:rPr lang="en-US" sz="1400" i="1" dirty="0">
                <a:solidFill>
                  <a:srgbClr val="FFFF00"/>
                </a:solidFill>
              </a:rPr>
              <a:t>Oriental cliché - ‘you can’t carve a statue from rotten wood’….  </a:t>
            </a:r>
          </a:p>
          <a:p>
            <a:endParaRPr lang="en-US" altLang="en-US" sz="3600" dirty="0">
              <a:solidFill>
                <a:srgbClr val="FFFF00"/>
              </a:solidFill>
            </a:endParaRPr>
          </a:p>
          <a:p>
            <a:endParaRPr lang="en-US" sz="3600"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10</a:t>
            </a:fld>
            <a:endParaRPr lang="en-US" dirty="0">
              <a:solidFill>
                <a:prstClr val="white"/>
              </a:solidFill>
              <a:latin typeface="Arial"/>
            </a:endParaRPr>
          </a:p>
        </p:txBody>
      </p:sp>
      <p:graphicFrame>
        <p:nvGraphicFramePr>
          <p:cNvPr id="5" name="Content Placeholder 7"/>
          <p:cNvGraphicFramePr>
            <a:graphicFrameLocks noGrp="1"/>
          </p:cNvGraphicFramePr>
          <p:nvPr>
            <p:ph idx="1"/>
          </p:nvPr>
        </p:nvGraphicFramePr>
        <p:xfrm>
          <a:off x="2182167" y="1451987"/>
          <a:ext cx="7892981" cy="4712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925681" y="5928529"/>
            <a:ext cx="2853732" cy="276999"/>
          </a:xfrm>
          <a:prstGeom prst="rect">
            <a:avLst/>
          </a:prstGeom>
          <a:noFill/>
        </p:spPr>
        <p:txBody>
          <a:bodyPr wrap="square" rtlCol="0">
            <a:spAutoFit/>
          </a:bodyPr>
          <a:lstStyle/>
          <a:p>
            <a:pPr defTabSz="914400"/>
            <a:r>
              <a:rPr lang="en-US" sz="1200" i="1" dirty="0">
                <a:solidFill>
                  <a:prstClr val="white"/>
                </a:solidFill>
                <a:latin typeface="Arial"/>
              </a:rPr>
              <a:t>Institute of RM Framework</a:t>
            </a:r>
          </a:p>
        </p:txBody>
      </p:sp>
      <p:sp>
        <p:nvSpPr>
          <p:cNvPr id="6" name="Rectangle 5"/>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15573999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Custodial Patients</a:t>
            </a:r>
          </a:p>
        </p:txBody>
      </p:sp>
      <p:sp>
        <p:nvSpPr>
          <p:cNvPr id="3" name="Content Placeholder 2"/>
          <p:cNvSpPr>
            <a:spLocks noGrp="1"/>
          </p:cNvSpPr>
          <p:nvPr>
            <p:ph idx="1"/>
          </p:nvPr>
        </p:nvSpPr>
        <p:spPr>
          <a:xfrm>
            <a:off x="2303100" y="2160589"/>
            <a:ext cx="7754987" cy="3605211"/>
          </a:xfrm>
        </p:spPr>
        <p:txBody>
          <a:bodyPr>
            <a:normAutofit fontScale="92500" lnSpcReduction="20000"/>
          </a:bodyPr>
          <a:lstStyle/>
          <a:p>
            <a:r>
              <a:rPr lang="en-US" dirty="0"/>
              <a:t>Prisoners, Inmates, Under Arrest… </a:t>
            </a:r>
          </a:p>
          <a:p>
            <a:pPr lvl="1"/>
            <a:r>
              <a:rPr lang="en-US" dirty="0">
                <a:solidFill>
                  <a:schemeClr val="tx1"/>
                </a:solidFill>
              </a:rPr>
              <a:t>What is “custody”?</a:t>
            </a:r>
          </a:p>
          <a:p>
            <a:endParaRPr lang="en-US" dirty="0"/>
          </a:p>
          <a:p>
            <a:r>
              <a:rPr lang="en-US" dirty="0"/>
              <a:t>Which Agency? </a:t>
            </a:r>
          </a:p>
          <a:p>
            <a:pPr lvl="1"/>
            <a:r>
              <a:rPr lang="en-US" dirty="0"/>
              <a:t>Post orders differ by agency</a:t>
            </a:r>
          </a:p>
          <a:p>
            <a:pPr marL="457200" lvl="1" indent="0">
              <a:buNone/>
            </a:pPr>
            <a:endParaRPr lang="en-US" dirty="0"/>
          </a:p>
          <a:p>
            <a:r>
              <a:rPr lang="en-US" dirty="0"/>
              <a:t>Patient Rights?</a:t>
            </a:r>
          </a:p>
          <a:p>
            <a:endParaRPr lang="en-US" dirty="0"/>
          </a:p>
          <a:p>
            <a:r>
              <a:rPr lang="en-US" dirty="0"/>
              <a:t>Law Enforcement Officer protocol?</a:t>
            </a:r>
          </a:p>
        </p:txBody>
      </p:sp>
    </p:spTree>
    <p:extLst>
      <p:ext uri="{BB962C8B-B14F-4D97-AF65-F5344CB8AC3E}">
        <p14:creationId xmlns:p14="http://schemas.microsoft.com/office/powerpoint/2010/main" val="12225881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03099" y="204678"/>
            <a:ext cx="5373047" cy="1320800"/>
          </a:xfrm>
        </p:spPr>
        <p:txBody>
          <a:bodyPr>
            <a:normAutofit/>
          </a:bodyPr>
          <a:lstStyle/>
          <a:p>
            <a:r>
              <a:rPr lang="en-US" dirty="0"/>
              <a:t>Patient/Inmate Escape</a:t>
            </a:r>
          </a:p>
        </p:txBody>
      </p:sp>
      <p:sp>
        <p:nvSpPr>
          <p:cNvPr id="6" name="TextBox 5"/>
          <p:cNvSpPr txBox="1"/>
          <p:nvPr/>
        </p:nvSpPr>
        <p:spPr>
          <a:xfrm>
            <a:off x="2303100" y="1854817"/>
            <a:ext cx="3805600" cy="4596783"/>
          </a:xfrm>
          <a:prstGeom prst="rect">
            <a:avLst/>
          </a:prstGeom>
          <a:noFill/>
        </p:spPr>
        <p:txBody>
          <a:bodyPr wrap="square" rtlCol="0">
            <a:spAutoFit/>
          </a:bodyPr>
          <a:lstStyle/>
          <a:p>
            <a:endParaRPr lang="en-US" dirty="0"/>
          </a:p>
        </p:txBody>
      </p:sp>
      <p:pic>
        <p:nvPicPr>
          <p:cNvPr id="7" name="Picture 6"/>
          <p:cNvPicPr>
            <a:picLocks noChangeAspect="1"/>
          </p:cNvPicPr>
          <p:nvPr/>
        </p:nvPicPr>
        <p:blipFill>
          <a:blip r:embed="rId2"/>
          <a:stretch>
            <a:fillRect/>
          </a:stretch>
        </p:blipFill>
        <p:spPr>
          <a:xfrm>
            <a:off x="689025" y="1854817"/>
            <a:ext cx="4895274" cy="3607044"/>
          </a:xfrm>
          <a:prstGeom prst="rect">
            <a:avLst/>
          </a:prstGeom>
        </p:spPr>
      </p:pic>
      <p:pic>
        <p:nvPicPr>
          <p:cNvPr id="9" name="Picture 8"/>
          <p:cNvPicPr>
            <a:picLocks noChangeAspect="1"/>
          </p:cNvPicPr>
          <p:nvPr/>
        </p:nvPicPr>
        <p:blipFill>
          <a:blip r:embed="rId3"/>
          <a:stretch>
            <a:fillRect/>
          </a:stretch>
        </p:blipFill>
        <p:spPr>
          <a:xfrm>
            <a:off x="5995389" y="2171584"/>
            <a:ext cx="4966787" cy="2949452"/>
          </a:xfrm>
          <a:prstGeom prst="rect">
            <a:avLst/>
          </a:prstGeom>
        </p:spPr>
      </p:pic>
    </p:spTree>
    <p:extLst>
      <p:ext uri="{BB962C8B-B14F-4D97-AF65-F5344CB8AC3E}">
        <p14:creationId xmlns:p14="http://schemas.microsoft.com/office/powerpoint/2010/main" val="28681459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Background/Context</a:t>
            </a:r>
          </a:p>
        </p:txBody>
      </p:sp>
      <p:sp>
        <p:nvSpPr>
          <p:cNvPr id="3" name="Content Placeholder 2"/>
          <p:cNvSpPr>
            <a:spLocks noGrp="1"/>
          </p:cNvSpPr>
          <p:nvPr>
            <p:ph sz="half" idx="1"/>
          </p:nvPr>
        </p:nvSpPr>
        <p:spPr>
          <a:xfrm>
            <a:off x="1873509" y="1854817"/>
            <a:ext cx="3818915" cy="4375502"/>
          </a:xfrm>
        </p:spPr>
        <p:txBody>
          <a:bodyPr>
            <a:normAutofit fontScale="92500"/>
          </a:bodyPr>
          <a:lstStyle/>
          <a:p>
            <a:r>
              <a:rPr lang="en-US" dirty="0"/>
              <a:t>C4 upgraded to C5 Inmate</a:t>
            </a:r>
          </a:p>
          <a:p>
            <a:endParaRPr lang="en-US" dirty="0"/>
          </a:p>
          <a:p>
            <a:r>
              <a:rPr lang="en-US" dirty="0"/>
              <a:t>Multiple visits to ED in days preceding escape</a:t>
            </a:r>
          </a:p>
          <a:p>
            <a:endParaRPr lang="en-US" dirty="0"/>
          </a:p>
          <a:p>
            <a:r>
              <a:rPr lang="en-US" dirty="0"/>
              <a:t>Retained foreign bodies</a:t>
            </a:r>
          </a:p>
          <a:p>
            <a:endParaRPr lang="en-US" dirty="0"/>
          </a:p>
          <a:p>
            <a:r>
              <a:rPr lang="en-US" dirty="0"/>
              <a:t>Stalling tactics (consent/refusal of care)</a:t>
            </a:r>
          </a:p>
          <a:p>
            <a:endParaRPr lang="en-US" dirty="0"/>
          </a:p>
          <a:p>
            <a:endParaRPr lang="en-US" dirty="0"/>
          </a:p>
        </p:txBody>
      </p:sp>
      <p:sp>
        <p:nvSpPr>
          <p:cNvPr id="4" name="Content Placeholder 3"/>
          <p:cNvSpPr>
            <a:spLocks noGrp="1"/>
          </p:cNvSpPr>
          <p:nvPr>
            <p:ph sz="half" idx="2"/>
          </p:nvPr>
        </p:nvSpPr>
        <p:spPr>
          <a:xfrm>
            <a:off x="6286145" y="1849837"/>
            <a:ext cx="3818914" cy="4375502"/>
          </a:xfrm>
        </p:spPr>
        <p:txBody>
          <a:bodyPr>
            <a:normAutofit fontScale="92500"/>
          </a:bodyPr>
          <a:lstStyle/>
          <a:p>
            <a:r>
              <a:rPr lang="en-US" dirty="0"/>
              <a:t>Emergency Injunction and Restraining Order to Treat eventually granted</a:t>
            </a:r>
          </a:p>
          <a:p>
            <a:endParaRPr lang="en-US" dirty="0"/>
          </a:p>
          <a:p>
            <a:r>
              <a:rPr lang="en-US" dirty="0"/>
              <a:t>In contact with prison medical staff/leadership (not Warden)</a:t>
            </a:r>
          </a:p>
          <a:p>
            <a:endParaRPr lang="en-US" dirty="0"/>
          </a:p>
          <a:p>
            <a:r>
              <a:rPr lang="en-US" dirty="0"/>
              <a:t>Coordination of care between ED, ENT and GI lead to hospital admission</a:t>
            </a:r>
          </a:p>
          <a:p>
            <a:endParaRPr lang="en-US" dirty="0"/>
          </a:p>
        </p:txBody>
      </p:sp>
    </p:spTree>
    <p:extLst>
      <p:ext uri="{BB962C8B-B14F-4D97-AF65-F5344CB8AC3E}">
        <p14:creationId xmlns:p14="http://schemas.microsoft.com/office/powerpoint/2010/main" val="18810126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and Follow Up</a:t>
            </a:r>
          </a:p>
        </p:txBody>
      </p:sp>
      <p:sp>
        <p:nvSpPr>
          <p:cNvPr id="5" name="Content Placeholder 4"/>
          <p:cNvSpPr>
            <a:spLocks noGrp="1"/>
          </p:cNvSpPr>
          <p:nvPr>
            <p:ph idx="1"/>
          </p:nvPr>
        </p:nvSpPr>
        <p:spPr/>
        <p:txBody>
          <a:bodyPr>
            <a:normAutofit fontScale="92500" lnSpcReduction="10000"/>
          </a:bodyPr>
          <a:lstStyle/>
          <a:p>
            <a:r>
              <a:rPr lang="en-US" dirty="0"/>
              <a:t>Suspicious activity identified on security camera footage review</a:t>
            </a:r>
          </a:p>
          <a:p>
            <a:r>
              <a:rPr lang="en-US" dirty="0"/>
              <a:t>Meetings with Hospital and DOC Leadership</a:t>
            </a:r>
          </a:p>
          <a:p>
            <a:r>
              <a:rPr lang="en-US" dirty="0"/>
              <a:t>Information sharing: Post orders, policy/procedure</a:t>
            </a:r>
          </a:p>
          <a:p>
            <a:r>
              <a:rPr lang="en-US" dirty="0"/>
              <a:t>Communication pathways</a:t>
            </a:r>
          </a:p>
          <a:p>
            <a:r>
              <a:rPr lang="en-US" dirty="0"/>
              <a:t>Escalation mechanism</a:t>
            </a:r>
          </a:p>
          <a:p>
            <a:r>
              <a:rPr lang="en-US" dirty="0"/>
              <a:t>Enhanced Security staff rounding</a:t>
            </a:r>
          </a:p>
          <a:p>
            <a:pPr lvl="1"/>
            <a:r>
              <a:rPr lang="en-US" dirty="0"/>
              <a:t>Statistics…</a:t>
            </a:r>
          </a:p>
        </p:txBody>
      </p:sp>
    </p:spTree>
    <p:extLst>
      <p:ext uri="{BB962C8B-B14F-4D97-AF65-F5344CB8AC3E}">
        <p14:creationId xmlns:p14="http://schemas.microsoft.com/office/powerpoint/2010/main" val="18411519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108038" y="322730"/>
          <a:ext cx="9068696" cy="61856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86932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Escape* from Facility</a:t>
            </a:r>
          </a:p>
        </p:txBody>
      </p:sp>
      <p:pic>
        <p:nvPicPr>
          <p:cNvPr id="4" name="Content Placeholder 3"/>
          <p:cNvPicPr>
            <a:picLocks noGrp="1" noChangeAspect="1"/>
          </p:cNvPicPr>
          <p:nvPr>
            <p:ph idx="1"/>
          </p:nvPr>
        </p:nvPicPr>
        <p:blipFill>
          <a:blip r:embed="rId2"/>
          <a:stretch>
            <a:fillRect/>
          </a:stretch>
        </p:blipFill>
        <p:spPr>
          <a:xfrm>
            <a:off x="1497682" y="1835821"/>
            <a:ext cx="9196636" cy="3357502"/>
          </a:xfrm>
          <a:prstGeom prst="rect">
            <a:avLst/>
          </a:prstGeom>
        </p:spPr>
      </p:pic>
    </p:spTree>
    <p:extLst>
      <p:ext uri="{BB962C8B-B14F-4D97-AF65-F5344CB8AC3E}">
        <p14:creationId xmlns:p14="http://schemas.microsoft.com/office/powerpoint/2010/main" val="4998782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75461" y="2001961"/>
            <a:ext cx="10261672" cy="4158207"/>
          </a:xfrm>
          <a:prstGeom prst="rect">
            <a:avLst/>
          </a:prstGeom>
        </p:spPr>
      </p:pic>
    </p:spTree>
    <p:extLst>
      <p:ext uri="{BB962C8B-B14F-4D97-AF65-F5344CB8AC3E}">
        <p14:creationId xmlns:p14="http://schemas.microsoft.com/office/powerpoint/2010/main" val="38467179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and Follow Up</a:t>
            </a:r>
          </a:p>
        </p:txBody>
      </p:sp>
      <p:sp>
        <p:nvSpPr>
          <p:cNvPr id="3" name="Content Placeholder 2"/>
          <p:cNvSpPr>
            <a:spLocks noGrp="1"/>
          </p:cNvSpPr>
          <p:nvPr>
            <p:ph idx="1"/>
          </p:nvPr>
        </p:nvSpPr>
        <p:spPr/>
        <p:txBody>
          <a:bodyPr/>
          <a:lstStyle/>
          <a:p>
            <a:r>
              <a:rPr lang="en-US" dirty="0"/>
              <a:t>Custodial transition to Non-custodial*</a:t>
            </a:r>
          </a:p>
          <a:p>
            <a:r>
              <a:rPr lang="en-US" dirty="0"/>
              <a:t>Clarification of Roles, communication expectations, patient rights</a:t>
            </a:r>
          </a:p>
        </p:txBody>
      </p:sp>
    </p:spTree>
    <p:extLst>
      <p:ext uri="{BB962C8B-B14F-4D97-AF65-F5344CB8AC3E}">
        <p14:creationId xmlns:p14="http://schemas.microsoft.com/office/powerpoint/2010/main" val="24550249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 Collection </a:t>
            </a:r>
          </a:p>
        </p:txBody>
      </p:sp>
      <p:pic>
        <p:nvPicPr>
          <p:cNvPr id="5" name="Content Placeholder 4"/>
          <p:cNvPicPr>
            <a:picLocks noGrp="1" noChangeAspect="1"/>
          </p:cNvPicPr>
          <p:nvPr>
            <p:ph idx="1"/>
          </p:nvPr>
        </p:nvPicPr>
        <p:blipFill>
          <a:blip r:embed="rId2"/>
          <a:stretch>
            <a:fillRect/>
          </a:stretch>
        </p:blipFill>
        <p:spPr>
          <a:xfrm>
            <a:off x="3067660" y="1312769"/>
            <a:ext cx="6056679" cy="5125920"/>
          </a:xfrm>
          <a:prstGeom prst="rect">
            <a:avLst/>
          </a:prstGeom>
        </p:spPr>
      </p:pic>
    </p:spTree>
    <p:extLst>
      <p:ext uri="{BB962C8B-B14F-4D97-AF65-F5344CB8AC3E}">
        <p14:creationId xmlns:p14="http://schemas.microsoft.com/office/powerpoint/2010/main" val="12153638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and Follow Up</a:t>
            </a:r>
          </a:p>
        </p:txBody>
      </p:sp>
      <p:sp>
        <p:nvSpPr>
          <p:cNvPr id="5" name="Content Placeholder 4"/>
          <p:cNvSpPr>
            <a:spLocks noGrp="1"/>
          </p:cNvSpPr>
          <p:nvPr>
            <p:ph idx="1"/>
          </p:nvPr>
        </p:nvSpPr>
        <p:spPr/>
        <p:txBody>
          <a:bodyPr/>
          <a:lstStyle/>
          <a:p>
            <a:r>
              <a:rPr lang="en-US" dirty="0"/>
              <a:t>Meeting with local PD (multiple), Sheriff, Prosecutor’s office</a:t>
            </a:r>
          </a:p>
          <a:p>
            <a:r>
              <a:rPr lang="en-US" dirty="0"/>
              <a:t>Information sharing</a:t>
            </a:r>
          </a:p>
          <a:p>
            <a:r>
              <a:rPr lang="en-US" dirty="0"/>
              <a:t>Coordination with Prosecutor Office on policy language and handling of </a:t>
            </a:r>
            <a:r>
              <a:rPr lang="en-US" i="1" dirty="0"/>
              <a:t>contraband</a:t>
            </a:r>
          </a:p>
          <a:p>
            <a:r>
              <a:rPr lang="en-US" dirty="0"/>
              <a:t>Communication Pathways established</a:t>
            </a:r>
          </a:p>
        </p:txBody>
      </p:sp>
    </p:spTree>
    <p:extLst>
      <p:ext uri="{BB962C8B-B14F-4D97-AF65-F5344CB8AC3E}">
        <p14:creationId xmlns:p14="http://schemas.microsoft.com/office/powerpoint/2010/main" val="132681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955398" y="502418"/>
            <a:ext cx="8277626" cy="494782"/>
          </a:xfrm>
        </p:spPr>
        <p:txBody>
          <a:bodyPr/>
          <a:lstStyle/>
          <a:p>
            <a:r>
              <a:rPr lang="en-US" dirty="0">
                <a:solidFill>
                  <a:srgbClr val="FFFF00"/>
                </a:solidFill>
              </a:rPr>
              <a:t>Sadly, the Fraud “Pentagon” Can Creep into our Risk Culture </a:t>
            </a:r>
            <a:endParaRPr lang="en-US" u="sng" dirty="0">
              <a:solidFill>
                <a:srgbClr val="FFFF00"/>
              </a:solidFill>
            </a:endParaRP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11</a:t>
            </a:fld>
            <a:endParaRPr lang="en-US" dirty="0">
              <a:solidFill>
                <a:prstClr val="white"/>
              </a:solidFill>
              <a:latin typeface="Aria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101" y="2019719"/>
            <a:ext cx="3841234" cy="3356418"/>
          </a:xfrm>
          <a:prstGeom prst="rect">
            <a:avLst/>
          </a:prstGeom>
        </p:spPr>
      </p:pic>
      <p:sp>
        <p:nvSpPr>
          <p:cNvPr id="5" name="Rectangle 4"/>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15178336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Investigation/Crime Scene</a:t>
            </a:r>
          </a:p>
        </p:txBody>
      </p:sp>
      <p:pic>
        <p:nvPicPr>
          <p:cNvPr id="4" name="Content Placeholder 3"/>
          <p:cNvPicPr>
            <a:picLocks noGrp="1" noChangeAspect="1"/>
          </p:cNvPicPr>
          <p:nvPr>
            <p:ph idx="1"/>
          </p:nvPr>
        </p:nvPicPr>
        <p:blipFill>
          <a:blip r:embed="rId2"/>
          <a:stretch>
            <a:fillRect/>
          </a:stretch>
        </p:blipFill>
        <p:spPr>
          <a:xfrm>
            <a:off x="3077471" y="1641015"/>
            <a:ext cx="6037057" cy="4736122"/>
          </a:xfrm>
          <a:prstGeom prst="rect">
            <a:avLst/>
          </a:prstGeom>
        </p:spPr>
      </p:pic>
    </p:spTree>
    <p:extLst>
      <p:ext uri="{BB962C8B-B14F-4D97-AF65-F5344CB8AC3E}">
        <p14:creationId xmlns:p14="http://schemas.microsoft.com/office/powerpoint/2010/main" val="685107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and Follow Up</a:t>
            </a:r>
          </a:p>
        </p:txBody>
      </p:sp>
      <p:sp>
        <p:nvSpPr>
          <p:cNvPr id="3" name="Content Placeholder 2"/>
          <p:cNvSpPr>
            <a:spLocks noGrp="1"/>
          </p:cNvSpPr>
          <p:nvPr>
            <p:ph idx="1"/>
          </p:nvPr>
        </p:nvSpPr>
        <p:spPr>
          <a:xfrm>
            <a:off x="2133914" y="2160589"/>
            <a:ext cx="7924173" cy="4011611"/>
          </a:xfrm>
        </p:spPr>
        <p:txBody>
          <a:bodyPr>
            <a:normAutofit fontScale="92500" lnSpcReduction="20000"/>
          </a:bodyPr>
          <a:lstStyle/>
          <a:p>
            <a:r>
              <a:rPr lang="en-US" dirty="0">
                <a:solidFill>
                  <a:schemeClr val="tx1"/>
                </a:solidFill>
              </a:rPr>
              <a:t>Employee reaction at onset of arrival with victim and law enforcement presence and interactions</a:t>
            </a:r>
          </a:p>
          <a:p>
            <a:pPr lvl="1"/>
            <a:r>
              <a:rPr lang="en-US" dirty="0">
                <a:solidFill>
                  <a:schemeClr val="tx1"/>
                </a:solidFill>
              </a:rPr>
              <a:t>Small community</a:t>
            </a:r>
          </a:p>
          <a:p>
            <a:pPr lvl="1"/>
            <a:endParaRPr lang="en-US" dirty="0">
              <a:solidFill>
                <a:schemeClr val="tx1"/>
              </a:solidFill>
            </a:endParaRPr>
          </a:p>
          <a:p>
            <a:r>
              <a:rPr lang="en-US" dirty="0"/>
              <a:t>Meeting with AG representative and hospital staff</a:t>
            </a:r>
          </a:p>
          <a:p>
            <a:r>
              <a:rPr lang="en-US" dirty="0"/>
              <a:t>Contact sharing</a:t>
            </a:r>
          </a:p>
          <a:p>
            <a:r>
              <a:rPr lang="en-US" dirty="0"/>
              <a:t>Workflow insight</a:t>
            </a:r>
          </a:p>
          <a:p>
            <a:r>
              <a:rPr lang="en-US" dirty="0"/>
              <a:t>Role clarity</a:t>
            </a:r>
          </a:p>
          <a:p>
            <a:endParaRPr lang="en-US" dirty="0"/>
          </a:p>
          <a:p>
            <a:r>
              <a:rPr lang="en-US" dirty="0"/>
              <a:t>Closure for staff</a:t>
            </a:r>
          </a:p>
          <a:p>
            <a:endParaRPr lang="en-US" dirty="0"/>
          </a:p>
          <a:p>
            <a:endParaRPr lang="en-US" dirty="0"/>
          </a:p>
        </p:txBody>
      </p:sp>
    </p:spTree>
    <p:extLst>
      <p:ext uri="{BB962C8B-B14F-4D97-AF65-F5344CB8AC3E}">
        <p14:creationId xmlns:p14="http://schemas.microsoft.com/office/powerpoint/2010/main" val="17927299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Drills</a:t>
            </a:r>
          </a:p>
        </p:txBody>
      </p:sp>
      <p:pic>
        <p:nvPicPr>
          <p:cNvPr id="4" name="Content Placeholder 3"/>
          <p:cNvPicPr>
            <a:picLocks noGrp="1" noChangeAspect="1"/>
          </p:cNvPicPr>
          <p:nvPr>
            <p:ph idx="1"/>
          </p:nvPr>
        </p:nvPicPr>
        <p:blipFill>
          <a:blip r:embed="rId3"/>
          <a:stretch>
            <a:fillRect/>
          </a:stretch>
        </p:blipFill>
        <p:spPr>
          <a:xfrm>
            <a:off x="2857515" y="1641015"/>
            <a:ext cx="6476969" cy="4486397"/>
          </a:xfrm>
          <a:prstGeom prst="rect">
            <a:avLst/>
          </a:prstGeom>
        </p:spPr>
      </p:pic>
    </p:spTree>
    <p:extLst>
      <p:ext uri="{BB962C8B-B14F-4D97-AF65-F5344CB8AC3E}">
        <p14:creationId xmlns:p14="http://schemas.microsoft.com/office/powerpoint/2010/main" val="20995896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and Follow Up</a:t>
            </a:r>
          </a:p>
        </p:txBody>
      </p:sp>
      <p:sp>
        <p:nvSpPr>
          <p:cNvPr id="3" name="Content Placeholder 2"/>
          <p:cNvSpPr>
            <a:spLocks noGrp="1"/>
          </p:cNvSpPr>
          <p:nvPr>
            <p:ph idx="1"/>
          </p:nvPr>
        </p:nvSpPr>
        <p:spPr/>
        <p:txBody>
          <a:bodyPr/>
          <a:lstStyle/>
          <a:p>
            <a:r>
              <a:rPr lang="en-US" dirty="0"/>
              <a:t>After Action Report – </a:t>
            </a:r>
            <a:r>
              <a:rPr lang="en-US" dirty="0" err="1"/>
              <a:t>Hotwash</a:t>
            </a:r>
            <a:endParaRPr lang="en-US" dirty="0"/>
          </a:p>
          <a:p>
            <a:r>
              <a:rPr lang="en-US" dirty="0"/>
              <a:t>Community Awareness</a:t>
            </a:r>
          </a:p>
          <a:p>
            <a:r>
              <a:rPr lang="en-US" dirty="0"/>
              <a:t>Communication Tools evaluation</a:t>
            </a:r>
          </a:p>
        </p:txBody>
      </p:sp>
    </p:spTree>
    <p:extLst>
      <p:ext uri="{BB962C8B-B14F-4D97-AF65-F5344CB8AC3E}">
        <p14:creationId xmlns:p14="http://schemas.microsoft.com/office/powerpoint/2010/main" val="28033054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a:normAutofit fontScale="92500" lnSpcReduction="20000"/>
          </a:bodyPr>
          <a:lstStyle/>
          <a:p>
            <a:r>
              <a:rPr lang="en-US" dirty="0"/>
              <a:t>“Help us help you”</a:t>
            </a:r>
          </a:p>
          <a:p>
            <a:endParaRPr lang="en-US" dirty="0"/>
          </a:p>
          <a:p>
            <a:r>
              <a:rPr lang="en-US" dirty="0"/>
              <a:t>Policy sharing</a:t>
            </a:r>
          </a:p>
          <a:p>
            <a:r>
              <a:rPr lang="en-US" dirty="0"/>
              <a:t>Routine meetings</a:t>
            </a:r>
          </a:p>
          <a:p>
            <a:r>
              <a:rPr lang="en-US" dirty="0"/>
              <a:t>Conversations vs Emails</a:t>
            </a:r>
          </a:p>
          <a:p>
            <a:r>
              <a:rPr lang="en-US" dirty="0"/>
              <a:t>Consider resource constraints on all sides</a:t>
            </a:r>
          </a:p>
          <a:p>
            <a:endParaRPr lang="en-US" dirty="0"/>
          </a:p>
          <a:p>
            <a:r>
              <a:rPr lang="en-US" dirty="0"/>
              <a:t>Staff satisfaction</a:t>
            </a:r>
          </a:p>
          <a:p>
            <a:endParaRPr lang="en-US" dirty="0"/>
          </a:p>
        </p:txBody>
      </p:sp>
    </p:spTree>
    <p:extLst>
      <p:ext uri="{BB962C8B-B14F-4D97-AF65-F5344CB8AC3E}">
        <p14:creationId xmlns:p14="http://schemas.microsoft.com/office/powerpoint/2010/main" val="41861850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r>
              <a:rPr lang="en-US" dirty="0"/>
              <a:t>Maintain relations </a:t>
            </a:r>
          </a:p>
          <a:p>
            <a:r>
              <a:rPr lang="en-US" dirty="0"/>
              <a:t>Check-in with contacts</a:t>
            </a:r>
          </a:p>
          <a:p>
            <a:r>
              <a:rPr lang="en-US" dirty="0"/>
              <a:t>Consider including resources in policy development proactively</a:t>
            </a:r>
          </a:p>
          <a:p>
            <a:endParaRPr lang="en-US" dirty="0"/>
          </a:p>
        </p:txBody>
      </p:sp>
    </p:spTree>
    <p:extLst>
      <p:ext uri="{BB962C8B-B14F-4D97-AF65-F5344CB8AC3E}">
        <p14:creationId xmlns:p14="http://schemas.microsoft.com/office/powerpoint/2010/main" val="30587123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sz="3600" dirty="0"/>
              <a:t>Questions?</a:t>
            </a:r>
          </a:p>
          <a:p>
            <a:endParaRPr lang="en-US" dirty="0"/>
          </a:p>
          <a:p>
            <a:r>
              <a:rPr lang="en-US" dirty="0"/>
              <a:t>Contact Info:</a:t>
            </a:r>
          </a:p>
          <a:p>
            <a:r>
              <a:rPr lang="en-US" dirty="0"/>
              <a:t>John Duval – </a:t>
            </a:r>
            <a:r>
              <a:rPr lang="en-US" dirty="0">
                <a:hlinkClick r:id="rId2"/>
              </a:rPr>
              <a:t>joduval@crhc.org</a:t>
            </a:r>
            <a:r>
              <a:rPr lang="en-US" dirty="0"/>
              <a:t>  (603) 227-7000 x7089</a:t>
            </a:r>
          </a:p>
          <a:p>
            <a:r>
              <a:rPr lang="en-US" dirty="0"/>
              <a:t>Todd Hudson – </a:t>
            </a:r>
            <a:r>
              <a:rPr lang="en-US" dirty="0">
                <a:hlinkClick r:id="rId3"/>
              </a:rPr>
              <a:t>thudson@crhc.org</a:t>
            </a:r>
            <a:r>
              <a:rPr lang="en-US" dirty="0"/>
              <a:t>  (603) 230-6150</a:t>
            </a:r>
          </a:p>
        </p:txBody>
      </p:sp>
    </p:spTree>
    <p:extLst>
      <p:ext uri="{BB962C8B-B14F-4D97-AF65-F5344CB8AC3E}">
        <p14:creationId xmlns:p14="http://schemas.microsoft.com/office/powerpoint/2010/main" val="12621730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131" y="482600"/>
            <a:ext cx="7585800" cy="1320800"/>
          </a:xfrm>
        </p:spPr>
        <p:txBody>
          <a:bodyPr/>
          <a:lstStyle/>
          <a:p>
            <a:r>
              <a:rPr lang="en-US" dirty="0">
                <a:solidFill>
                  <a:srgbClr val="0C4A08"/>
                </a:solidFill>
              </a:rPr>
              <a:t>Please Note </a:t>
            </a:r>
          </a:p>
        </p:txBody>
      </p:sp>
      <p:sp>
        <p:nvSpPr>
          <p:cNvPr id="3" name="Content Placeholder 2"/>
          <p:cNvSpPr>
            <a:spLocks noGrp="1"/>
          </p:cNvSpPr>
          <p:nvPr>
            <p:ph idx="1"/>
          </p:nvPr>
        </p:nvSpPr>
        <p:spPr>
          <a:xfrm>
            <a:off x="1219201" y="1803400"/>
            <a:ext cx="9053489" cy="3386771"/>
          </a:xfrm>
        </p:spPr>
        <p:txBody>
          <a:bodyPr>
            <a:noAutofit/>
          </a:bodyPr>
          <a:lstStyle/>
          <a:p>
            <a:pPr marL="0" indent="0" algn="ctr">
              <a:buNone/>
            </a:pPr>
            <a:r>
              <a:rPr lang="en-US" sz="2800" dirty="0">
                <a:solidFill>
                  <a:schemeClr val="tx1"/>
                </a:solidFill>
              </a:rPr>
              <a:t>This material was created for NNESHRM’s Conference. </a:t>
            </a:r>
          </a:p>
          <a:p>
            <a:pPr marL="0" indent="0" algn="ctr">
              <a:buNone/>
            </a:pPr>
            <a:endParaRPr lang="en-US" sz="2800" dirty="0">
              <a:solidFill>
                <a:schemeClr val="tx1"/>
              </a:solidFill>
            </a:endParaRPr>
          </a:p>
          <a:p>
            <a:pPr marL="0" indent="0" algn="ctr">
              <a:buNone/>
            </a:pPr>
            <a:r>
              <a:rPr lang="en-US" sz="2800" dirty="0">
                <a:solidFill>
                  <a:schemeClr val="tx1"/>
                </a:solidFill>
              </a:rPr>
              <a:t>Republication or reuse of the material without the permission of the primary speaker is prohibited. </a:t>
            </a:r>
          </a:p>
          <a:p>
            <a:pPr marL="0" indent="0" algn="ctr">
              <a:buNone/>
            </a:pPr>
            <a:endParaRPr lang="en-US" sz="2800" dirty="0">
              <a:solidFill>
                <a:schemeClr val="tx1"/>
              </a:solidFill>
            </a:endParaRPr>
          </a:p>
          <a:p>
            <a:pPr marL="0" indent="0" algn="ctr">
              <a:buNone/>
            </a:pPr>
            <a:r>
              <a:rPr lang="en-US" sz="2800" dirty="0">
                <a:solidFill>
                  <a:schemeClr val="tx1"/>
                </a:solidFill>
              </a:rPr>
              <a:t>Thank you. </a:t>
            </a:r>
          </a:p>
          <a:p>
            <a:pPr marL="0" indent="0" algn="ctr">
              <a:buNone/>
            </a:pPr>
            <a:endParaRPr lang="en-US" sz="2800" dirty="0"/>
          </a:p>
        </p:txBody>
      </p:sp>
    </p:spTree>
    <p:extLst>
      <p:ext uri="{BB962C8B-B14F-4D97-AF65-F5344CB8AC3E}">
        <p14:creationId xmlns:p14="http://schemas.microsoft.com/office/powerpoint/2010/main" val="17279402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F021-DD0A-5289-5507-219C20E72D36}"/>
              </a:ext>
            </a:extLst>
          </p:cNvPr>
          <p:cNvSpPr>
            <a:spLocks noGrp="1"/>
          </p:cNvSpPr>
          <p:nvPr>
            <p:ph type="ctrTitle"/>
          </p:nvPr>
        </p:nvSpPr>
        <p:spPr/>
        <p:txBody>
          <a:bodyPr/>
          <a:lstStyle/>
          <a:p>
            <a:r>
              <a:rPr lang="en-US" dirty="0"/>
              <a:t>Please help yourself to lunch!</a:t>
            </a:r>
            <a:br>
              <a:rPr lang="en-US" dirty="0"/>
            </a:br>
            <a:endParaRPr lang="en-US" dirty="0"/>
          </a:p>
        </p:txBody>
      </p:sp>
      <p:sp>
        <p:nvSpPr>
          <p:cNvPr id="3" name="Subtitle 2">
            <a:extLst>
              <a:ext uri="{FF2B5EF4-FFF2-40B4-BE49-F238E27FC236}">
                <a16:creationId xmlns:a16="http://schemas.microsoft.com/office/drawing/2014/main" id="{064CBD74-1BE6-279D-A9B3-A5ED0FAF25F9}"/>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F5D279B7-C9C7-3650-F177-D04732F7732B}"/>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5072604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EF9D-BDC5-CB19-3015-AF7E67ABFD75}"/>
              </a:ext>
            </a:extLst>
          </p:cNvPr>
          <p:cNvSpPr>
            <a:spLocks noGrp="1"/>
          </p:cNvSpPr>
          <p:nvPr>
            <p:ph type="title"/>
          </p:nvPr>
        </p:nvSpPr>
        <p:spPr>
          <a:xfrm>
            <a:off x="783771" y="320215"/>
            <a:ext cx="10439400" cy="1320800"/>
          </a:xfrm>
        </p:spPr>
        <p:txBody>
          <a:bodyPr>
            <a:normAutofit/>
          </a:bodyPr>
          <a:lstStyle/>
          <a:p>
            <a:pPr algn="ctr"/>
            <a:r>
              <a:rPr lang="en-US" sz="4000" dirty="0"/>
              <a:t>Thank you for being Diamond Level Sponsors!</a:t>
            </a:r>
          </a:p>
        </p:txBody>
      </p:sp>
      <p:pic>
        <p:nvPicPr>
          <p:cNvPr id="1026" name="Picture 2">
            <a:extLst>
              <a:ext uri="{FF2B5EF4-FFF2-40B4-BE49-F238E27FC236}">
                <a16:creationId xmlns:a16="http://schemas.microsoft.com/office/drawing/2014/main" id="{A80CFBE0-53B8-BAB9-15DE-EED367852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9789" y="1839040"/>
            <a:ext cx="5604942" cy="1131932"/>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descr="A black and yellow logo&#10;&#10;Description automatically generated">
            <a:extLst>
              <a:ext uri="{FF2B5EF4-FFF2-40B4-BE49-F238E27FC236}">
                <a16:creationId xmlns:a16="http://schemas.microsoft.com/office/drawing/2014/main" id="{914221B7-1AFA-619D-34E0-15E24B458650}"/>
              </a:ext>
            </a:extLst>
          </p:cNvPr>
          <p:cNvPicPr>
            <a:picLocks noChangeAspect="1"/>
          </p:cNvPicPr>
          <p:nvPr/>
        </p:nvPicPr>
        <p:blipFill>
          <a:blip r:embed="rId3"/>
          <a:stretch>
            <a:fillRect/>
          </a:stretch>
        </p:blipFill>
        <p:spPr>
          <a:xfrm>
            <a:off x="4756974" y="3170724"/>
            <a:ext cx="3908034" cy="1778156"/>
          </a:xfrm>
          <a:prstGeom prst="rect">
            <a:avLst/>
          </a:prstGeom>
        </p:spPr>
      </p:pic>
      <p:pic>
        <p:nvPicPr>
          <p:cNvPr id="5" name="Picture 4">
            <a:extLst>
              <a:ext uri="{FF2B5EF4-FFF2-40B4-BE49-F238E27FC236}">
                <a16:creationId xmlns:a16="http://schemas.microsoft.com/office/drawing/2014/main" id="{0B3F7344-15BE-A8D3-F968-4774AC857F27}"/>
              </a:ext>
            </a:extLst>
          </p:cNvPr>
          <p:cNvPicPr>
            <a:picLocks noChangeAspect="1"/>
          </p:cNvPicPr>
          <p:nvPr/>
        </p:nvPicPr>
        <p:blipFill>
          <a:blip r:embed="rId4"/>
          <a:stretch>
            <a:fillRect/>
          </a:stretch>
        </p:blipFill>
        <p:spPr>
          <a:xfrm>
            <a:off x="2352218" y="5382959"/>
            <a:ext cx="6657347" cy="499301"/>
          </a:xfrm>
          <a:prstGeom prst="rect">
            <a:avLst/>
          </a:prstGeom>
        </p:spPr>
      </p:pic>
    </p:spTree>
    <p:extLst>
      <p:ext uri="{BB962C8B-B14F-4D97-AF65-F5344CB8AC3E}">
        <p14:creationId xmlns:p14="http://schemas.microsoft.com/office/powerpoint/2010/main" val="3747449406"/>
      </p:ext>
    </p:extLst>
  </p:cSld>
  <p:clrMapOvr>
    <a:masterClrMapping/>
  </p:clrMapOvr>
  <p:transition advClick="0"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437DBDD0-100F-427C-9E44-2DE9FCA034E3}"/>
              </a:ext>
            </a:extLst>
          </p:cNvPr>
          <p:cNvSpPr>
            <a:spLocks noGrp="1"/>
          </p:cNvSpPr>
          <p:nvPr>
            <p:ph type="body" sz="quarter" idx="14"/>
          </p:nvPr>
        </p:nvSpPr>
        <p:spPr/>
        <p:txBody>
          <a:bodyPr/>
          <a:lstStyle/>
          <a:p>
            <a:r>
              <a:rPr lang="en-GB" sz="3600" dirty="0">
                <a:solidFill>
                  <a:srgbClr val="FFFF00"/>
                </a:solidFill>
              </a:rPr>
              <a:t>Ethics</a:t>
            </a:r>
            <a:endParaRPr lang="en-GB" sz="1100" dirty="0">
              <a:solidFill>
                <a:srgbClr val="FFFF00"/>
              </a:solidFill>
            </a:endParaRPr>
          </a:p>
        </p:txBody>
      </p:sp>
      <p:sp>
        <p:nvSpPr>
          <p:cNvPr id="20" name="Content Placeholder 19">
            <a:extLst>
              <a:ext uri="{FF2B5EF4-FFF2-40B4-BE49-F238E27FC236}">
                <a16:creationId xmlns:a16="http://schemas.microsoft.com/office/drawing/2014/main" id="{65273487-754B-4764-90CF-B526B4A1F8E1}"/>
              </a:ext>
            </a:extLst>
          </p:cNvPr>
          <p:cNvSpPr>
            <a:spLocks noGrp="1"/>
          </p:cNvSpPr>
          <p:nvPr>
            <p:ph idx="1"/>
          </p:nvPr>
        </p:nvSpPr>
        <p:spPr>
          <a:xfrm>
            <a:off x="1955800" y="997200"/>
            <a:ext cx="8277224" cy="5167656"/>
          </a:xfrm>
        </p:spPr>
        <p:txBody>
          <a:bodyPr/>
          <a:lstStyle/>
          <a:p>
            <a:endParaRPr lang="pt-BR" b="1" u="sng" dirty="0"/>
          </a:p>
          <a:p>
            <a:endParaRPr lang="pt-BR" b="1" dirty="0"/>
          </a:p>
        </p:txBody>
      </p:sp>
      <p:sp>
        <p:nvSpPr>
          <p:cNvPr id="47" name="Slide Number Placeholder 46">
            <a:extLst>
              <a:ext uri="{FF2B5EF4-FFF2-40B4-BE49-F238E27FC236}">
                <a16:creationId xmlns:a16="http://schemas.microsoft.com/office/drawing/2014/main" id="{173BE56B-7EB8-4811-8425-578857AEC102}"/>
              </a:ext>
            </a:extLst>
          </p:cNvPr>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12</a:t>
            </a:fld>
            <a:endParaRPr lang="en-US" dirty="0">
              <a:solidFill>
                <a:prstClr val="white"/>
              </a:solidFill>
              <a:latin typeface="Arial"/>
            </a:endParaRPr>
          </a:p>
        </p:txBody>
      </p:sp>
      <p:sp>
        <p:nvSpPr>
          <p:cNvPr id="7" name="Rectangle 6"/>
          <p:cNvSpPr/>
          <p:nvPr/>
        </p:nvSpPr>
        <p:spPr>
          <a:xfrm>
            <a:off x="1729310" y="6427957"/>
            <a:ext cx="6021754" cy="374778"/>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100" b="1" u="sng" dirty="0">
                <a:solidFill>
                  <a:srgbClr val="FFFF00"/>
                </a:solidFill>
                <a:latin typeface="Arial"/>
              </a:rPr>
              <a:t>John Donnellan FACHE/Jason </a:t>
            </a:r>
            <a:r>
              <a:rPr lang="en-GB" sz="1100" b="1" u="sng" dirty="0" err="1">
                <a:solidFill>
                  <a:srgbClr val="FFFF00"/>
                </a:solidFill>
                <a:latin typeface="Arial"/>
              </a:rPr>
              <a:t>Lesandrini</a:t>
            </a:r>
            <a:r>
              <a:rPr lang="en-GB" sz="1100" b="1" u="sng" dirty="0">
                <a:solidFill>
                  <a:srgbClr val="FFFF00"/>
                </a:solidFill>
                <a:latin typeface="Arial"/>
              </a:rPr>
              <a:t> FACHE (HC Exec Mag Mar/Apr 24)</a:t>
            </a:r>
            <a:endParaRPr lang="en-US" dirty="0">
              <a:solidFill>
                <a:prstClr val="white"/>
              </a:solidFill>
              <a:latin typeface="Arial"/>
            </a:endParaRPr>
          </a:p>
        </p:txBody>
      </p:sp>
      <p:sp>
        <p:nvSpPr>
          <p:cNvPr id="8" name="TextBox 7">
            <a:extLst>
              <a:ext uri="{FF2B5EF4-FFF2-40B4-BE49-F238E27FC236}">
                <a16:creationId xmlns:a16="http://schemas.microsoft.com/office/drawing/2014/main" id="{1B9777EE-D008-2608-950B-AAC91A09BB69}"/>
              </a:ext>
            </a:extLst>
          </p:cNvPr>
          <p:cNvSpPr txBox="1"/>
          <p:nvPr/>
        </p:nvSpPr>
        <p:spPr>
          <a:xfrm>
            <a:off x="1862328" y="997201"/>
            <a:ext cx="8531352" cy="5078313"/>
          </a:xfrm>
          <a:prstGeom prst="rect">
            <a:avLst/>
          </a:prstGeom>
          <a:noFill/>
        </p:spPr>
        <p:txBody>
          <a:bodyPr wrap="square" rtlCol="0">
            <a:spAutoFit/>
          </a:bodyPr>
          <a:lstStyle/>
          <a:p>
            <a:pPr defTabSz="914400"/>
            <a:endParaRPr lang="en-US" dirty="0">
              <a:solidFill>
                <a:prstClr val="white"/>
              </a:solidFill>
              <a:latin typeface="Arial"/>
            </a:endParaRPr>
          </a:p>
          <a:p>
            <a:pPr defTabSz="914400"/>
            <a:endParaRPr lang="en-US" dirty="0">
              <a:solidFill>
                <a:prstClr val="white"/>
              </a:solidFill>
              <a:latin typeface="Arial"/>
            </a:endParaRPr>
          </a:p>
          <a:p>
            <a:pPr defTabSz="914400"/>
            <a:r>
              <a:rPr lang="en-US" b="1" dirty="0">
                <a:solidFill>
                  <a:prstClr val="white"/>
                </a:solidFill>
                <a:latin typeface="Arial"/>
              </a:rPr>
              <a:t>Safety &amp; quality is a continuous process, but little has </a:t>
            </a:r>
          </a:p>
          <a:p>
            <a:pPr defTabSz="914400"/>
            <a:r>
              <a:rPr lang="en-US" b="1" dirty="0">
                <a:solidFill>
                  <a:prstClr val="white"/>
                </a:solidFill>
                <a:latin typeface="Arial"/>
              </a:rPr>
              <a:t>been done to connect ethics to patient safety.</a:t>
            </a:r>
          </a:p>
          <a:p>
            <a:pPr defTabSz="914400"/>
            <a:endParaRPr lang="en-US" b="1" dirty="0">
              <a:solidFill>
                <a:prstClr val="white"/>
              </a:solidFill>
              <a:latin typeface="Arial"/>
            </a:endParaRPr>
          </a:p>
          <a:p>
            <a:pPr defTabSz="914400"/>
            <a:r>
              <a:rPr lang="en-US" b="1" dirty="0">
                <a:solidFill>
                  <a:prstClr val="white"/>
                </a:solidFill>
                <a:latin typeface="Arial"/>
              </a:rPr>
              <a:t>John Donnellan connected ethics to IOM’s quality aims – to promote shared decision-making among patients, families, &amp; providers;  patient-centered care.</a:t>
            </a:r>
          </a:p>
          <a:p>
            <a:pPr defTabSz="914400"/>
            <a:endParaRPr lang="en-US" b="1" dirty="0">
              <a:solidFill>
                <a:prstClr val="white"/>
              </a:solidFill>
              <a:latin typeface="Arial"/>
            </a:endParaRPr>
          </a:p>
          <a:p>
            <a:pPr defTabSz="914400"/>
            <a:r>
              <a:rPr lang="en-US" b="1" u="sng" dirty="0">
                <a:solidFill>
                  <a:prstClr val="white"/>
                </a:solidFill>
                <a:latin typeface="Arial"/>
              </a:rPr>
              <a:t>Examples:</a:t>
            </a:r>
          </a:p>
          <a:p>
            <a:pPr marL="342900" indent="-342900" defTabSz="914400">
              <a:buFontTx/>
              <a:buAutoNum type="arabicPeriod"/>
            </a:pPr>
            <a:r>
              <a:rPr lang="en-US" b="1" dirty="0">
                <a:solidFill>
                  <a:prstClr val="white"/>
                </a:solidFill>
                <a:latin typeface="Arial"/>
              </a:rPr>
              <a:t>Breached confidentiality vs health interest of an employee exposure/PEP</a:t>
            </a:r>
          </a:p>
          <a:p>
            <a:pPr marL="342900" indent="-342900" defTabSz="914400">
              <a:buFontTx/>
              <a:buAutoNum type="arabicPeriod"/>
            </a:pPr>
            <a:r>
              <a:rPr lang="en-US" b="1" dirty="0">
                <a:solidFill>
                  <a:prstClr val="white"/>
                </a:solidFill>
                <a:latin typeface="Arial"/>
              </a:rPr>
              <a:t>Patient self-determination vs duty to avoid public health threat</a:t>
            </a:r>
          </a:p>
          <a:p>
            <a:pPr marL="342900" indent="-342900" defTabSz="914400">
              <a:buFontTx/>
              <a:buAutoNum type="arabicPeriod"/>
            </a:pPr>
            <a:r>
              <a:rPr lang="en-US" b="1" dirty="0">
                <a:solidFill>
                  <a:prstClr val="white"/>
                </a:solidFill>
                <a:latin typeface="Arial"/>
              </a:rPr>
              <a:t>Resuscitation in the face of a DNR order…</a:t>
            </a:r>
          </a:p>
          <a:p>
            <a:pPr marL="342900" indent="-342900" defTabSz="914400">
              <a:buFontTx/>
              <a:buAutoNum type="arabicPeriod"/>
            </a:pPr>
            <a:r>
              <a:rPr lang="en-US" b="1" dirty="0">
                <a:solidFill>
                  <a:prstClr val="white"/>
                </a:solidFill>
                <a:latin typeface="Arial"/>
              </a:rPr>
              <a:t>Adverse outcome – consider ethicist’s skills for mediation, “working the gray”, team coaching, RCA queries, &amp;/or active communication</a:t>
            </a:r>
          </a:p>
          <a:p>
            <a:pPr marL="342900" indent="-342900" defTabSz="914400">
              <a:buFontTx/>
              <a:buAutoNum type="arabicPeriod"/>
            </a:pPr>
            <a:r>
              <a:rPr lang="en-US" b="1" dirty="0">
                <a:solidFill>
                  <a:prstClr val="white"/>
                </a:solidFill>
                <a:latin typeface="Arial"/>
              </a:rPr>
              <a:t>Ethical dilemmas hidden in incident reporting systems &amp; analysis - restraining patient to prevent harm to surgical site/lines vs loss of freedom</a:t>
            </a:r>
          </a:p>
        </p:txBody>
      </p:sp>
      <p:pic>
        <p:nvPicPr>
          <p:cNvPr id="9" name="Picture 8">
            <a:extLst>
              <a:ext uri="{FF2B5EF4-FFF2-40B4-BE49-F238E27FC236}">
                <a16:creationId xmlns:a16="http://schemas.microsoft.com/office/drawing/2014/main" id="{9CD98FBC-2BA6-713A-984D-185E0987CF16}"/>
              </a:ext>
            </a:extLst>
          </p:cNvPr>
          <p:cNvPicPr>
            <a:picLocks noChangeAspect="1"/>
          </p:cNvPicPr>
          <p:nvPr/>
        </p:nvPicPr>
        <p:blipFill>
          <a:blip r:embed="rId3"/>
          <a:stretch>
            <a:fillRect/>
          </a:stretch>
        </p:blipFill>
        <p:spPr>
          <a:xfrm>
            <a:off x="8081984" y="192812"/>
            <a:ext cx="2392024" cy="1802877"/>
          </a:xfrm>
          <a:prstGeom prst="rect">
            <a:avLst/>
          </a:prstGeom>
        </p:spPr>
      </p:pic>
    </p:spTree>
    <p:extLst>
      <p:ext uri="{BB962C8B-B14F-4D97-AF65-F5344CB8AC3E}">
        <p14:creationId xmlns:p14="http://schemas.microsoft.com/office/powerpoint/2010/main" val="24081359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67AE-EDC5-FAA4-2B4D-9AD9A3ED2214}"/>
              </a:ext>
            </a:extLst>
          </p:cNvPr>
          <p:cNvSpPr>
            <a:spLocks noGrp="1"/>
          </p:cNvSpPr>
          <p:nvPr>
            <p:ph type="title"/>
          </p:nvPr>
        </p:nvSpPr>
        <p:spPr>
          <a:xfrm>
            <a:off x="1007706" y="320215"/>
            <a:ext cx="8881194" cy="1320800"/>
          </a:xfrm>
        </p:spPr>
        <p:txBody>
          <a:bodyPr>
            <a:normAutofit/>
          </a:bodyPr>
          <a:lstStyle/>
          <a:p>
            <a:pPr algn="ctr"/>
            <a:r>
              <a:rPr lang="en-US" sz="4000" dirty="0"/>
              <a:t>Thank you for being a Platinum Level Sponsor!</a:t>
            </a:r>
          </a:p>
        </p:txBody>
      </p:sp>
      <p:pic>
        <p:nvPicPr>
          <p:cNvPr id="4" name="Content Placeholder 6">
            <a:extLst>
              <a:ext uri="{FF2B5EF4-FFF2-40B4-BE49-F238E27FC236}">
                <a16:creationId xmlns:a16="http://schemas.microsoft.com/office/drawing/2014/main" id="{AABC0179-2689-C507-1869-BB6A4D238D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6662" y="2657640"/>
            <a:ext cx="4963281" cy="2828760"/>
          </a:xfrm>
        </p:spPr>
      </p:pic>
    </p:spTree>
    <p:extLst>
      <p:ext uri="{BB962C8B-B14F-4D97-AF65-F5344CB8AC3E}">
        <p14:creationId xmlns:p14="http://schemas.microsoft.com/office/powerpoint/2010/main" val="1432937021"/>
      </p:ext>
    </p:extLst>
  </p:cSld>
  <p:clrMapOvr>
    <a:masterClrMapping/>
  </p:clrMapOvr>
  <p:transition advClick="0" advTm="5000">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5224" y="366869"/>
            <a:ext cx="9733776" cy="1320800"/>
          </a:xfrm>
        </p:spPr>
        <p:txBody>
          <a:bodyPr>
            <a:noAutofit/>
          </a:bodyPr>
          <a:lstStyle/>
          <a:p>
            <a:pPr algn="ctr"/>
            <a:r>
              <a:rPr lang="en-US" sz="4000" dirty="0"/>
              <a:t>Thank you for being Gold Level Sponsors!</a:t>
            </a:r>
            <a:br>
              <a:rPr lang="en-US" sz="4000" dirty="0"/>
            </a:br>
            <a:endParaRPr lang="en-US" sz="4000" dirty="0"/>
          </a:p>
        </p:txBody>
      </p:sp>
      <p:pic>
        <p:nvPicPr>
          <p:cNvPr id="4" name="Picture 3">
            <a:extLst>
              <a:ext uri="{FF2B5EF4-FFF2-40B4-BE49-F238E27FC236}">
                <a16:creationId xmlns:a16="http://schemas.microsoft.com/office/drawing/2014/main" id="{D2049B73-4151-8739-ADBC-E2E31EF8AD76}"/>
              </a:ext>
            </a:extLst>
          </p:cNvPr>
          <p:cNvPicPr>
            <a:picLocks noChangeAspect="1"/>
          </p:cNvPicPr>
          <p:nvPr/>
        </p:nvPicPr>
        <p:blipFill>
          <a:blip r:embed="rId2"/>
          <a:stretch>
            <a:fillRect/>
          </a:stretch>
        </p:blipFill>
        <p:spPr>
          <a:xfrm>
            <a:off x="335793" y="1902795"/>
            <a:ext cx="5931116" cy="796464"/>
          </a:xfrm>
          <a:prstGeom prst="rect">
            <a:avLst/>
          </a:prstGeom>
        </p:spPr>
      </p:pic>
      <p:pic>
        <p:nvPicPr>
          <p:cNvPr id="6" name="Picture 5" descr="A logo for a lawyer&#10;&#10;Description automatically generated">
            <a:extLst>
              <a:ext uri="{FF2B5EF4-FFF2-40B4-BE49-F238E27FC236}">
                <a16:creationId xmlns:a16="http://schemas.microsoft.com/office/drawing/2014/main" id="{47E902A3-5FC3-8EE2-9F13-FAE687B3B0FC}"/>
              </a:ext>
            </a:extLst>
          </p:cNvPr>
          <p:cNvPicPr>
            <a:picLocks noChangeAspect="1"/>
          </p:cNvPicPr>
          <p:nvPr/>
        </p:nvPicPr>
        <p:blipFill>
          <a:blip r:embed="rId3"/>
          <a:stretch>
            <a:fillRect/>
          </a:stretch>
        </p:blipFill>
        <p:spPr>
          <a:xfrm>
            <a:off x="6568484" y="2301027"/>
            <a:ext cx="3296231" cy="1516266"/>
          </a:xfrm>
          <a:prstGeom prst="rect">
            <a:avLst/>
          </a:prstGeom>
        </p:spPr>
      </p:pic>
      <p:pic>
        <p:nvPicPr>
          <p:cNvPr id="8" name="Picture 7">
            <a:extLst>
              <a:ext uri="{FF2B5EF4-FFF2-40B4-BE49-F238E27FC236}">
                <a16:creationId xmlns:a16="http://schemas.microsoft.com/office/drawing/2014/main" id="{1382FBB0-8FF1-9BD2-677B-509E22CBCCF4}"/>
              </a:ext>
            </a:extLst>
          </p:cNvPr>
          <p:cNvPicPr>
            <a:picLocks noChangeAspect="1"/>
          </p:cNvPicPr>
          <p:nvPr/>
        </p:nvPicPr>
        <p:blipFill>
          <a:blip r:embed="rId4"/>
          <a:stretch>
            <a:fillRect/>
          </a:stretch>
        </p:blipFill>
        <p:spPr>
          <a:xfrm>
            <a:off x="775146" y="3525078"/>
            <a:ext cx="4567186" cy="785556"/>
          </a:xfrm>
          <a:prstGeom prst="rect">
            <a:avLst/>
          </a:prstGeom>
        </p:spPr>
      </p:pic>
      <p:pic>
        <p:nvPicPr>
          <p:cNvPr id="10" name="Picture 9" descr="A red and white label with a picture of a building&#10;&#10;Description automatically generated">
            <a:extLst>
              <a:ext uri="{FF2B5EF4-FFF2-40B4-BE49-F238E27FC236}">
                <a16:creationId xmlns:a16="http://schemas.microsoft.com/office/drawing/2014/main" id="{FA80246C-4704-3221-B9EE-824CB6D316EE}"/>
              </a:ext>
            </a:extLst>
          </p:cNvPr>
          <p:cNvPicPr>
            <a:picLocks noChangeAspect="1"/>
          </p:cNvPicPr>
          <p:nvPr/>
        </p:nvPicPr>
        <p:blipFill>
          <a:blip r:embed="rId5"/>
          <a:stretch>
            <a:fillRect/>
          </a:stretch>
        </p:blipFill>
        <p:spPr>
          <a:xfrm>
            <a:off x="6899504" y="4309030"/>
            <a:ext cx="2058966" cy="2327527"/>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C7BB49DE-DD6D-DEB4-71D2-56B2F0CDEE1B}"/>
              </a:ext>
            </a:extLst>
          </p:cNvPr>
          <p:cNvPicPr>
            <a:picLocks noChangeAspect="1"/>
          </p:cNvPicPr>
          <p:nvPr/>
        </p:nvPicPr>
        <p:blipFill>
          <a:blip r:embed="rId6"/>
          <a:stretch>
            <a:fillRect/>
          </a:stretch>
        </p:blipFill>
        <p:spPr>
          <a:xfrm>
            <a:off x="2678798" y="4944947"/>
            <a:ext cx="3284680" cy="1691610"/>
          </a:xfrm>
          <a:prstGeom prst="rect">
            <a:avLst/>
          </a:prstGeom>
        </p:spPr>
      </p:pic>
    </p:spTree>
    <p:extLst>
      <p:ext uri="{BB962C8B-B14F-4D97-AF65-F5344CB8AC3E}">
        <p14:creationId xmlns:p14="http://schemas.microsoft.com/office/powerpoint/2010/main" val="1307637650"/>
      </p:ext>
    </p:extLst>
  </p:cSld>
  <p:clrMapOvr>
    <a:masterClrMapping/>
  </p:clrMapOvr>
  <p:transition advClick="0" advTm="5000">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579" y="310753"/>
            <a:ext cx="9578307" cy="1320800"/>
          </a:xfrm>
        </p:spPr>
        <p:txBody>
          <a:bodyPr>
            <a:normAutofit fontScale="90000"/>
          </a:bodyPr>
          <a:lstStyle/>
          <a:p>
            <a:r>
              <a:rPr lang="en-US" sz="4400" dirty="0"/>
              <a:t>Thank you for being </a:t>
            </a:r>
            <a:r>
              <a:rPr lang="en-US" sz="4400" dirty="0">
                <a:solidFill>
                  <a:schemeClr val="accent2">
                    <a:lumMod val="50000"/>
                  </a:schemeClr>
                </a:solidFill>
                <a:latin typeface="Calisto MT" panose="02040603050505030304" pitchFamily="18" charset="0"/>
                <a:ea typeface="+mj-ea"/>
                <a:cs typeface="+mj-cs"/>
              </a:rPr>
              <a:t>Silver Level</a:t>
            </a:r>
            <a:r>
              <a:rPr lang="en-US" sz="4400" u="sng" dirty="0"/>
              <a:t> </a:t>
            </a:r>
            <a:r>
              <a:rPr lang="en-US" sz="4400" dirty="0"/>
              <a:t>Sponsors!</a:t>
            </a:r>
            <a:br>
              <a:rPr lang="en-US" b="1" dirty="0"/>
            </a:br>
            <a:br>
              <a:rPr lang="en-US" b="1" dirty="0"/>
            </a:br>
            <a:br>
              <a:rPr lang="en-US" b="1" dirty="0"/>
            </a:br>
            <a:br>
              <a:rPr lang="en-US" b="1" dirty="0"/>
            </a:br>
            <a:br>
              <a:rPr lang="en-US" b="1" dirty="0"/>
            </a:br>
            <a:r>
              <a:rPr lang="en-US" b="1" dirty="0"/>
              <a:t>						</a:t>
            </a:r>
            <a:br>
              <a:rPr lang="en-US" b="1" dirty="0"/>
            </a:br>
            <a:br>
              <a:rPr lang="en-US" b="1" dirty="0"/>
            </a:br>
            <a:br>
              <a:rPr lang="en-US" b="1" dirty="0"/>
            </a:br>
            <a:endParaRPr lang="en-US" b="1" dirty="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2631" y="1651792"/>
            <a:ext cx="7963697" cy="1085054"/>
          </a:xfrm>
        </p:spPr>
      </p:pic>
      <p:pic>
        <p:nvPicPr>
          <p:cNvPr id="5" name="Picture 4" descr="A green and white sign with white text&#10;&#10;Description automatically generated">
            <a:extLst>
              <a:ext uri="{FF2B5EF4-FFF2-40B4-BE49-F238E27FC236}">
                <a16:creationId xmlns:a16="http://schemas.microsoft.com/office/drawing/2014/main" id="{969DA196-D5D2-5FA1-C637-D32FCE777AD2}"/>
              </a:ext>
            </a:extLst>
          </p:cNvPr>
          <p:cNvPicPr>
            <a:picLocks noChangeAspect="1"/>
          </p:cNvPicPr>
          <p:nvPr/>
        </p:nvPicPr>
        <p:blipFill>
          <a:blip r:embed="rId3"/>
          <a:stretch>
            <a:fillRect/>
          </a:stretch>
        </p:blipFill>
        <p:spPr>
          <a:xfrm>
            <a:off x="6331696" y="2963916"/>
            <a:ext cx="3642884" cy="1621084"/>
          </a:xfrm>
          <a:prstGeom prst="rect">
            <a:avLst/>
          </a:prstGeom>
        </p:spPr>
      </p:pic>
      <p:pic>
        <p:nvPicPr>
          <p:cNvPr id="7" name="Picture 6" descr="A black and white logo&#10;&#10;Description automatically generated">
            <a:extLst>
              <a:ext uri="{FF2B5EF4-FFF2-40B4-BE49-F238E27FC236}">
                <a16:creationId xmlns:a16="http://schemas.microsoft.com/office/drawing/2014/main" id="{B53F29A2-408B-091A-67FB-F98A5D1F0BBA}"/>
              </a:ext>
            </a:extLst>
          </p:cNvPr>
          <p:cNvPicPr>
            <a:picLocks noChangeAspect="1"/>
          </p:cNvPicPr>
          <p:nvPr/>
        </p:nvPicPr>
        <p:blipFill>
          <a:blip r:embed="rId4"/>
          <a:stretch>
            <a:fillRect/>
          </a:stretch>
        </p:blipFill>
        <p:spPr>
          <a:xfrm>
            <a:off x="826666" y="3581399"/>
            <a:ext cx="4498769" cy="1282149"/>
          </a:xfrm>
          <a:prstGeom prst="rect">
            <a:avLst/>
          </a:prstGeom>
        </p:spPr>
      </p:pic>
      <p:pic>
        <p:nvPicPr>
          <p:cNvPr id="9" name="Picture 8" descr="A close-up of a logo&#10;&#10;Description automatically generated">
            <a:extLst>
              <a:ext uri="{FF2B5EF4-FFF2-40B4-BE49-F238E27FC236}">
                <a16:creationId xmlns:a16="http://schemas.microsoft.com/office/drawing/2014/main" id="{B749790A-AB8D-F0F9-9254-1D88AA92CAD0}"/>
              </a:ext>
            </a:extLst>
          </p:cNvPr>
          <p:cNvPicPr>
            <a:picLocks noChangeAspect="1"/>
          </p:cNvPicPr>
          <p:nvPr/>
        </p:nvPicPr>
        <p:blipFill>
          <a:blip r:embed="rId5"/>
          <a:stretch>
            <a:fillRect/>
          </a:stretch>
        </p:blipFill>
        <p:spPr>
          <a:xfrm>
            <a:off x="2775275" y="5302638"/>
            <a:ext cx="5389592" cy="1280028"/>
          </a:xfrm>
          <a:prstGeom prst="rect">
            <a:avLst/>
          </a:prstGeom>
        </p:spPr>
      </p:pic>
      <p:sp>
        <p:nvSpPr>
          <p:cNvPr id="6" name="Content Placeholder 5">
            <a:extLst>
              <a:ext uri="{FF2B5EF4-FFF2-40B4-BE49-F238E27FC236}">
                <a16:creationId xmlns:a16="http://schemas.microsoft.com/office/drawing/2014/main" id="{87E5B4CB-8883-3D74-3AAB-3843A3B1D61F}"/>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916283193"/>
      </p:ext>
    </p:extLst>
  </p:cSld>
  <p:clrMapOvr>
    <a:masterClrMapping/>
  </p:clrMapOvr>
  <p:transition advClick="0" advTm="5000">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1651517" y="3120650"/>
            <a:ext cx="8164199" cy="1127461"/>
          </a:xfrm>
        </p:spPr>
        <p:txBody>
          <a:bodyPr/>
          <a:lstStyle/>
          <a:p>
            <a:r>
              <a:rPr lang="en-US" sz="5400" dirty="0"/>
              <a:t>36th Annual Report</a:t>
            </a:r>
          </a:p>
        </p:txBody>
      </p:sp>
      <p:sp>
        <p:nvSpPr>
          <p:cNvPr id="12" name="Subtitle 11"/>
          <p:cNvSpPr>
            <a:spLocks noGrp="1"/>
          </p:cNvSpPr>
          <p:nvPr>
            <p:ph type="subTitle" idx="1"/>
          </p:nvPr>
        </p:nvSpPr>
        <p:spPr>
          <a:xfrm>
            <a:off x="5439747" y="4517934"/>
            <a:ext cx="3513041" cy="1096899"/>
          </a:xfrm>
        </p:spPr>
        <p:txBody>
          <a:bodyPr>
            <a:normAutofit fontScale="85000" lnSpcReduction="20000"/>
          </a:bodyPr>
          <a:lstStyle/>
          <a:p>
            <a:pPr algn="r"/>
            <a:r>
              <a:rPr lang="en-US" sz="2400" dirty="0"/>
              <a:t>November 18, 2024</a:t>
            </a:r>
          </a:p>
          <a:p>
            <a:pPr algn="r"/>
            <a:r>
              <a:rPr lang="en-US" sz="2400" dirty="0"/>
              <a:t>Hybrid</a:t>
            </a:r>
          </a:p>
          <a:p>
            <a:pPr algn="r"/>
            <a:r>
              <a:rPr lang="en-US" sz="2400" dirty="0" err="1"/>
              <a:t>Haraseeket</a:t>
            </a:r>
            <a:r>
              <a:rPr lang="en-US" sz="2400" dirty="0"/>
              <a:t> Inn Freeport ME</a:t>
            </a:r>
          </a:p>
        </p:txBody>
      </p:sp>
    </p:spTree>
    <p:extLst>
      <p:ext uri="{BB962C8B-B14F-4D97-AF65-F5344CB8AC3E}">
        <p14:creationId xmlns:p14="http://schemas.microsoft.com/office/powerpoint/2010/main" val="21231756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FF2F-C18F-4797-8C7D-76B7D9620AC0}"/>
              </a:ext>
            </a:extLst>
          </p:cNvPr>
          <p:cNvSpPr>
            <a:spLocks noGrp="1"/>
          </p:cNvSpPr>
          <p:nvPr>
            <p:ph type="title"/>
          </p:nvPr>
        </p:nvSpPr>
        <p:spPr>
          <a:xfrm>
            <a:off x="1186657" y="518131"/>
            <a:ext cx="7958331" cy="1077229"/>
          </a:xfrm>
        </p:spPr>
        <p:txBody>
          <a:bodyPr>
            <a:normAutofit/>
          </a:bodyPr>
          <a:lstStyle/>
          <a:p>
            <a:pPr algn="l"/>
            <a:r>
              <a:rPr lang="en-US" sz="4800" dirty="0"/>
              <a:t>Member Recognition</a:t>
            </a:r>
          </a:p>
        </p:txBody>
      </p:sp>
      <p:graphicFrame>
        <p:nvGraphicFramePr>
          <p:cNvPr id="5" name="Content Placeholder 2">
            <a:extLst>
              <a:ext uri="{FF2B5EF4-FFF2-40B4-BE49-F238E27FC236}">
                <a16:creationId xmlns:a16="http://schemas.microsoft.com/office/drawing/2014/main" id="{B61E61A3-AB0F-450B-B329-A267C5838012}"/>
              </a:ext>
            </a:extLst>
          </p:cNvPr>
          <p:cNvGraphicFramePr>
            <a:graphicFrameLocks noGrp="1"/>
          </p:cNvGraphicFramePr>
          <p:nvPr>
            <p:ph idx="1"/>
          </p:nvPr>
        </p:nvGraphicFramePr>
        <p:xfrm>
          <a:off x="1361504" y="2130465"/>
          <a:ext cx="7915667" cy="3366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05475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35E80-E80F-478F-B6BC-9CA910CA6EC7}"/>
              </a:ext>
            </a:extLst>
          </p:cNvPr>
          <p:cNvSpPr>
            <a:spLocks noGrp="1"/>
          </p:cNvSpPr>
          <p:nvPr>
            <p:ph idx="1"/>
          </p:nvPr>
        </p:nvSpPr>
        <p:spPr>
          <a:xfrm>
            <a:off x="1013913" y="1097059"/>
            <a:ext cx="8948438" cy="1203167"/>
          </a:xfrm>
        </p:spPr>
        <p:txBody>
          <a:bodyPr>
            <a:normAutofit/>
          </a:bodyPr>
          <a:lstStyle/>
          <a:p>
            <a:r>
              <a:rPr lang="en-US" sz="2000" dirty="0"/>
              <a:t>NNESHRM remains an Affiliated Chapter of ASHRM</a:t>
            </a:r>
          </a:p>
          <a:p>
            <a:r>
              <a:rPr lang="en-US" sz="2000" dirty="0"/>
              <a:t>We receive a Chapter Rebate for each NNESHRM member who also belongs to ASHRM</a:t>
            </a:r>
          </a:p>
          <a:p>
            <a:pPr marL="0" indent="0">
              <a:buNone/>
            </a:pP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033" y="5300688"/>
            <a:ext cx="4053108" cy="1380852"/>
          </a:xfrm>
          <a:prstGeom prst="rect">
            <a:avLst/>
          </a:prstGeom>
        </p:spPr>
      </p:pic>
      <p:sp>
        <p:nvSpPr>
          <p:cNvPr id="10" name="Title 9"/>
          <p:cNvSpPr>
            <a:spLocks noGrp="1"/>
          </p:cNvSpPr>
          <p:nvPr>
            <p:ph type="title"/>
          </p:nvPr>
        </p:nvSpPr>
        <p:spPr>
          <a:xfrm>
            <a:off x="1096341" y="176460"/>
            <a:ext cx="7585800" cy="1320800"/>
          </a:xfrm>
        </p:spPr>
        <p:txBody>
          <a:bodyPr/>
          <a:lstStyle/>
          <a:p>
            <a:r>
              <a:rPr lang="en-US" dirty="0"/>
              <a:t>ASHRM Affiliation</a:t>
            </a:r>
          </a:p>
        </p:txBody>
      </p:sp>
      <p:pic>
        <p:nvPicPr>
          <p:cNvPr id="4" name="Picture 3">
            <a:extLst>
              <a:ext uri="{FF2B5EF4-FFF2-40B4-BE49-F238E27FC236}">
                <a16:creationId xmlns:a16="http://schemas.microsoft.com/office/drawing/2014/main" id="{DE6DEEB1-F17F-31B8-80E7-F7C9245D09D1}"/>
              </a:ext>
            </a:extLst>
          </p:cNvPr>
          <p:cNvPicPr>
            <a:picLocks noChangeAspect="1"/>
          </p:cNvPicPr>
          <p:nvPr/>
        </p:nvPicPr>
        <p:blipFill>
          <a:blip r:embed="rId3"/>
          <a:stretch>
            <a:fillRect/>
          </a:stretch>
        </p:blipFill>
        <p:spPr>
          <a:xfrm>
            <a:off x="1748907" y="2300226"/>
            <a:ext cx="7340502" cy="2835906"/>
          </a:xfrm>
          <a:prstGeom prst="rect">
            <a:avLst/>
          </a:prstGeom>
        </p:spPr>
      </p:pic>
    </p:spTree>
    <p:extLst>
      <p:ext uri="{BB962C8B-B14F-4D97-AF65-F5344CB8AC3E}">
        <p14:creationId xmlns:p14="http://schemas.microsoft.com/office/powerpoint/2010/main" val="12583327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F29E-BC86-4DBE-91D4-F654EE6CBEE8}"/>
              </a:ext>
            </a:extLst>
          </p:cNvPr>
          <p:cNvSpPr>
            <a:spLocks noGrp="1"/>
          </p:cNvSpPr>
          <p:nvPr>
            <p:ph type="title"/>
          </p:nvPr>
        </p:nvSpPr>
        <p:spPr>
          <a:xfrm>
            <a:off x="1905381" y="388178"/>
            <a:ext cx="8381238" cy="1077229"/>
          </a:xfrm>
        </p:spPr>
        <p:txBody>
          <a:bodyPr>
            <a:normAutofit/>
          </a:bodyPr>
          <a:lstStyle/>
          <a:p>
            <a:pPr algn="l"/>
            <a:r>
              <a:rPr lang="en-US" sz="4800" dirty="0"/>
              <a:t>NNESHRM Board 2024</a:t>
            </a:r>
          </a:p>
        </p:txBody>
      </p:sp>
      <p:graphicFrame>
        <p:nvGraphicFramePr>
          <p:cNvPr id="6" name="Content Placeholder 5"/>
          <p:cNvGraphicFramePr>
            <a:graphicFrameLocks noGrp="1"/>
          </p:cNvGraphicFramePr>
          <p:nvPr>
            <p:ph idx="1"/>
          </p:nvPr>
        </p:nvGraphicFramePr>
        <p:xfrm>
          <a:off x="1623526" y="1818851"/>
          <a:ext cx="7803086" cy="3733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35105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770" y="154426"/>
            <a:ext cx="8460181" cy="759974"/>
          </a:xfrm>
        </p:spPr>
        <p:txBody>
          <a:bodyPr>
            <a:normAutofit/>
          </a:bodyPr>
          <a:lstStyle/>
          <a:p>
            <a:r>
              <a:rPr lang="en-US" dirty="0"/>
              <a:t>2023-2025 Strategic Plan Update</a:t>
            </a:r>
          </a:p>
        </p:txBody>
      </p:sp>
      <p:sp>
        <p:nvSpPr>
          <p:cNvPr id="5" name="Content Placeholder 4"/>
          <p:cNvSpPr>
            <a:spLocks noGrp="1"/>
          </p:cNvSpPr>
          <p:nvPr>
            <p:ph sz="half" idx="2"/>
          </p:nvPr>
        </p:nvSpPr>
        <p:spPr>
          <a:xfrm>
            <a:off x="851770" y="914400"/>
            <a:ext cx="8981162" cy="5331598"/>
          </a:xfrm>
        </p:spPr>
        <p:txBody>
          <a:bodyPr>
            <a:normAutofit fontScale="25000" lnSpcReduction="20000"/>
          </a:bodyPr>
          <a:lstStyle/>
          <a:p>
            <a:pPr marL="0" indent="0">
              <a:lnSpc>
                <a:spcPct val="150000"/>
              </a:lnSpc>
              <a:buNone/>
            </a:pPr>
            <a:endParaRPr lang="en-US" b="1" dirty="0"/>
          </a:p>
          <a:p>
            <a:pPr marL="0" marR="0" indent="0">
              <a:lnSpc>
                <a:spcPct val="200000"/>
              </a:lnSpc>
              <a:spcBef>
                <a:spcPts val="0"/>
              </a:spcBef>
              <a:spcAft>
                <a:spcPts val="0"/>
              </a:spcAft>
            </a:pPr>
            <a:r>
              <a:rPr lang="en-US" sz="6400" b="1" dirty="0">
                <a:effectLst/>
                <a:ea typeface="Calibri" panose="020F0502020204030204" pitchFamily="34" charset="0"/>
                <a:cs typeface="Calibri" panose="020F0502020204030204" pitchFamily="34" charset="0"/>
              </a:rPr>
              <a:t>The 2023-2025 Strategic Plan will focus on 3 Grand Strategies:</a:t>
            </a:r>
            <a:endParaRPr lang="en-US" sz="6400" dirty="0">
              <a:effectLst/>
              <a:ea typeface="Calibri" panose="020F0502020204030204" pitchFamily="34" charset="0"/>
              <a:cs typeface="Calibri" panose="020F0502020204030204" pitchFamily="34" charset="0"/>
            </a:endParaRPr>
          </a:p>
          <a:p>
            <a:pPr marL="0" marR="0" indent="0">
              <a:lnSpc>
                <a:spcPct val="200000"/>
              </a:lnSpc>
              <a:spcBef>
                <a:spcPts val="0"/>
              </a:spcBef>
              <a:spcAft>
                <a:spcPts val="0"/>
              </a:spcAft>
              <a:buNone/>
            </a:pPr>
            <a:endParaRPr lang="en-US" sz="6400" dirty="0">
              <a:effectLst/>
              <a:ea typeface="Calibri" panose="020F0502020204030204" pitchFamily="34" charset="0"/>
              <a:cs typeface="Calibri" panose="020F0502020204030204" pitchFamily="34" charset="0"/>
            </a:endParaRPr>
          </a:p>
          <a:p>
            <a:pPr marL="342900" marR="0" lvl="0" indent="-342900">
              <a:lnSpc>
                <a:spcPct val="200000"/>
              </a:lnSpc>
              <a:spcBef>
                <a:spcPts val="0"/>
              </a:spcBef>
              <a:spcAft>
                <a:spcPts val="1200"/>
              </a:spcAft>
              <a:buFont typeface="+mj-lt"/>
              <a:buAutoNum type="arabicPeriod"/>
            </a:pPr>
            <a:r>
              <a:rPr lang="en-US" sz="6400" b="1" dirty="0">
                <a:effectLst/>
                <a:ea typeface="Calibri" panose="020F0502020204030204" pitchFamily="34" charset="0"/>
                <a:cs typeface="Calibri" panose="020F0502020204030204" pitchFamily="34" charset="0"/>
              </a:rPr>
              <a:t>Stability </a:t>
            </a:r>
            <a:r>
              <a:rPr lang="en-US" sz="6400" dirty="0">
                <a:effectLst/>
                <a:ea typeface="Calibri" panose="020F0502020204030204" pitchFamily="34" charset="0"/>
                <a:cs typeface="Calibri" panose="020F0502020204030204" pitchFamily="34" charset="0"/>
              </a:rPr>
              <a:t>—Membership support is essential for NNESHRM to expand services. As a volunteer position, it is crucial to reduce the administrative burden while increasing member engagement to encourage participation.</a:t>
            </a:r>
          </a:p>
          <a:p>
            <a:pPr marL="342900" marR="0" lvl="0" indent="-342900">
              <a:lnSpc>
                <a:spcPct val="200000"/>
              </a:lnSpc>
              <a:spcBef>
                <a:spcPts val="0"/>
              </a:spcBef>
              <a:spcAft>
                <a:spcPts val="1200"/>
              </a:spcAft>
              <a:buFont typeface="+mj-lt"/>
              <a:buAutoNum type="arabicPeriod"/>
            </a:pPr>
            <a:r>
              <a:rPr lang="en-US" sz="6400" b="1" dirty="0">
                <a:effectLst/>
                <a:ea typeface="Calibri" panose="020F0502020204030204" pitchFamily="34" charset="0"/>
                <a:cs typeface="Calibri" panose="020F0502020204030204" pitchFamily="34" charset="0"/>
              </a:rPr>
              <a:t>Growth — </a:t>
            </a:r>
            <a:r>
              <a:rPr lang="en-US" sz="6400" dirty="0">
                <a:effectLst/>
                <a:ea typeface="Calibri" panose="020F0502020204030204" pitchFamily="34" charset="0"/>
                <a:cs typeface="Calibri" panose="020F0502020204030204" pitchFamily="34" charset="0"/>
              </a:rPr>
              <a:t>NNESHRM must maintain a stable membership rate and encourage renewals while cultivating new members, including those from other disciplines.</a:t>
            </a:r>
          </a:p>
          <a:p>
            <a:pPr marL="342900" marR="0" lvl="0" indent="-342900">
              <a:lnSpc>
                <a:spcPct val="200000"/>
              </a:lnSpc>
              <a:spcBef>
                <a:spcPts val="0"/>
              </a:spcBef>
              <a:spcAft>
                <a:spcPts val="1200"/>
              </a:spcAft>
              <a:buFont typeface="+mj-lt"/>
              <a:buAutoNum type="arabicPeriod"/>
            </a:pPr>
            <a:r>
              <a:rPr lang="en-US" sz="6400" b="1" dirty="0">
                <a:effectLst/>
                <a:ea typeface="Calibri" panose="020F0502020204030204" pitchFamily="34" charset="0"/>
                <a:cs typeface="Calibri" panose="020F0502020204030204" pitchFamily="34" charset="0"/>
              </a:rPr>
              <a:t>Product Development — </a:t>
            </a:r>
            <a:r>
              <a:rPr lang="en-US" sz="6400" dirty="0">
                <a:effectLst/>
                <a:ea typeface="Calibri" panose="020F0502020204030204" pitchFamily="34" charset="0"/>
                <a:cs typeface="Calibri" panose="020F0502020204030204" pitchFamily="34" charset="0"/>
              </a:rPr>
              <a:t>Product development is essential to attracting and maintaining members. Without additional services, the value of membership is reduced, thus decreasing the incidence of membership loss.</a:t>
            </a:r>
            <a:endParaRPr lang="en-US" sz="6400" b="1"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31902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770" y="154426"/>
            <a:ext cx="8460181" cy="759974"/>
          </a:xfrm>
        </p:spPr>
        <p:txBody>
          <a:bodyPr>
            <a:normAutofit/>
          </a:bodyPr>
          <a:lstStyle/>
          <a:p>
            <a:r>
              <a:rPr lang="en-US" dirty="0"/>
              <a:t>2023-2025 Strategic Plan</a:t>
            </a:r>
          </a:p>
        </p:txBody>
      </p:sp>
      <p:sp>
        <p:nvSpPr>
          <p:cNvPr id="5" name="Content Placeholder 4"/>
          <p:cNvSpPr>
            <a:spLocks noGrp="1"/>
          </p:cNvSpPr>
          <p:nvPr>
            <p:ph sz="half" idx="2"/>
          </p:nvPr>
        </p:nvSpPr>
        <p:spPr>
          <a:xfrm>
            <a:off x="1334278" y="1006573"/>
            <a:ext cx="9137481" cy="5331598"/>
          </a:xfrm>
        </p:spPr>
        <p:txBody>
          <a:bodyPr>
            <a:normAutofit fontScale="55000" lnSpcReduction="20000"/>
          </a:bodyPr>
          <a:lstStyle/>
          <a:p>
            <a:pPr marL="514350" indent="-514350">
              <a:lnSpc>
                <a:spcPct val="120000"/>
              </a:lnSpc>
              <a:spcBef>
                <a:spcPts val="0"/>
              </a:spcBef>
              <a:buClr>
                <a:schemeClr val="accent2">
                  <a:lumMod val="75000"/>
                </a:schemeClr>
              </a:buClr>
              <a:buSzPct val="90000"/>
              <a:buFont typeface="+mj-lt"/>
              <a:buAutoNum type="arabicPeriod"/>
            </a:pPr>
            <a:r>
              <a:rPr lang="en-US" sz="2600" b="1" dirty="0">
                <a:solidFill>
                  <a:schemeClr val="accent2">
                    <a:lumMod val="75000"/>
                  </a:schemeClr>
                </a:solidFill>
              </a:rPr>
              <a:t>Stability</a:t>
            </a:r>
            <a:endParaRPr lang="en-US" b="1" dirty="0"/>
          </a:p>
          <a:p>
            <a:pPr marL="0" indent="0">
              <a:lnSpc>
                <a:spcPct val="120000"/>
              </a:lnSpc>
              <a:spcBef>
                <a:spcPts val="0"/>
              </a:spcBef>
              <a:buClr>
                <a:schemeClr val="accent2">
                  <a:lumMod val="75000"/>
                </a:schemeClr>
              </a:buClr>
              <a:buSzPct val="90000"/>
              <a:buNone/>
            </a:pPr>
            <a:endParaRPr lang="en-US" dirty="0"/>
          </a:p>
          <a:p>
            <a:pPr marL="0" indent="0">
              <a:lnSpc>
                <a:spcPct val="120000"/>
              </a:lnSpc>
              <a:spcBef>
                <a:spcPts val="0"/>
              </a:spcBef>
              <a:buClr>
                <a:schemeClr val="accent2">
                  <a:lumMod val="75000"/>
                </a:schemeClr>
              </a:buClr>
              <a:buSzPct val="90000"/>
              <a:buNone/>
            </a:pPr>
            <a:r>
              <a:rPr lang="en-US" dirty="0"/>
              <a:t>1.1	</a:t>
            </a:r>
            <a:r>
              <a:rPr lang="en-US" b="1" dirty="0"/>
              <a:t>Long-term objective</a:t>
            </a:r>
            <a:r>
              <a:rPr lang="en-US" dirty="0"/>
              <a:t>: Members will be fully engaged in support of all committees &amp; activities of NNESHRM. </a:t>
            </a:r>
          </a:p>
          <a:p>
            <a:pPr marL="0" indent="0">
              <a:lnSpc>
                <a:spcPct val="120000"/>
              </a:lnSpc>
              <a:spcBef>
                <a:spcPts val="0"/>
              </a:spcBef>
              <a:buClr>
                <a:schemeClr val="accent2">
                  <a:lumMod val="75000"/>
                </a:schemeClr>
              </a:buClr>
              <a:buSzPct val="90000"/>
              <a:buNone/>
            </a:pPr>
            <a:r>
              <a:rPr lang="en-US" dirty="0"/>
              <a:t>	</a:t>
            </a:r>
            <a:r>
              <a:rPr lang="en-US" b="1" u="sng" dirty="0"/>
              <a:t>Goal</a:t>
            </a:r>
            <a:r>
              <a:rPr lang="en-US" dirty="0"/>
              <a:t>: 50% of Committees will be chaired by members; and non-Board members will comprise at least 50% of any 		committee/activity.</a:t>
            </a:r>
          </a:p>
          <a:p>
            <a:pPr marL="0" indent="0">
              <a:lnSpc>
                <a:spcPct val="120000"/>
              </a:lnSpc>
              <a:spcBef>
                <a:spcPts val="0"/>
              </a:spcBef>
              <a:buClr>
                <a:schemeClr val="accent2">
                  <a:lumMod val="75000"/>
                </a:schemeClr>
              </a:buClr>
              <a:buSzPct val="90000"/>
              <a:buNone/>
            </a:pPr>
            <a:endParaRPr lang="en-US" dirty="0"/>
          </a:p>
          <a:p>
            <a:pPr marL="0" indent="0">
              <a:lnSpc>
                <a:spcPct val="120000"/>
              </a:lnSpc>
              <a:spcBef>
                <a:spcPts val="0"/>
              </a:spcBef>
              <a:buClr>
                <a:schemeClr val="accent2">
                  <a:lumMod val="75000"/>
                </a:schemeClr>
              </a:buClr>
              <a:buSzPct val="90000"/>
              <a:buNone/>
            </a:pPr>
            <a:r>
              <a:rPr lang="en-US" dirty="0"/>
              <a:t>1.2	</a:t>
            </a:r>
            <a:r>
              <a:rPr lang="en-US" b="1" dirty="0"/>
              <a:t>Long-term objective</a:t>
            </a:r>
            <a:r>
              <a:rPr lang="en-US" dirty="0"/>
              <a:t>: NNESHRM will retain 50% of sponsors and increase sponsorship dollars to: </a:t>
            </a:r>
          </a:p>
          <a:p>
            <a:pPr marL="0" indent="0">
              <a:lnSpc>
                <a:spcPct val="120000"/>
              </a:lnSpc>
              <a:spcBef>
                <a:spcPts val="0"/>
              </a:spcBef>
              <a:buClr>
                <a:schemeClr val="accent2">
                  <a:lumMod val="75000"/>
                </a:schemeClr>
              </a:buClr>
              <a:buSzPct val="90000"/>
              <a:buNone/>
            </a:pPr>
            <a:r>
              <a:rPr lang="en-US" dirty="0"/>
              <a:t>	</a:t>
            </a:r>
            <a:r>
              <a:rPr lang="en-US" b="1" u="sng" dirty="0"/>
              <a:t>Goal</a:t>
            </a:r>
            <a:r>
              <a:rPr lang="en-US" dirty="0"/>
              <a:t>: $5000 CY 2023; $6000 CY 2024; $7500 CY 2025</a:t>
            </a:r>
          </a:p>
          <a:p>
            <a:pPr marL="514350" indent="-514350">
              <a:lnSpc>
                <a:spcPct val="120000"/>
              </a:lnSpc>
              <a:buClr>
                <a:schemeClr val="accent2">
                  <a:lumMod val="75000"/>
                </a:schemeClr>
              </a:buClr>
              <a:buSzPct val="90000"/>
              <a:buFont typeface="+mj-lt"/>
              <a:buAutoNum type="arabicPeriod" startAt="2"/>
            </a:pPr>
            <a:r>
              <a:rPr lang="en-US" sz="2600" b="1" dirty="0">
                <a:solidFill>
                  <a:schemeClr val="accent2">
                    <a:lumMod val="75000"/>
                  </a:schemeClr>
                </a:solidFill>
              </a:rPr>
              <a:t>Growth</a:t>
            </a:r>
            <a:r>
              <a:rPr lang="en-US" dirty="0"/>
              <a:t> </a:t>
            </a:r>
          </a:p>
          <a:p>
            <a:pPr marL="0" indent="0">
              <a:lnSpc>
                <a:spcPct val="120000"/>
              </a:lnSpc>
              <a:buClr>
                <a:schemeClr val="accent2">
                  <a:lumMod val="75000"/>
                </a:schemeClr>
              </a:buClr>
              <a:buSzPct val="90000"/>
              <a:buNone/>
            </a:pPr>
            <a:r>
              <a:rPr lang="en-US" dirty="0"/>
              <a:t>2.1	</a:t>
            </a:r>
            <a:r>
              <a:rPr lang="en-US" b="1" dirty="0"/>
              <a:t>Long-term objective</a:t>
            </a:r>
            <a:r>
              <a:rPr lang="en-US" dirty="0"/>
              <a:t>: NNESHRM will retain 85% of current members while increasing new members by 20% by 		year-end 2025.</a:t>
            </a:r>
          </a:p>
          <a:p>
            <a:pPr marL="0" indent="0">
              <a:lnSpc>
                <a:spcPct val="120000"/>
              </a:lnSpc>
              <a:spcBef>
                <a:spcPts val="0"/>
              </a:spcBef>
              <a:buClr>
                <a:schemeClr val="accent2">
                  <a:lumMod val="75000"/>
                </a:schemeClr>
              </a:buClr>
              <a:buSzPct val="90000"/>
              <a:buNone/>
            </a:pPr>
            <a:r>
              <a:rPr lang="en-US" dirty="0"/>
              <a:t>	</a:t>
            </a:r>
            <a:r>
              <a:rPr lang="en-US" b="1" u="sng" dirty="0"/>
              <a:t>Goal</a:t>
            </a:r>
            <a:r>
              <a:rPr lang="en-US" dirty="0"/>
              <a:t> = 133 members by 2025</a:t>
            </a:r>
          </a:p>
          <a:p>
            <a:pPr marL="514350" indent="-514350">
              <a:lnSpc>
                <a:spcPct val="120000"/>
              </a:lnSpc>
              <a:buClr>
                <a:schemeClr val="accent2">
                  <a:lumMod val="75000"/>
                </a:schemeClr>
              </a:buClr>
              <a:buSzPct val="90000"/>
              <a:buFont typeface="+mj-lt"/>
              <a:buAutoNum type="arabicPeriod" startAt="3"/>
            </a:pPr>
            <a:r>
              <a:rPr lang="en-US" sz="2600" b="1" dirty="0">
                <a:solidFill>
                  <a:schemeClr val="accent2">
                    <a:lumMod val="75000"/>
                  </a:schemeClr>
                </a:solidFill>
              </a:rPr>
              <a:t>Product Development</a:t>
            </a:r>
            <a:endParaRPr lang="en-US" b="1" dirty="0"/>
          </a:p>
          <a:p>
            <a:pPr marL="0" indent="0">
              <a:lnSpc>
                <a:spcPct val="120000"/>
              </a:lnSpc>
              <a:spcBef>
                <a:spcPts val="0"/>
              </a:spcBef>
              <a:buNone/>
            </a:pPr>
            <a:endParaRPr lang="en-US" dirty="0"/>
          </a:p>
          <a:p>
            <a:pPr marL="0" indent="0">
              <a:lnSpc>
                <a:spcPct val="120000"/>
              </a:lnSpc>
              <a:spcBef>
                <a:spcPts val="0"/>
              </a:spcBef>
              <a:buNone/>
            </a:pPr>
            <a:r>
              <a:rPr lang="en-US" dirty="0"/>
              <a:t>3.1	</a:t>
            </a:r>
            <a:r>
              <a:rPr lang="en-US" b="1" dirty="0"/>
              <a:t>Long-term objective</a:t>
            </a:r>
            <a:r>
              <a:rPr lang="en-US" dirty="0"/>
              <a:t>: NNESHRM will develop one (1) sustainable program or service each year. </a:t>
            </a:r>
          </a:p>
          <a:p>
            <a:pPr marL="0" indent="0">
              <a:lnSpc>
                <a:spcPct val="120000"/>
              </a:lnSpc>
              <a:spcBef>
                <a:spcPts val="0"/>
              </a:spcBef>
              <a:buNone/>
            </a:pPr>
            <a:r>
              <a:rPr lang="en-US" dirty="0"/>
              <a:t>	</a:t>
            </a:r>
            <a:r>
              <a:rPr lang="en-US" b="1" u="sng" dirty="0"/>
              <a:t>Goal</a:t>
            </a:r>
            <a:r>
              <a:rPr lang="en-US" dirty="0"/>
              <a:t>: 1 in CY 2023; 2 in CY 2024; 3 in CY 2025</a:t>
            </a:r>
          </a:p>
          <a:p>
            <a:pPr marL="0" indent="0">
              <a:lnSpc>
                <a:spcPct val="120000"/>
              </a:lnSpc>
              <a:spcBef>
                <a:spcPts val="0"/>
              </a:spcBef>
              <a:buNone/>
            </a:pPr>
            <a:endParaRPr lang="en-US" dirty="0"/>
          </a:p>
          <a:p>
            <a:pPr marL="0" indent="0">
              <a:lnSpc>
                <a:spcPct val="120000"/>
              </a:lnSpc>
              <a:spcBef>
                <a:spcPts val="0"/>
              </a:spcBef>
              <a:buNone/>
            </a:pPr>
            <a:r>
              <a:rPr lang="en-US" dirty="0"/>
              <a:t>3.2	</a:t>
            </a:r>
            <a:r>
              <a:rPr lang="en-US" b="1" dirty="0"/>
              <a:t>Long-term objective</a:t>
            </a:r>
            <a:r>
              <a:rPr lang="en-US" dirty="0"/>
              <a:t>: NNESHRM will increase our opportunities to provide more CEUs.</a:t>
            </a:r>
          </a:p>
          <a:p>
            <a:pPr marL="0" indent="0">
              <a:lnSpc>
                <a:spcPct val="120000"/>
              </a:lnSpc>
              <a:spcBef>
                <a:spcPts val="0"/>
              </a:spcBef>
              <a:buNone/>
            </a:pPr>
            <a:r>
              <a:rPr lang="en-US" dirty="0"/>
              <a:t>	</a:t>
            </a:r>
            <a:r>
              <a:rPr lang="en-US" b="1" u="sng" dirty="0"/>
              <a:t>Goal</a:t>
            </a:r>
            <a:r>
              <a:rPr lang="en-US" dirty="0"/>
              <a:t>: 12 in CY 2023;13 in CY 2024; 14 in CY 2025</a:t>
            </a:r>
          </a:p>
          <a:p>
            <a:pPr marL="0" indent="0">
              <a:lnSpc>
                <a:spcPct val="120000"/>
              </a:lnSpc>
              <a:spcBef>
                <a:spcPts val="0"/>
              </a:spcBef>
              <a:buNone/>
            </a:pPr>
            <a:endParaRPr lang="en-US" dirty="0"/>
          </a:p>
          <a:p>
            <a:pPr marL="0" indent="0">
              <a:lnSpc>
                <a:spcPct val="120000"/>
              </a:lnSpc>
              <a:spcBef>
                <a:spcPts val="0"/>
              </a:spcBef>
              <a:buNone/>
            </a:pPr>
            <a:r>
              <a:rPr lang="en-US" dirty="0"/>
              <a:t>3.3	</a:t>
            </a:r>
            <a:r>
              <a:rPr lang="en-US" b="1" dirty="0"/>
              <a:t>Long-term objective</a:t>
            </a:r>
            <a:r>
              <a:rPr lang="en-US" dirty="0"/>
              <a:t>: NNESHRM members will be actively involved in at </a:t>
            </a:r>
            <a:r>
              <a:rPr lang="en-US" u="sng" dirty="0"/>
              <a:t>least one (1) </a:t>
            </a:r>
            <a:r>
              <a:rPr lang="en-US" dirty="0"/>
              <a:t>State initiative that affects the healthcare sector by year-end 2025.</a:t>
            </a:r>
          </a:p>
        </p:txBody>
      </p:sp>
    </p:spTree>
    <p:extLst>
      <p:ext uri="{BB962C8B-B14F-4D97-AF65-F5344CB8AC3E}">
        <p14:creationId xmlns:p14="http://schemas.microsoft.com/office/powerpoint/2010/main" val="24563921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A27-4B8A-421E-AE41-E14F836E9099}"/>
              </a:ext>
            </a:extLst>
          </p:cNvPr>
          <p:cNvSpPr>
            <a:spLocks noGrp="1"/>
          </p:cNvSpPr>
          <p:nvPr>
            <p:ph type="title"/>
          </p:nvPr>
        </p:nvSpPr>
        <p:spPr>
          <a:xfrm>
            <a:off x="2253249" y="153715"/>
            <a:ext cx="5852707" cy="1077229"/>
          </a:xfrm>
        </p:spPr>
        <p:txBody>
          <a:bodyPr>
            <a:normAutofit/>
          </a:bodyPr>
          <a:lstStyle/>
          <a:p>
            <a:pPr algn="ctr"/>
            <a:r>
              <a:rPr lang="en-US" sz="3400" dirty="0"/>
              <a:t>2024 Committee Reports</a:t>
            </a:r>
          </a:p>
        </p:txBody>
      </p:sp>
      <p:graphicFrame>
        <p:nvGraphicFramePr>
          <p:cNvPr id="5" name="Content Placeholder 2">
            <a:extLst>
              <a:ext uri="{FF2B5EF4-FFF2-40B4-BE49-F238E27FC236}">
                <a16:creationId xmlns:a16="http://schemas.microsoft.com/office/drawing/2014/main" id="{FFDDD4EE-1629-4A8E-9E3E-2E7AAF8E42C3}"/>
              </a:ext>
            </a:extLst>
          </p:cNvPr>
          <p:cNvGraphicFramePr>
            <a:graphicFrameLocks noGrp="1"/>
          </p:cNvGraphicFramePr>
          <p:nvPr>
            <p:ph idx="1"/>
          </p:nvPr>
        </p:nvGraphicFramePr>
        <p:xfrm>
          <a:off x="1689955" y="1548809"/>
          <a:ext cx="6979297" cy="3939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2656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955398" y="386862"/>
            <a:ext cx="8277626" cy="653142"/>
          </a:xfrm>
        </p:spPr>
        <p:txBody>
          <a:bodyPr/>
          <a:lstStyle/>
          <a:p>
            <a:r>
              <a:rPr lang="en-US" sz="3600" dirty="0">
                <a:solidFill>
                  <a:srgbClr val="FFFF00"/>
                </a:solidFill>
              </a:rPr>
              <a:t>Where Does Everyone Fit In?</a:t>
            </a: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13</a:t>
            </a:fld>
            <a:endParaRPr lang="en-US" dirty="0">
              <a:solidFill>
                <a:prstClr val="white"/>
              </a:solidFill>
              <a:latin typeface="Arial"/>
            </a:endParaRPr>
          </a:p>
        </p:txBody>
      </p:sp>
      <p:pic>
        <p:nvPicPr>
          <p:cNvPr id="13" name="Content Placeholder 6" descr="Diagram&#10;&#10;Description automatically generated">
            <a:extLst>
              <a:ext uri="{FF2B5EF4-FFF2-40B4-BE49-F238E27FC236}">
                <a16:creationId xmlns:a16="http://schemas.microsoft.com/office/drawing/2014/main" id="{28C38036-15B3-4550-B365-2C15CE0707B4}"/>
              </a:ext>
            </a:extLst>
          </p:cNvPr>
          <p:cNvPicPr>
            <a:picLocks noGrp="1" noChangeAspect="1"/>
          </p:cNvPicPr>
          <p:nvPr>
            <p:ph idx="1"/>
          </p:nvPr>
        </p:nvPicPr>
        <p:blipFill>
          <a:blip r:embed="rId3"/>
          <a:stretch>
            <a:fillRect/>
          </a:stretch>
        </p:blipFill>
        <p:spPr>
          <a:xfrm>
            <a:off x="3759759" y="1300632"/>
            <a:ext cx="4371032" cy="4378003"/>
          </a:xfrm>
          <a:prstGeom prst="rect">
            <a:avLst/>
          </a:prstGeom>
        </p:spPr>
      </p:pic>
      <p:sp>
        <p:nvSpPr>
          <p:cNvPr id="14" name="TextBox 13">
            <a:extLst>
              <a:ext uri="{FF2B5EF4-FFF2-40B4-BE49-F238E27FC236}">
                <a16:creationId xmlns:a16="http://schemas.microsoft.com/office/drawing/2014/main" id="{C98769B4-8547-4145-A9B5-9C522F597445}"/>
              </a:ext>
            </a:extLst>
          </p:cNvPr>
          <p:cNvSpPr txBox="1"/>
          <p:nvPr/>
        </p:nvSpPr>
        <p:spPr>
          <a:xfrm>
            <a:off x="2508739" y="5852184"/>
            <a:ext cx="7063992" cy="230832"/>
          </a:xfrm>
          <a:prstGeom prst="rect">
            <a:avLst/>
          </a:prstGeom>
          <a:solidFill>
            <a:schemeClr val="bg1"/>
          </a:solidFill>
          <a:ln w="38100">
            <a:solidFill>
              <a:srgbClr val="FFFF00"/>
            </a:solidFill>
          </a:ln>
        </p:spPr>
        <p:txBody>
          <a:bodyPr wrap="square" rtlCol="0">
            <a:spAutoFit/>
          </a:bodyPr>
          <a:lstStyle/>
          <a:p>
            <a:pPr defTabSz="914400"/>
            <a:r>
              <a:rPr lang="en-US" sz="900" dirty="0">
                <a:solidFill>
                  <a:prstClr val="black"/>
                </a:solidFill>
                <a:latin typeface="Arial"/>
              </a:rPr>
              <a:t>Applying the Five Lines of Defense When Managing Risk. Protiviti, 2021. Found at: </a:t>
            </a:r>
            <a:r>
              <a:rPr lang="en-US" sz="900" dirty="0">
                <a:solidFill>
                  <a:prstClr val="white"/>
                </a:solidFill>
                <a:latin typeface="Arial"/>
                <a:hlinkClick r:id="rId4"/>
              </a:rPr>
              <a:t>https://www.protiviti.com/US-en/insights/bulletinv5-i4</a:t>
            </a:r>
            <a:r>
              <a:rPr lang="en-US" sz="900" dirty="0">
                <a:solidFill>
                  <a:prstClr val="white"/>
                </a:solidFill>
                <a:latin typeface="Arial"/>
              </a:rPr>
              <a:t> </a:t>
            </a:r>
          </a:p>
        </p:txBody>
      </p:sp>
      <p:sp>
        <p:nvSpPr>
          <p:cNvPr id="3" name="TextBox 2"/>
          <p:cNvSpPr txBox="1"/>
          <p:nvPr/>
        </p:nvSpPr>
        <p:spPr>
          <a:xfrm rot="5400000">
            <a:off x="6689042" y="3312819"/>
            <a:ext cx="4281913" cy="369332"/>
          </a:xfrm>
          <a:prstGeom prst="rect">
            <a:avLst/>
          </a:prstGeom>
          <a:solidFill>
            <a:srgbClr val="0069B4"/>
          </a:solidFill>
          <a:ln w="57150">
            <a:solidFill>
              <a:schemeClr val="bg1"/>
            </a:solidFill>
          </a:ln>
        </p:spPr>
        <p:txBody>
          <a:bodyPr wrap="square" rtlCol="0">
            <a:spAutoFit/>
          </a:bodyPr>
          <a:lstStyle/>
          <a:p>
            <a:pPr algn="ctr" defTabSz="914400"/>
            <a:r>
              <a:rPr lang="en-US" b="1" dirty="0">
                <a:solidFill>
                  <a:prstClr val="white"/>
                </a:solidFill>
                <a:latin typeface="Arial"/>
              </a:rPr>
              <a:t>External Auditors &amp; Regulators</a:t>
            </a:r>
          </a:p>
        </p:txBody>
      </p:sp>
      <p:sp>
        <p:nvSpPr>
          <p:cNvPr id="5" name="Oval 4"/>
          <p:cNvSpPr/>
          <p:nvPr/>
        </p:nvSpPr>
        <p:spPr>
          <a:xfrm>
            <a:off x="8718621" y="1492181"/>
            <a:ext cx="256232" cy="2009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prstClr val="white"/>
                </a:solidFill>
                <a:latin typeface="Arial"/>
              </a:rPr>
              <a:t>6</a:t>
            </a:r>
          </a:p>
        </p:txBody>
      </p:sp>
      <p:sp>
        <p:nvSpPr>
          <p:cNvPr id="8" name="Rectangle 7"/>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7837576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533" y="278270"/>
            <a:ext cx="8041724" cy="1320800"/>
          </a:xfrm>
        </p:spPr>
        <p:txBody>
          <a:bodyPr/>
          <a:lstStyle/>
          <a:p>
            <a:pPr algn="ctr"/>
            <a:r>
              <a:rPr lang="en-US" dirty="0"/>
              <a:t>2024 Regional Conference Update</a:t>
            </a:r>
            <a:br>
              <a:rPr lang="en-US" dirty="0"/>
            </a:br>
            <a:endParaRPr lang="en-US" dirty="0"/>
          </a:p>
        </p:txBody>
      </p:sp>
      <p:sp>
        <p:nvSpPr>
          <p:cNvPr id="3" name="Content Placeholder 2"/>
          <p:cNvSpPr>
            <a:spLocks noGrp="1"/>
          </p:cNvSpPr>
          <p:nvPr>
            <p:ph idx="1"/>
          </p:nvPr>
        </p:nvSpPr>
        <p:spPr>
          <a:xfrm>
            <a:off x="577089" y="1805238"/>
            <a:ext cx="9614612" cy="3386771"/>
          </a:xfrm>
        </p:spPr>
        <p:txBody>
          <a:bodyPr>
            <a:normAutofit fontScale="92500" lnSpcReduction="20000"/>
          </a:bodyPr>
          <a:lstStyle/>
          <a:p>
            <a:pPr>
              <a:spcBef>
                <a:spcPts val="1200"/>
              </a:spcBef>
            </a:pPr>
            <a:r>
              <a:rPr lang="en-US" sz="2400" dirty="0"/>
              <a:t>1</a:t>
            </a:r>
            <a:r>
              <a:rPr lang="en-US" sz="2400" baseline="30000" dirty="0"/>
              <a:t>st</a:t>
            </a:r>
            <a:r>
              <a:rPr lang="en-US" sz="2400" dirty="0"/>
              <a:t> Conference as NERC Three chapters have established a New England Regional Committee (NERC) to oversee the conference</a:t>
            </a:r>
          </a:p>
          <a:p>
            <a:pPr marL="0" indent="0">
              <a:spcBef>
                <a:spcPts val="1200"/>
              </a:spcBef>
              <a:buNone/>
            </a:pPr>
            <a:r>
              <a:rPr lang="en-US" sz="2400" dirty="0"/>
              <a:t> </a:t>
            </a:r>
          </a:p>
          <a:p>
            <a:pPr>
              <a:spcBef>
                <a:spcPts val="1200"/>
              </a:spcBef>
            </a:pPr>
            <a:r>
              <a:rPr lang="en-US" sz="2400" dirty="0"/>
              <a:t>NERC: Chair, Vice Chair, and the President and President-Elect of each chapter (MA, CT, NNE)</a:t>
            </a:r>
          </a:p>
          <a:p>
            <a:pPr lvl="1">
              <a:spcBef>
                <a:spcPts val="1200"/>
              </a:spcBef>
            </a:pPr>
            <a:r>
              <a:rPr lang="en-US" sz="2200" dirty="0"/>
              <a:t>Each subcommittee will have Chair &amp; Vice Chair for succession planning, more consistency, and less work/rework.</a:t>
            </a:r>
          </a:p>
          <a:p>
            <a:pPr lvl="1">
              <a:spcBef>
                <a:spcPts val="1200"/>
              </a:spcBef>
            </a:pPr>
            <a:endParaRPr lang="en-US" sz="2200" dirty="0"/>
          </a:p>
          <a:p>
            <a:pPr>
              <a:spcBef>
                <a:spcPts val="1200"/>
              </a:spcBef>
            </a:pPr>
            <a:r>
              <a:rPr lang="en-US" sz="2400" dirty="0"/>
              <a:t>2025 Regional Conference – Portland, Maine May 4-6</a:t>
            </a:r>
          </a:p>
        </p:txBody>
      </p:sp>
    </p:spTree>
    <p:extLst>
      <p:ext uri="{BB962C8B-B14F-4D97-AF65-F5344CB8AC3E}">
        <p14:creationId xmlns:p14="http://schemas.microsoft.com/office/powerpoint/2010/main" val="12807802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634" y="823172"/>
            <a:ext cx="7924172" cy="994929"/>
          </a:xfrm>
        </p:spPr>
        <p:txBody>
          <a:bodyPr/>
          <a:lstStyle/>
          <a:p>
            <a:pPr algn="ctr"/>
            <a:r>
              <a:rPr lang="en-US" dirty="0"/>
              <a:t>Bylaws Committee</a:t>
            </a:r>
          </a:p>
        </p:txBody>
      </p:sp>
      <p:sp>
        <p:nvSpPr>
          <p:cNvPr id="6" name="Content Placeholder 5">
            <a:extLst>
              <a:ext uri="{FF2B5EF4-FFF2-40B4-BE49-F238E27FC236}">
                <a16:creationId xmlns:a16="http://schemas.microsoft.com/office/drawing/2014/main" id="{29466C77-2E83-FF0F-0573-055B101BC5CD}"/>
              </a:ext>
            </a:extLst>
          </p:cNvPr>
          <p:cNvSpPr>
            <a:spLocks noGrp="1"/>
          </p:cNvSpPr>
          <p:nvPr>
            <p:ph idx="1"/>
          </p:nvPr>
        </p:nvSpPr>
        <p:spPr>
          <a:xfrm>
            <a:off x="1709845" y="2412380"/>
            <a:ext cx="7924173" cy="3386771"/>
          </a:xfrm>
        </p:spPr>
        <p:txBody>
          <a:bodyPr>
            <a:normAutofit/>
          </a:bodyPr>
          <a:lstStyle/>
          <a:p>
            <a:r>
              <a:rPr lang="en-US" sz="2400" dirty="0"/>
              <a:t>No changes to NNESHRM Bylaws proposed in 2024</a:t>
            </a:r>
          </a:p>
        </p:txBody>
      </p:sp>
    </p:spTree>
    <p:extLst>
      <p:ext uri="{BB962C8B-B14F-4D97-AF65-F5344CB8AC3E}">
        <p14:creationId xmlns:p14="http://schemas.microsoft.com/office/powerpoint/2010/main" val="21905753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CC13-249B-4959-9AF4-AB2294BF7787}"/>
              </a:ext>
            </a:extLst>
          </p:cNvPr>
          <p:cNvSpPr>
            <a:spLocks noGrp="1"/>
          </p:cNvSpPr>
          <p:nvPr>
            <p:ph type="title"/>
          </p:nvPr>
        </p:nvSpPr>
        <p:spPr>
          <a:xfrm>
            <a:off x="1273191" y="211158"/>
            <a:ext cx="8105940" cy="1320800"/>
          </a:xfrm>
        </p:spPr>
        <p:txBody>
          <a:bodyPr/>
          <a:lstStyle/>
          <a:p>
            <a:pPr algn="ctr"/>
            <a:r>
              <a:rPr lang="en-US" dirty="0"/>
              <a:t>Nominating</a:t>
            </a:r>
            <a:br>
              <a:rPr lang="en-US" dirty="0"/>
            </a:br>
            <a:endParaRPr lang="en-US" dirty="0"/>
          </a:p>
        </p:txBody>
      </p:sp>
      <p:graphicFrame>
        <p:nvGraphicFramePr>
          <p:cNvPr id="5" name="Chart 4">
            <a:extLst>
              <a:ext uri="{FF2B5EF4-FFF2-40B4-BE49-F238E27FC236}">
                <a16:creationId xmlns:a16="http://schemas.microsoft.com/office/drawing/2014/main" id="{BDCCDB83-DB69-42E5-8879-FF3713919794}"/>
              </a:ext>
            </a:extLst>
          </p:cNvPr>
          <p:cNvGraphicFramePr/>
          <p:nvPr/>
        </p:nvGraphicFramePr>
        <p:xfrm>
          <a:off x="947451" y="1338438"/>
          <a:ext cx="8350786" cy="39937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31695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CC13-249B-4959-9AF4-AB2294BF7787}"/>
              </a:ext>
            </a:extLst>
          </p:cNvPr>
          <p:cNvSpPr>
            <a:spLocks noGrp="1"/>
          </p:cNvSpPr>
          <p:nvPr>
            <p:ph type="title"/>
          </p:nvPr>
        </p:nvSpPr>
        <p:spPr>
          <a:xfrm>
            <a:off x="1397882" y="17638"/>
            <a:ext cx="7585800" cy="781699"/>
          </a:xfrm>
        </p:spPr>
        <p:txBody>
          <a:bodyPr/>
          <a:lstStyle/>
          <a:p>
            <a:pPr algn="ctr"/>
            <a:r>
              <a:rPr lang="en-US" dirty="0"/>
              <a:t>Nominating Committee</a:t>
            </a:r>
          </a:p>
        </p:txBody>
      </p:sp>
      <p:sp>
        <p:nvSpPr>
          <p:cNvPr id="3" name="Content Placeholder 2">
            <a:extLst>
              <a:ext uri="{FF2B5EF4-FFF2-40B4-BE49-F238E27FC236}">
                <a16:creationId xmlns:a16="http://schemas.microsoft.com/office/drawing/2014/main" id="{412375C7-24D0-4FD7-B4BC-653E8D9CD1B0}"/>
              </a:ext>
            </a:extLst>
          </p:cNvPr>
          <p:cNvSpPr>
            <a:spLocks noGrp="1"/>
          </p:cNvSpPr>
          <p:nvPr>
            <p:ph idx="1"/>
          </p:nvPr>
        </p:nvSpPr>
        <p:spPr>
          <a:xfrm>
            <a:off x="923439" y="1185594"/>
            <a:ext cx="8534686" cy="4579101"/>
          </a:xfrm>
        </p:spPr>
        <p:txBody>
          <a:bodyPr>
            <a:normAutofit/>
          </a:bodyPr>
          <a:lstStyle/>
          <a:p>
            <a:r>
              <a:rPr lang="en-US" dirty="0"/>
              <a:t>Goal: Timely nomination &amp; ballot process.</a:t>
            </a:r>
          </a:p>
          <a:p>
            <a:endParaRPr lang="en-US" dirty="0"/>
          </a:p>
          <a:p>
            <a:r>
              <a:rPr lang="en-US" dirty="0"/>
              <a:t>Open 2024 positions:</a:t>
            </a:r>
          </a:p>
          <a:p>
            <a:pPr lvl="1"/>
            <a:r>
              <a:rPr lang="en-US" dirty="0"/>
              <a:t>President-elect</a:t>
            </a:r>
          </a:p>
          <a:p>
            <a:pPr lvl="1"/>
            <a:r>
              <a:rPr lang="en-US" dirty="0"/>
              <a:t>Member at Large (2)</a:t>
            </a:r>
          </a:p>
          <a:p>
            <a:pPr lvl="1"/>
            <a:endParaRPr lang="en-US" dirty="0"/>
          </a:p>
          <a:p>
            <a:r>
              <a:rPr lang="en-US" dirty="0"/>
              <a:t>Results - Congratulations</a:t>
            </a:r>
          </a:p>
          <a:p>
            <a:pPr lvl="1"/>
            <a:r>
              <a:rPr lang="en-US" dirty="0"/>
              <a:t>President-elect- Joey Mattson </a:t>
            </a:r>
          </a:p>
          <a:p>
            <a:pPr lvl="1"/>
            <a:r>
              <a:rPr lang="en-US" dirty="0"/>
              <a:t>Member at Large  – Jennifer </a:t>
            </a:r>
            <a:r>
              <a:rPr lang="en-US" dirty="0" err="1"/>
              <a:t>Hannux</a:t>
            </a:r>
            <a:endParaRPr lang="en-US" dirty="0"/>
          </a:p>
          <a:p>
            <a:pPr lvl="1"/>
            <a:r>
              <a:rPr lang="en-US" dirty="0"/>
              <a:t>Member at Large  – Kerri </a:t>
            </a:r>
            <a:r>
              <a:rPr lang="en-US" dirty="0" err="1"/>
              <a:t>Aramini</a:t>
            </a:r>
            <a:endParaRPr lang="en-US" dirty="0"/>
          </a:p>
        </p:txBody>
      </p:sp>
      <p:sp>
        <p:nvSpPr>
          <p:cNvPr id="4" name="Content Placeholder 2">
            <a:extLst>
              <a:ext uri="{FF2B5EF4-FFF2-40B4-BE49-F238E27FC236}">
                <a16:creationId xmlns:a16="http://schemas.microsoft.com/office/drawing/2014/main" id="{5B1A4B17-5121-8659-22E6-328B06AACF95}"/>
              </a:ext>
            </a:extLst>
          </p:cNvPr>
          <p:cNvSpPr txBox="1">
            <a:spLocks/>
          </p:cNvSpPr>
          <p:nvPr/>
        </p:nvSpPr>
        <p:spPr>
          <a:xfrm>
            <a:off x="4992089" y="2217790"/>
            <a:ext cx="4799610" cy="1777556"/>
          </a:xfrm>
          <a:prstGeom prst="rect">
            <a:avLst/>
          </a:prstGeom>
          <a:ln>
            <a:solidFill>
              <a:schemeClr val="accent2"/>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2">
                    <a:lumMod val="10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2">
                    <a:lumMod val="1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2">
                    <a:lumMod val="1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20000"/>
              </a:lnSpc>
              <a:buNone/>
            </a:pPr>
            <a:r>
              <a:rPr lang="en-US" sz="2400" b="1" i="1" dirty="0">
                <a:solidFill>
                  <a:schemeClr val="accent2">
                    <a:lumMod val="50000"/>
                  </a:schemeClr>
                </a:solidFill>
              </a:rPr>
              <a:t>Thank you all for you willingness to serve NNESHRM members and your participation!</a:t>
            </a:r>
          </a:p>
          <a:p>
            <a:pPr algn="ctr"/>
            <a:endParaRPr lang="en-US" sz="2400" b="1" i="1" dirty="0">
              <a:solidFill>
                <a:schemeClr val="accent2">
                  <a:lumMod val="50000"/>
                </a:schemeClr>
              </a:solidFill>
            </a:endParaRPr>
          </a:p>
        </p:txBody>
      </p:sp>
      <p:sp>
        <p:nvSpPr>
          <p:cNvPr id="6" name="Content Placeholder 2">
            <a:extLst>
              <a:ext uri="{FF2B5EF4-FFF2-40B4-BE49-F238E27FC236}">
                <a16:creationId xmlns:a16="http://schemas.microsoft.com/office/drawing/2014/main" id="{A1060AAB-3E22-1A75-D6A9-9154DDACD81B}"/>
              </a:ext>
            </a:extLst>
          </p:cNvPr>
          <p:cNvSpPr txBox="1">
            <a:spLocks/>
          </p:cNvSpPr>
          <p:nvPr/>
        </p:nvSpPr>
        <p:spPr>
          <a:xfrm>
            <a:off x="6838122" y="799337"/>
            <a:ext cx="2953577" cy="142951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2">
                    <a:lumMod val="10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2">
                    <a:lumMod val="1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2">
                    <a:lumMod val="1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None/>
            </a:pPr>
            <a:r>
              <a:rPr lang="en-US" sz="2400" b="1" u="sng" dirty="0">
                <a:solidFill>
                  <a:schemeClr val="accent2">
                    <a:lumMod val="50000"/>
                  </a:schemeClr>
                </a:solidFill>
              </a:rPr>
              <a:t>Members</a:t>
            </a:r>
            <a:r>
              <a:rPr lang="en-US" sz="2400" dirty="0"/>
              <a:t> </a:t>
            </a:r>
          </a:p>
          <a:p>
            <a:pPr marL="0" indent="0" algn="ctr">
              <a:spcBef>
                <a:spcPts val="0"/>
              </a:spcBef>
              <a:buNone/>
            </a:pPr>
            <a:r>
              <a:rPr lang="en-US" sz="2000" dirty="0"/>
              <a:t>Jennifer Hannux</a:t>
            </a:r>
          </a:p>
          <a:p>
            <a:pPr marL="0" indent="0" algn="ctr">
              <a:spcBef>
                <a:spcPts val="0"/>
              </a:spcBef>
              <a:buNone/>
            </a:pPr>
            <a:r>
              <a:rPr lang="en-US" sz="2000" dirty="0"/>
              <a:t>Alicia LaRoche</a:t>
            </a:r>
          </a:p>
          <a:p>
            <a:endParaRPr lang="en-US" sz="1600" dirty="0"/>
          </a:p>
        </p:txBody>
      </p:sp>
    </p:spTree>
    <p:extLst>
      <p:ext uri="{BB962C8B-B14F-4D97-AF65-F5344CB8AC3E}">
        <p14:creationId xmlns:p14="http://schemas.microsoft.com/office/powerpoint/2010/main" val="2862818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2664-9162-4EC8-95BB-09DBE4025195}"/>
              </a:ext>
            </a:extLst>
          </p:cNvPr>
          <p:cNvSpPr>
            <a:spLocks noGrp="1"/>
          </p:cNvSpPr>
          <p:nvPr>
            <p:ph type="ctrTitle"/>
          </p:nvPr>
        </p:nvSpPr>
        <p:spPr/>
        <p:txBody>
          <a:bodyPr/>
          <a:lstStyle/>
          <a:p>
            <a:r>
              <a:rPr lang="en-US" dirty="0"/>
              <a:t>Communication Committee</a:t>
            </a:r>
            <a:br>
              <a:rPr lang="en-US" dirty="0"/>
            </a:br>
            <a:r>
              <a:rPr lang="en-US" dirty="0"/>
              <a:t>2024 Annual Report</a:t>
            </a:r>
            <a:br>
              <a:rPr lang="en-US" dirty="0"/>
            </a:br>
            <a:endParaRPr lang="en-US" dirty="0"/>
          </a:p>
        </p:txBody>
      </p:sp>
    </p:spTree>
    <p:extLst>
      <p:ext uri="{BB962C8B-B14F-4D97-AF65-F5344CB8AC3E}">
        <p14:creationId xmlns:p14="http://schemas.microsoft.com/office/powerpoint/2010/main" val="15915504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logo of a teamwork&#10;&#10;Description automatically generated">
            <a:extLst>
              <a:ext uri="{FF2B5EF4-FFF2-40B4-BE49-F238E27FC236}">
                <a16:creationId xmlns:a16="http://schemas.microsoft.com/office/drawing/2014/main" id="{E7324895-9DEA-3D8C-1277-43F7D8B92910}"/>
              </a:ext>
            </a:extLst>
          </p:cNvPr>
          <p:cNvPicPr>
            <a:picLocks noChangeAspect="1"/>
          </p:cNvPicPr>
          <p:nvPr/>
        </p:nvPicPr>
        <p:blipFill>
          <a:blip r:embed="rId2">
            <a:alphaModFix amt="5000"/>
            <a:extLst>
              <a:ext uri="{837473B0-CC2E-450A-ABE3-18F120FF3D39}">
                <a1611:picAttrSrcUrl xmlns:a1611="http://schemas.microsoft.com/office/drawing/2016/11/main" r:id="rId3"/>
              </a:ext>
            </a:extLst>
          </a:blip>
          <a:stretch>
            <a:fillRect/>
          </a:stretch>
        </p:blipFill>
        <p:spPr>
          <a:xfrm>
            <a:off x="-1973070" y="1464699"/>
            <a:ext cx="16205220" cy="5393301"/>
          </a:xfrm>
          <a:prstGeom prst="rect">
            <a:avLst/>
          </a:prstGeom>
        </p:spPr>
      </p:pic>
      <p:sp>
        <p:nvSpPr>
          <p:cNvPr id="6" name="Title 1">
            <a:extLst>
              <a:ext uri="{FF2B5EF4-FFF2-40B4-BE49-F238E27FC236}">
                <a16:creationId xmlns:a16="http://schemas.microsoft.com/office/drawing/2014/main" id="{544E4343-0E45-D557-3F07-D301BC66EE37}"/>
              </a:ext>
            </a:extLst>
          </p:cNvPr>
          <p:cNvSpPr txBox="1">
            <a:spLocks/>
          </p:cNvSpPr>
          <p:nvPr/>
        </p:nvSpPr>
        <p:spPr>
          <a:xfrm>
            <a:off x="791000" y="0"/>
            <a:ext cx="9503374" cy="1927746"/>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Thank you</a:t>
            </a:r>
          </a:p>
          <a:p>
            <a:pPr algn="ctr"/>
            <a:r>
              <a:rPr lang="en-US" dirty="0"/>
              <a:t>Communication Committee Members!</a:t>
            </a:r>
          </a:p>
        </p:txBody>
      </p:sp>
      <p:sp>
        <p:nvSpPr>
          <p:cNvPr id="27" name="Content Placeholder 2">
            <a:extLst>
              <a:ext uri="{FF2B5EF4-FFF2-40B4-BE49-F238E27FC236}">
                <a16:creationId xmlns:a16="http://schemas.microsoft.com/office/drawing/2014/main" id="{9EFF453E-DC4E-3E9D-B92C-16975431DD7A}"/>
              </a:ext>
            </a:extLst>
          </p:cNvPr>
          <p:cNvSpPr txBox="1">
            <a:spLocks/>
          </p:cNvSpPr>
          <p:nvPr/>
        </p:nvSpPr>
        <p:spPr>
          <a:xfrm>
            <a:off x="1932956" y="1406891"/>
            <a:ext cx="3818915" cy="44889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2">
                    <a:lumMod val="10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2">
                    <a:lumMod val="1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2">
                    <a:lumMod val="1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4000" dirty="0">
                <a:solidFill>
                  <a:srgbClr val="54A021">
                    <a:lumMod val="50000"/>
                  </a:srgbClr>
                </a:solidFill>
                <a:latin typeface="Calisto MT" panose="02040603050505030304" pitchFamily="18" charset="0"/>
              </a:rPr>
              <a:t>Members </a:t>
            </a:r>
            <a:endParaRPr lang="en-US" sz="4000" dirty="0"/>
          </a:p>
          <a:p>
            <a:pPr>
              <a:buFont typeface="Wingdings" panose="05000000000000000000" pitchFamily="2" charset="2"/>
              <a:buChar char="Ø"/>
            </a:pPr>
            <a:r>
              <a:rPr lang="en-US" sz="2400" dirty="0"/>
              <a:t>Kerri </a:t>
            </a:r>
            <a:r>
              <a:rPr lang="en-US" sz="2400" dirty="0" err="1"/>
              <a:t>Aramini</a:t>
            </a:r>
            <a:r>
              <a:rPr lang="en-US" sz="2400" dirty="0"/>
              <a:t> - Chair</a:t>
            </a:r>
          </a:p>
          <a:p>
            <a:pPr>
              <a:buFont typeface="Wingdings" panose="05000000000000000000" pitchFamily="2" charset="2"/>
              <a:buChar char="Ø"/>
            </a:pPr>
            <a:r>
              <a:rPr lang="en-US" sz="2400" dirty="0"/>
              <a:t>John Ramon</a:t>
            </a:r>
          </a:p>
          <a:p>
            <a:pPr>
              <a:buFont typeface="Wingdings" panose="05000000000000000000" pitchFamily="2" charset="2"/>
              <a:buChar char="Ø"/>
            </a:pPr>
            <a:r>
              <a:rPr lang="en-US" sz="2400" dirty="0"/>
              <a:t>Aimee Costello</a:t>
            </a:r>
          </a:p>
          <a:p>
            <a:pPr>
              <a:buFont typeface="Wingdings" panose="05000000000000000000" pitchFamily="2" charset="2"/>
              <a:buChar char="Ø"/>
            </a:pPr>
            <a:r>
              <a:rPr lang="en-US" sz="2400" dirty="0"/>
              <a:t>Maria Martin</a:t>
            </a:r>
          </a:p>
          <a:p>
            <a:pPr>
              <a:buFont typeface="Wingdings" panose="05000000000000000000" pitchFamily="2" charset="2"/>
              <a:buChar char="Ø"/>
            </a:pPr>
            <a:r>
              <a:rPr lang="en-US" sz="2400" dirty="0"/>
              <a:t>Diana </a:t>
            </a:r>
            <a:r>
              <a:rPr lang="en-US" sz="2400" dirty="0" err="1"/>
              <a:t>Alessandrini</a:t>
            </a:r>
            <a:endParaRPr lang="en-US" sz="2400" dirty="0"/>
          </a:p>
          <a:p>
            <a:pPr marL="0" indent="0">
              <a:buFont typeface="Wingdings 3" charset="2"/>
              <a:buNone/>
            </a:pPr>
            <a:endParaRPr lang="en-US" sz="2400" dirty="0"/>
          </a:p>
          <a:p>
            <a:endParaRPr lang="en-US" sz="2400" dirty="0"/>
          </a:p>
          <a:p>
            <a:endParaRPr lang="en-US" sz="2400" dirty="0"/>
          </a:p>
          <a:p>
            <a:pPr marL="0" indent="0">
              <a:buFont typeface="Wingdings 3" charset="2"/>
              <a:buNone/>
            </a:pPr>
            <a:endParaRPr lang="en-US" sz="2400" dirty="0"/>
          </a:p>
        </p:txBody>
      </p:sp>
      <p:sp>
        <p:nvSpPr>
          <p:cNvPr id="28" name="Content Placeholder 7">
            <a:extLst>
              <a:ext uri="{FF2B5EF4-FFF2-40B4-BE49-F238E27FC236}">
                <a16:creationId xmlns:a16="http://schemas.microsoft.com/office/drawing/2014/main" id="{0F1AF729-741A-E4BC-B40C-A33A9F38FB9B}"/>
              </a:ext>
            </a:extLst>
          </p:cNvPr>
          <p:cNvSpPr txBox="1">
            <a:spLocks/>
          </p:cNvSpPr>
          <p:nvPr/>
        </p:nvSpPr>
        <p:spPr>
          <a:xfrm>
            <a:off x="5890576" y="1406892"/>
            <a:ext cx="3818914" cy="358298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2">
                    <a:lumMod val="10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2">
                    <a:lumMod val="1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2">
                    <a:lumMod val="1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3200" dirty="0">
                <a:solidFill>
                  <a:srgbClr val="0D6108"/>
                </a:solidFill>
                <a:latin typeface="Calisto MT" panose="02040603050505030304" pitchFamily="18" charset="0"/>
              </a:rPr>
              <a:t>Activities to Date</a:t>
            </a:r>
          </a:p>
          <a:p>
            <a:r>
              <a:rPr lang="en-US" dirty="0"/>
              <a:t>Enhanced social media presence – LinkedIn page</a:t>
            </a:r>
          </a:p>
          <a:p>
            <a:r>
              <a:rPr lang="en-US" dirty="0"/>
              <a:t>Content Calendar</a:t>
            </a:r>
          </a:p>
          <a:p>
            <a:r>
              <a:rPr lang="en-US" dirty="0"/>
              <a:t>Committee Activity Binder for operational continuity</a:t>
            </a:r>
          </a:p>
          <a:p>
            <a:endParaRPr lang="en-US" dirty="0"/>
          </a:p>
        </p:txBody>
      </p:sp>
    </p:spTree>
    <p:extLst>
      <p:ext uri="{BB962C8B-B14F-4D97-AF65-F5344CB8AC3E}">
        <p14:creationId xmlns:p14="http://schemas.microsoft.com/office/powerpoint/2010/main" val="19297868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458" y="274680"/>
            <a:ext cx="7924173" cy="723610"/>
          </a:xfrm>
        </p:spPr>
        <p:txBody>
          <a:bodyPr>
            <a:normAutofit fontScale="90000"/>
          </a:bodyPr>
          <a:lstStyle/>
          <a:p>
            <a:pPr algn="ctr"/>
            <a:r>
              <a:rPr lang="en-US" dirty="0"/>
              <a:t>Communications Committee Report</a:t>
            </a:r>
            <a:br>
              <a:rPr lang="en-US" dirty="0"/>
            </a:br>
            <a:endParaRPr lang="en-US" dirty="0"/>
          </a:p>
        </p:txBody>
      </p:sp>
      <p:sp>
        <p:nvSpPr>
          <p:cNvPr id="3" name="Content Placeholder 2"/>
          <p:cNvSpPr>
            <a:spLocks noGrp="1"/>
          </p:cNvSpPr>
          <p:nvPr>
            <p:ph idx="1"/>
          </p:nvPr>
        </p:nvSpPr>
        <p:spPr>
          <a:xfrm>
            <a:off x="1174458" y="1321957"/>
            <a:ext cx="8767714" cy="4830812"/>
          </a:xfrm>
        </p:spPr>
        <p:txBody>
          <a:bodyPr>
            <a:normAutofit/>
          </a:bodyPr>
          <a:lstStyle/>
          <a:p>
            <a:pPr marL="0" indent="0">
              <a:buNone/>
            </a:pPr>
            <a:r>
              <a:rPr lang="en-US" sz="3200" dirty="0">
                <a:solidFill>
                  <a:srgbClr val="0D6108"/>
                </a:solidFill>
                <a:latin typeface="Calisto MT" panose="02040603050505030304" pitchFamily="18" charset="0"/>
              </a:rPr>
              <a:t>Support NNESHRM’s 2023-2025 Strategic Plan</a:t>
            </a:r>
          </a:p>
          <a:p>
            <a:pPr marL="0" indent="0">
              <a:buNone/>
            </a:pPr>
            <a:r>
              <a:rPr lang="en-US" sz="2400" b="1" dirty="0">
                <a:latin typeface="Calibri" panose="020F0502020204030204" pitchFamily="34" charset="0"/>
                <a:cs typeface="Times New Roman" panose="02020603050405020304" pitchFamily="18" charset="0"/>
              </a:rPr>
              <a:t>Long term goals: 1.1 Stability and 2.1 Growth</a:t>
            </a:r>
          </a:p>
          <a:p>
            <a:pPr marL="0" marR="0" indent="0">
              <a:lnSpc>
                <a:spcPct val="200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Short-term objective: </a:t>
            </a:r>
            <a:endParaRPr lang="en-US" sz="36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Utilize social media platforms to support marketing, recruitment, and retention strategies.</a:t>
            </a:r>
            <a:endParaRPr lang="en-US" sz="36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Utilizing data analytics to bolster marketing, recruitment, and retention efforts</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Developing processes for advertising using social media</a:t>
            </a:r>
            <a:endParaRPr lang="en-US" sz="3200" dirty="0">
              <a:solidFill>
                <a:srgbClr val="0D6108"/>
              </a:solidFill>
              <a:latin typeface="Calisto MT" panose="02040603050505030304" pitchFamily="18" charset="0"/>
            </a:endParaRPr>
          </a:p>
          <a:p>
            <a:pPr marL="0" indent="0">
              <a:buNone/>
            </a:pPr>
            <a:endParaRPr lang="en-US" dirty="0"/>
          </a:p>
          <a:p>
            <a:pPr lvl="1"/>
            <a:endParaRPr lang="en-US" dirty="0"/>
          </a:p>
        </p:txBody>
      </p:sp>
    </p:spTree>
    <p:extLst>
      <p:ext uri="{BB962C8B-B14F-4D97-AF65-F5344CB8AC3E}">
        <p14:creationId xmlns:p14="http://schemas.microsoft.com/office/powerpoint/2010/main" val="16195201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458" y="274680"/>
            <a:ext cx="7924173" cy="723610"/>
          </a:xfrm>
        </p:spPr>
        <p:txBody>
          <a:bodyPr>
            <a:normAutofit fontScale="90000"/>
          </a:bodyPr>
          <a:lstStyle/>
          <a:p>
            <a:pPr algn="ctr"/>
            <a:r>
              <a:rPr lang="en-US" dirty="0"/>
              <a:t>Communications Committee Report Cont.’</a:t>
            </a:r>
            <a:br>
              <a:rPr lang="en-US" dirty="0"/>
            </a:br>
            <a:endParaRPr lang="en-US" dirty="0"/>
          </a:p>
        </p:txBody>
      </p:sp>
      <p:sp>
        <p:nvSpPr>
          <p:cNvPr id="3" name="Content Placeholder 2"/>
          <p:cNvSpPr>
            <a:spLocks noGrp="1"/>
          </p:cNvSpPr>
          <p:nvPr>
            <p:ph idx="1"/>
          </p:nvPr>
        </p:nvSpPr>
        <p:spPr>
          <a:xfrm>
            <a:off x="1174458" y="1189435"/>
            <a:ext cx="9033185" cy="4830812"/>
          </a:xfrm>
        </p:spPr>
        <p:txBody>
          <a:bodyPr>
            <a:normAutofit/>
          </a:bodyPr>
          <a:lstStyle/>
          <a:p>
            <a:pPr marL="0" indent="0">
              <a:buNone/>
            </a:pPr>
            <a:r>
              <a:rPr lang="en-US" sz="3200" dirty="0">
                <a:solidFill>
                  <a:srgbClr val="0D6108"/>
                </a:solidFill>
                <a:latin typeface="Calisto MT" panose="02040603050505030304" pitchFamily="18" charset="0"/>
              </a:rPr>
              <a:t>Support NNESHRM’s 2023-2025 Strategic Plan</a:t>
            </a:r>
          </a:p>
          <a:p>
            <a:pPr marL="0" indent="0">
              <a:buNone/>
            </a:pPr>
            <a:r>
              <a:rPr lang="en-US" sz="2400" b="1" dirty="0">
                <a:latin typeface="Calibri" panose="020F0502020204030204" pitchFamily="34" charset="0"/>
                <a:cs typeface="Times New Roman" panose="02020603050405020304" pitchFamily="18" charset="0"/>
              </a:rPr>
              <a:t>Long term goals: 1.1 Stability and 2.1 Growth</a:t>
            </a:r>
          </a:p>
          <a:p>
            <a:pPr marL="0" indent="0">
              <a:buNone/>
            </a:pPr>
            <a:r>
              <a:rPr lang="en-US" sz="2600" b="1" dirty="0">
                <a:effectLst/>
                <a:latin typeface="Calibri" panose="020F0502020204030204" pitchFamily="34" charset="0"/>
                <a:ea typeface="Times New Roman" panose="02020603050405020304" pitchFamily="18" charset="0"/>
              </a:rPr>
              <a:t>Short-term objective: </a:t>
            </a:r>
            <a:endParaRPr lang="en-US" sz="3500" b="1" dirty="0">
              <a:latin typeface="Calibri" panose="020F0502020204030204" pitchFamily="34" charset="0"/>
              <a:cs typeface="Times New Roman" panose="02020603050405020304" pitchFamily="18" charset="0"/>
            </a:endParaRPr>
          </a:p>
          <a:p>
            <a:pPr marL="0" marR="0" indent="0">
              <a:lnSpc>
                <a:spcPct val="115000"/>
              </a:lnSpc>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Standardize process for marketing and recruitment.</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Developing a marketing plan </a:t>
            </a: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Created marketing documents which outline the benefits of NNESHRM membership and “dual” membership: local and national. Include the upcoming changes – new offerings for members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Submit for Board approval: Due—11/2023</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Implement </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marketing document: Due—1/2024</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Implement marketing using Social Media platforms: Due—6/2024</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36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3200" dirty="0">
              <a:solidFill>
                <a:srgbClr val="0D6108"/>
              </a:solidFill>
              <a:latin typeface="Calisto MT" panose="02040603050505030304" pitchFamily="18" charset="0"/>
            </a:endParaRPr>
          </a:p>
          <a:p>
            <a:pPr marL="0" indent="0">
              <a:buNone/>
            </a:pPr>
            <a:endParaRPr lang="en-US" dirty="0"/>
          </a:p>
          <a:p>
            <a:pPr lvl="1"/>
            <a:endParaRPr lang="en-US" dirty="0"/>
          </a:p>
        </p:txBody>
      </p:sp>
    </p:spTree>
    <p:extLst>
      <p:ext uri="{BB962C8B-B14F-4D97-AF65-F5344CB8AC3E}">
        <p14:creationId xmlns:p14="http://schemas.microsoft.com/office/powerpoint/2010/main" val="14533400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458" y="274680"/>
            <a:ext cx="7924173" cy="723610"/>
          </a:xfrm>
        </p:spPr>
        <p:txBody>
          <a:bodyPr>
            <a:normAutofit fontScale="90000"/>
          </a:bodyPr>
          <a:lstStyle/>
          <a:p>
            <a:pPr algn="ctr"/>
            <a:r>
              <a:rPr lang="en-US" dirty="0"/>
              <a:t>Communications Committee Report Cont.’</a:t>
            </a:r>
            <a:br>
              <a:rPr lang="en-US" dirty="0"/>
            </a:br>
            <a:br>
              <a:rPr lang="en-US" dirty="0"/>
            </a:br>
            <a:endParaRPr lang="en-US" dirty="0"/>
          </a:p>
        </p:txBody>
      </p:sp>
      <p:sp>
        <p:nvSpPr>
          <p:cNvPr id="3" name="Content Placeholder 2"/>
          <p:cNvSpPr>
            <a:spLocks noGrp="1"/>
          </p:cNvSpPr>
          <p:nvPr>
            <p:ph idx="1"/>
          </p:nvPr>
        </p:nvSpPr>
        <p:spPr>
          <a:xfrm>
            <a:off x="1174458" y="1259612"/>
            <a:ext cx="9331224" cy="4830812"/>
          </a:xfrm>
        </p:spPr>
        <p:txBody>
          <a:bodyPr>
            <a:normAutofit/>
          </a:bodyPr>
          <a:lstStyle/>
          <a:p>
            <a:pPr marL="0" indent="0">
              <a:buNone/>
            </a:pPr>
            <a:r>
              <a:rPr lang="en-US" sz="3200" dirty="0">
                <a:solidFill>
                  <a:srgbClr val="0D6108"/>
                </a:solidFill>
                <a:latin typeface="Calisto MT" panose="02040603050505030304" pitchFamily="18" charset="0"/>
              </a:rPr>
              <a:t>Support NNESHRM’s 2023-2025 Strategic Plan</a:t>
            </a:r>
          </a:p>
          <a:p>
            <a:pPr marL="0" marR="0" indent="0">
              <a:lnSpc>
                <a:spcPct val="200000"/>
              </a:lnSpc>
              <a:spcBef>
                <a:spcPts val="1200"/>
              </a:spcBef>
              <a:spcAft>
                <a:spcPts val="0"/>
              </a:spcAft>
              <a:buNone/>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Long term goals: 1.1 Stability and 2.1 Growth</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nSpc>
                <a:spcPct val="115000"/>
              </a:lnSpc>
              <a:spcBef>
                <a:spcPts val="120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Short-term objective: </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Foster engagement by providing timely and accurate information to members.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Provide overview of committee duties and time commitment during the annual report (see next slide </a:t>
            </a:r>
            <a:r>
              <a:rPr lang="en-US" sz="2400" dirty="0">
                <a:effectLst/>
                <a:latin typeface="Calibri" panose="020F050202020403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36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3200" dirty="0">
              <a:solidFill>
                <a:srgbClr val="0D6108"/>
              </a:solidFill>
              <a:latin typeface="Calisto MT" panose="02040603050505030304" pitchFamily="18" charset="0"/>
            </a:endParaRPr>
          </a:p>
          <a:p>
            <a:pPr marL="0" indent="0">
              <a:buNone/>
            </a:pPr>
            <a:endParaRPr lang="en-US" dirty="0"/>
          </a:p>
          <a:p>
            <a:pPr lvl="1"/>
            <a:endParaRPr lang="en-US" dirty="0"/>
          </a:p>
        </p:txBody>
      </p:sp>
    </p:spTree>
    <p:extLst>
      <p:ext uri="{BB962C8B-B14F-4D97-AF65-F5344CB8AC3E}">
        <p14:creationId xmlns:p14="http://schemas.microsoft.com/office/powerpoint/2010/main" val="27904729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CC5A978-6678-4273-C5A2-AA591014E221}"/>
              </a:ext>
            </a:extLst>
          </p:cNvPr>
          <p:cNvGraphicFramePr>
            <a:graphicFrameLocks noGrp="1"/>
          </p:cNvGraphicFramePr>
          <p:nvPr>
            <p:ph idx="1"/>
          </p:nvPr>
        </p:nvGraphicFramePr>
        <p:xfrm>
          <a:off x="889261" y="976615"/>
          <a:ext cx="9386319" cy="5663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6">
            <a:extLst>
              <a:ext uri="{FF2B5EF4-FFF2-40B4-BE49-F238E27FC236}">
                <a16:creationId xmlns:a16="http://schemas.microsoft.com/office/drawing/2014/main" id="{ED734062-F9F4-B096-8A22-38666CB7F53D}"/>
              </a:ext>
            </a:extLst>
          </p:cNvPr>
          <p:cNvSpPr txBox="1">
            <a:spLocks/>
          </p:cNvSpPr>
          <p:nvPr/>
        </p:nvSpPr>
        <p:spPr>
          <a:xfrm>
            <a:off x="365710" y="118776"/>
            <a:ext cx="9386320" cy="857839"/>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r>
              <a:rPr lang="en-US" b="1" dirty="0">
                <a:latin typeface="+mj-lt"/>
              </a:rPr>
              <a:t>NNESHRM Communications Committee</a:t>
            </a:r>
          </a:p>
        </p:txBody>
      </p:sp>
      <p:sp>
        <p:nvSpPr>
          <p:cNvPr id="7" name="Title 6"/>
          <p:cNvSpPr>
            <a:spLocks noGrp="1"/>
          </p:cNvSpPr>
          <p:nvPr>
            <p:ph type="title"/>
          </p:nvPr>
        </p:nvSpPr>
        <p:spPr>
          <a:xfrm>
            <a:off x="8338010" y="3619596"/>
            <a:ext cx="2828040" cy="1527439"/>
          </a:xfrm>
          <a:solidFill>
            <a:schemeClr val="bg1">
              <a:lumMod val="95000"/>
            </a:schemeClr>
          </a:solidFill>
          <a:effectLst>
            <a:softEdge rad="127000"/>
          </a:effectLst>
        </p:spPr>
        <p:txBody>
          <a:bodyPr>
            <a:noAutofit/>
          </a:bodyPr>
          <a:lstStyle/>
          <a:p>
            <a:pPr algn="ctr"/>
            <a:r>
              <a:rPr lang="en-US" sz="2800" dirty="0">
                <a:solidFill>
                  <a:srgbClr val="0B3708"/>
                </a:solidFill>
                <a:latin typeface="+mj-lt"/>
              </a:rPr>
              <a:t>Join us on the Communications Committee!</a:t>
            </a:r>
            <a:br>
              <a:rPr lang="en-US" sz="2800" dirty="0">
                <a:solidFill>
                  <a:srgbClr val="0B3708"/>
                </a:solidFill>
                <a:latin typeface="+mj-lt"/>
              </a:rPr>
            </a:br>
            <a:endParaRPr lang="en-US" sz="2800" dirty="0">
              <a:solidFill>
                <a:srgbClr val="0B3708"/>
              </a:solidFill>
              <a:latin typeface="+mj-lt"/>
            </a:endParaRPr>
          </a:p>
        </p:txBody>
      </p:sp>
    </p:spTree>
    <p:extLst>
      <p:ext uri="{BB962C8B-B14F-4D97-AF65-F5344CB8AC3E}">
        <p14:creationId xmlns:p14="http://schemas.microsoft.com/office/powerpoint/2010/main" val="809726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437DBDD0-100F-427C-9E44-2DE9FCA034E3}"/>
              </a:ext>
            </a:extLst>
          </p:cNvPr>
          <p:cNvSpPr>
            <a:spLocks noGrp="1"/>
          </p:cNvSpPr>
          <p:nvPr>
            <p:ph type="body" sz="quarter" idx="14"/>
          </p:nvPr>
        </p:nvSpPr>
        <p:spPr/>
        <p:txBody>
          <a:bodyPr/>
          <a:lstStyle/>
          <a:p>
            <a:r>
              <a:rPr lang="en-GB" sz="3600" dirty="0">
                <a:solidFill>
                  <a:srgbClr val="FFFF00"/>
                </a:solidFill>
              </a:rPr>
              <a:t>Teaching From the News</a:t>
            </a:r>
          </a:p>
        </p:txBody>
      </p:sp>
      <p:sp>
        <p:nvSpPr>
          <p:cNvPr id="20" name="Content Placeholder 19">
            <a:extLst>
              <a:ext uri="{FF2B5EF4-FFF2-40B4-BE49-F238E27FC236}">
                <a16:creationId xmlns:a16="http://schemas.microsoft.com/office/drawing/2014/main" id="{65273487-754B-4764-90CF-B526B4A1F8E1}"/>
              </a:ext>
            </a:extLst>
          </p:cNvPr>
          <p:cNvSpPr>
            <a:spLocks noGrp="1"/>
          </p:cNvSpPr>
          <p:nvPr>
            <p:ph idx="1"/>
          </p:nvPr>
        </p:nvSpPr>
        <p:spPr>
          <a:xfrm>
            <a:off x="1955800" y="997200"/>
            <a:ext cx="8277224" cy="5167656"/>
          </a:xfrm>
        </p:spPr>
        <p:txBody>
          <a:bodyPr/>
          <a:lstStyle/>
          <a:p>
            <a:endParaRPr lang="pt-BR" b="1" u="sng" dirty="0"/>
          </a:p>
          <a:p>
            <a:endParaRPr lang="pt-BR" b="1" dirty="0"/>
          </a:p>
        </p:txBody>
      </p:sp>
      <p:sp>
        <p:nvSpPr>
          <p:cNvPr id="47" name="Slide Number Placeholder 46">
            <a:extLst>
              <a:ext uri="{FF2B5EF4-FFF2-40B4-BE49-F238E27FC236}">
                <a16:creationId xmlns:a16="http://schemas.microsoft.com/office/drawing/2014/main" id="{173BE56B-7EB8-4811-8425-578857AEC102}"/>
              </a:ext>
            </a:extLst>
          </p:cNvPr>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14</a:t>
            </a:fld>
            <a:endParaRPr lang="en-US" dirty="0">
              <a:solidFill>
                <a:prstClr val="white"/>
              </a:solidFill>
              <a:latin typeface="Arial"/>
            </a:endParaRPr>
          </a:p>
        </p:txBody>
      </p:sp>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pic>
        <p:nvPicPr>
          <p:cNvPr id="2" name="Picture 1">
            <a:extLst>
              <a:ext uri="{FF2B5EF4-FFF2-40B4-BE49-F238E27FC236}">
                <a16:creationId xmlns:a16="http://schemas.microsoft.com/office/drawing/2014/main" id="{001C92FA-44E3-357B-2DB7-61CD5B59ABA7}"/>
              </a:ext>
            </a:extLst>
          </p:cNvPr>
          <p:cNvPicPr>
            <a:picLocks noChangeAspect="1"/>
          </p:cNvPicPr>
          <p:nvPr/>
        </p:nvPicPr>
        <p:blipFill>
          <a:blip r:embed="rId3"/>
          <a:stretch>
            <a:fillRect/>
          </a:stretch>
        </p:blipFill>
        <p:spPr>
          <a:xfrm>
            <a:off x="1820650" y="4013118"/>
            <a:ext cx="5217051" cy="2371550"/>
          </a:xfrm>
          <a:prstGeom prst="rect">
            <a:avLst/>
          </a:prstGeom>
        </p:spPr>
      </p:pic>
      <p:pic>
        <p:nvPicPr>
          <p:cNvPr id="2050" name="Picture 2">
            <a:extLst>
              <a:ext uri="{FF2B5EF4-FFF2-40B4-BE49-F238E27FC236}">
                <a16:creationId xmlns:a16="http://schemas.microsoft.com/office/drawing/2014/main" id="{71FDF497-FFDA-155E-DA68-67DB3D5E8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018" y="1202634"/>
            <a:ext cx="3950006" cy="2226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96A642-E3A2-E675-2809-B52FBF56A8DC}"/>
              </a:ext>
            </a:extLst>
          </p:cNvPr>
          <p:cNvSpPr txBox="1"/>
          <p:nvPr/>
        </p:nvSpPr>
        <p:spPr>
          <a:xfrm>
            <a:off x="7410293" y="4141970"/>
            <a:ext cx="3129691" cy="2308324"/>
          </a:xfrm>
          <a:prstGeom prst="rect">
            <a:avLst/>
          </a:prstGeom>
          <a:noFill/>
        </p:spPr>
        <p:txBody>
          <a:bodyPr wrap="square" rtlCol="0">
            <a:spAutoFit/>
          </a:bodyPr>
          <a:lstStyle/>
          <a:p>
            <a:pPr defTabSz="914400"/>
            <a:endParaRPr lang="en-US" b="1" dirty="0">
              <a:solidFill>
                <a:srgbClr val="FFFF00"/>
              </a:solidFill>
              <a:latin typeface="Arial"/>
            </a:endParaRPr>
          </a:p>
          <a:p>
            <a:pPr defTabSz="914400"/>
            <a:endParaRPr lang="en-US" b="1" dirty="0">
              <a:solidFill>
                <a:srgbClr val="FFFF00"/>
              </a:solidFill>
              <a:latin typeface="Arial"/>
            </a:endParaRPr>
          </a:p>
          <a:p>
            <a:pPr defTabSz="914400"/>
            <a:r>
              <a:rPr lang="en-US" b="1" dirty="0">
                <a:solidFill>
                  <a:srgbClr val="FFFF00"/>
                </a:solidFill>
                <a:latin typeface="Arial"/>
              </a:rPr>
              <a:t>  PM Schedule/Compliance</a:t>
            </a:r>
          </a:p>
          <a:p>
            <a:pPr defTabSz="914400"/>
            <a:r>
              <a:rPr lang="en-US" b="1" dirty="0">
                <a:solidFill>
                  <a:srgbClr val="FFFF00"/>
                </a:solidFill>
                <a:latin typeface="Arial"/>
              </a:rPr>
              <a:t>  Stop the Line</a:t>
            </a:r>
          </a:p>
          <a:p>
            <a:pPr defTabSz="914400"/>
            <a:r>
              <a:rPr lang="en-US" b="1" dirty="0">
                <a:solidFill>
                  <a:srgbClr val="FFFF00"/>
                </a:solidFill>
                <a:latin typeface="Arial"/>
              </a:rPr>
              <a:t>  Emergency Response</a:t>
            </a:r>
          </a:p>
          <a:p>
            <a:pPr defTabSz="914400"/>
            <a:r>
              <a:rPr lang="en-US" b="1" dirty="0">
                <a:solidFill>
                  <a:srgbClr val="FFFF00"/>
                </a:solidFill>
                <a:latin typeface="Arial"/>
              </a:rPr>
              <a:t>  Speaking Up</a:t>
            </a:r>
          </a:p>
          <a:p>
            <a:pPr defTabSz="914400"/>
            <a:r>
              <a:rPr lang="en-US" b="1" dirty="0">
                <a:solidFill>
                  <a:srgbClr val="FFFF00"/>
                </a:solidFill>
                <a:latin typeface="Arial"/>
              </a:rPr>
              <a:t>  Fair &amp; Just Culture</a:t>
            </a:r>
          </a:p>
          <a:p>
            <a:pPr defTabSz="914400"/>
            <a:r>
              <a:rPr lang="en-US" b="1" dirty="0">
                <a:solidFill>
                  <a:srgbClr val="FFFF00"/>
                </a:solidFill>
                <a:latin typeface="Arial"/>
              </a:rPr>
              <a:t>  Detailed RCA</a:t>
            </a:r>
          </a:p>
        </p:txBody>
      </p:sp>
      <p:pic>
        <p:nvPicPr>
          <p:cNvPr id="2052" name="Picture 4" descr="FBI Evidence Response Team members work at the site of the Francis Scott Key Bridge collapse">
            <a:extLst>
              <a:ext uri="{FF2B5EF4-FFF2-40B4-BE49-F238E27FC236}">
                <a16:creationId xmlns:a16="http://schemas.microsoft.com/office/drawing/2014/main" id="{6B29E2FD-79CA-C251-E247-DAB0456F4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5147" y="2970829"/>
            <a:ext cx="2802875" cy="15766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Francis Scott Key Bridge collapse is impacting cruises and could ...">
            <a:extLst>
              <a:ext uri="{FF2B5EF4-FFF2-40B4-BE49-F238E27FC236}">
                <a16:creationId xmlns:a16="http://schemas.microsoft.com/office/drawing/2014/main" id="{A146D811-33B7-172D-D9FD-DE1524292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398" y="1246563"/>
            <a:ext cx="3606800" cy="250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188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2664-9162-4EC8-95BB-09DBE4025195}"/>
              </a:ext>
            </a:extLst>
          </p:cNvPr>
          <p:cNvSpPr>
            <a:spLocks noGrp="1"/>
          </p:cNvSpPr>
          <p:nvPr>
            <p:ph type="ctrTitle"/>
          </p:nvPr>
        </p:nvSpPr>
        <p:spPr/>
        <p:txBody>
          <a:bodyPr/>
          <a:lstStyle/>
          <a:p>
            <a:r>
              <a:rPr lang="en-US" dirty="0"/>
              <a:t>Education Committee</a:t>
            </a:r>
            <a:br>
              <a:rPr lang="en-US" dirty="0"/>
            </a:br>
            <a:r>
              <a:rPr lang="en-US" dirty="0"/>
              <a:t>2024 Annual Report</a:t>
            </a:r>
            <a:br>
              <a:rPr lang="en-US" dirty="0"/>
            </a:br>
            <a:endParaRPr lang="en-US" dirty="0"/>
          </a:p>
        </p:txBody>
      </p:sp>
    </p:spTree>
    <p:extLst>
      <p:ext uri="{BB962C8B-B14F-4D97-AF65-F5344CB8AC3E}">
        <p14:creationId xmlns:p14="http://schemas.microsoft.com/office/powerpoint/2010/main" val="13377412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859" y="1491790"/>
            <a:ext cx="7585800" cy="1320800"/>
          </a:xfrm>
        </p:spPr>
        <p:txBody>
          <a:bodyPr>
            <a:normAutofit/>
          </a:bodyPr>
          <a:lstStyle/>
          <a:p>
            <a:br>
              <a:rPr lang="en-US" sz="3200" dirty="0"/>
            </a:br>
            <a:r>
              <a:rPr lang="en-US" sz="3200" dirty="0"/>
              <a:t>2024 Education Committee Members</a:t>
            </a:r>
          </a:p>
        </p:txBody>
      </p:sp>
      <p:sp>
        <p:nvSpPr>
          <p:cNvPr id="7" name="Content Placeholder 6"/>
          <p:cNvSpPr>
            <a:spLocks noGrp="1"/>
          </p:cNvSpPr>
          <p:nvPr>
            <p:ph sz="half" idx="1"/>
          </p:nvPr>
        </p:nvSpPr>
        <p:spPr>
          <a:xfrm>
            <a:off x="1811349" y="2297784"/>
            <a:ext cx="3818915" cy="3582986"/>
          </a:xfrm>
        </p:spPr>
        <p:txBody>
          <a:bodyPr>
            <a:normAutofit fontScale="92500" lnSpcReduction="10000"/>
          </a:bodyPr>
          <a:lstStyle/>
          <a:p>
            <a:endParaRPr lang="en-US" dirty="0"/>
          </a:p>
          <a:p>
            <a:r>
              <a:rPr lang="en-US" dirty="0"/>
              <a:t>Janet Maguire – Co-chair</a:t>
            </a:r>
          </a:p>
          <a:p>
            <a:r>
              <a:rPr lang="en-US" dirty="0"/>
              <a:t>Beth Dodge</a:t>
            </a:r>
          </a:p>
          <a:p>
            <a:r>
              <a:rPr lang="en-US" dirty="0"/>
              <a:t>Jennifer </a:t>
            </a:r>
            <a:r>
              <a:rPr lang="en-US" dirty="0" err="1"/>
              <a:t>Hannux</a:t>
            </a:r>
            <a:endParaRPr lang="en-US" dirty="0"/>
          </a:p>
          <a:p>
            <a:r>
              <a:rPr lang="en-US" dirty="0"/>
              <a:t>Nicole Thayer </a:t>
            </a:r>
          </a:p>
          <a:p>
            <a:r>
              <a:rPr lang="en-US" dirty="0"/>
              <a:t>Joey Mattson</a:t>
            </a:r>
          </a:p>
          <a:p>
            <a:r>
              <a:rPr lang="en-US" dirty="0"/>
              <a:t>Aimee Dodge</a:t>
            </a:r>
          </a:p>
          <a:p>
            <a:r>
              <a:rPr lang="en-US" dirty="0"/>
              <a:t>Laura Yorke</a:t>
            </a:r>
          </a:p>
          <a:p>
            <a:endParaRPr lang="en-US" dirty="0"/>
          </a:p>
        </p:txBody>
      </p:sp>
      <p:sp>
        <p:nvSpPr>
          <p:cNvPr id="8" name="Content Placeholder 7"/>
          <p:cNvSpPr>
            <a:spLocks noGrp="1"/>
          </p:cNvSpPr>
          <p:nvPr>
            <p:ph sz="half" idx="2"/>
          </p:nvPr>
        </p:nvSpPr>
        <p:spPr>
          <a:xfrm>
            <a:off x="5630264" y="2296654"/>
            <a:ext cx="3818914" cy="3582987"/>
          </a:xfrm>
        </p:spPr>
        <p:txBody>
          <a:bodyPr>
            <a:normAutofit fontScale="92500" lnSpcReduction="10000"/>
          </a:bodyPr>
          <a:lstStyle/>
          <a:p>
            <a:endParaRPr lang="en-US" dirty="0"/>
          </a:p>
          <a:p>
            <a:r>
              <a:rPr lang="en-US" dirty="0"/>
              <a:t>Todd Hudson – Co-Chair</a:t>
            </a:r>
          </a:p>
          <a:p>
            <a:r>
              <a:rPr lang="en-US" dirty="0"/>
              <a:t>Steve Fiore</a:t>
            </a:r>
          </a:p>
          <a:p>
            <a:r>
              <a:rPr lang="en-US" dirty="0"/>
              <a:t>Jim Gregoire</a:t>
            </a:r>
          </a:p>
          <a:p>
            <a:r>
              <a:rPr lang="en-US" dirty="0"/>
              <a:t>Darcy Gray</a:t>
            </a:r>
          </a:p>
          <a:p>
            <a:r>
              <a:rPr lang="en-US" dirty="0"/>
              <a:t>Christopher </a:t>
            </a:r>
            <a:r>
              <a:rPr lang="en-US" dirty="0" err="1"/>
              <a:t>McGown</a:t>
            </a:r>
            <a:endParaRPr lang="en-US" dirty="0"/>
          </a:p>
          <a:p>
            <a:r>
              <a:rPr lang="en-US" dirty="0"/>
              <a:t>Alicia </a:t>
            </a:r>
            <a:r>
              <a:rPr lang="en-US" dirty="0" err="1"/>
              <a:t>LaRoche</a:t>
            </a:r>
            <a:endParaRPr lang="en-US" dirty="0"/>
          </a:p>
          <a:p>
            <a:endParaRPr lang="en-US" dirty="0"/>
          </a:p>
        </p:txBody>
      </p:sp>
      <p:sp>
        <p:nvSpPr>
          <p:cNvPr id="9" name="TextBox 8"/>
          <p:cNvSpPr txBox="1"/>
          <p:nvPr/>
        </p:nvSpPr>
        <p:spPr>
          <a:xfrm>
            <a:off x="1811349" y="161445"/>
            <a:ext cx="7101912" cy="1200329"/>
          </a:xfrm>
          <a:prstGeom prst="rect">
            <a:avLst/>
          </a:prstGeom>
        </p:spPr>
        <p:txBody>
          <a:bodyPr vert="horz" lIns="91440" tIns="45720" rIns="91440" bIns="45720" rtlCol="0" anchor="t">
            <a:noAutofit/>
          </a:bodyPr>
          <a:lstStyle>
            <a:defPPr>
              <a:defRPr lang="en-US"/>
            </a:defPPr>
            <a:lvl1pPr algn="ctr">
              <a:spcBef>
                <a:spcPct val="0"/>
              </a:spcBef>
              <a:buNone/>
              <a:defRPr sz="2400">
                <a:solidFill>
                  <a:schemeClr val="accent2">
                    <a:lumMod val="50000"/>
                  </a:schemeClr>
                </a:solidFill>
                <a:latin typeface="Calisto MT" panose="02040603050505030304" pitchFamily="18"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3600" dirty="0"/>
              <a:t>Education Committee</a:t>
            </a:r>
          </a:p>
        </p:txBody>
      </p:sp>
    </p:spTree>
    <p:extLst>
      <p:ext uri="{BB962C8B-B14F-4D97-AF65-F5344CB8AC3E}">
        <p14:creationId xmlns:p14="http://schemas.microsoft.com/office/powerpoint/2010/main" val="30124868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1BF0-0562-930E-992C-56BCE8AC2373}"/>
              </a:ext>
            </a:extLst>
          </p:cNvPr>
          <p:cNvSpPr>
            <a:spLocks noGrp="1"/>
          </p:cNvSpPr>
          <p:nvPr>
            <p:ph type="title"/>
          </p:nvPr>
        </p:nvSpPr>
        <p:spPr>
          <a:xfrm>
            <a:off x="895740" y="320215"/>
            <a:ext cx="8993160" cy="1320800"/>
          </a:xfrm>
        </p:spPr>
        <p:txBody>
          <a:bodyPr/>
          <a:lstStyle/>
          <a:p>
            <a:pPr algn="ctr"/>
            <a:r>
              <a:rPr kumimoji="0" lang="en-US" sz="36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t>Update on 2024 and Looking Ahead</a:t>
            </a:r>
            <a:br>
              <a:rPr kumimoji="0" lang="en-US" sz="36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br>
            <a:endParaRPr lang="en-US" dirty="0"/>
          </a:p>
        </p:txBody>
      </p:sp>
      <p:sp>
        <p:nvSpPr>
          <p:cNvPr id="3" name="Content Placeholder 2">
            <a:extLst>
              <a:ext uri="{FF2B5EF4-FFF2-40B4-BE49-F238E27FC236}">
                <a16:creationId xmlns:a16="http://schemas.microsoft.com/office/drawing/2014/main" id="{4EAFC12E-0F25-D9F1-952C-E85CB4186805}"/>
              </a:ext>
            </a:extLst>
          </p:cNvPr>
          <p:cNvSpPr>
            <a:spLocks noGrp="1"/>
          </p:cNvSpPr>
          <p:nvPr>
            <p:ph idx="1"/>
          </p:nvPr>
        </p:nvSpPr>
        <p:spPr>
          <a:xfrm>
            <a:off x="793102" y="1520890"/>
            <a:ext cx="9264986" cy="3700467"/>
          </a:xfrm>
        </p:spPr>
        <p:txBody>
          <a:bodyPr>
            <a:normAutofit fontScale="70000" lnSpcReduction="20000"/>
          </a:bodyPr>
          <a:lstStyle/>
          <a:p>
            <a:pPr marL="0" indent="0">
              <a:buNone/>
            </a:pPr>
            <a:r>
              <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t>2024</a:t>
            </a:r>
          </a:p>
          <a:p>
            <a:r>
              <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t>Spring and Fall </a:t>
            </a:r>
            <a:r>
              <a:rPr lang="en-US" dirty="0">
                <a:solidFill>
                  <a:srgbClr val="54A021">
                    <a:lumMod val="50000"/>
                  </a:srgbClr>
                </a:solidFill>
                <a:latin typeface="Calisto MT" panose="02040603050505030304" pitchFamily="18" charset="0"/>
                <a:ea typeface="+mj-ea"/>
                <a:cs typeface="+mj-cs"/>
              </a:rPr>
              <a:t>Hybrid </a:t>
            </a:r>
            <a:r>
              <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t>Education Days – 11 CEUs combined and a total of 91 attendees</a:t>
            </a:r>
          </a:p>
          <a:p>
            <a:r>
              <a:rPr lang="en-US" dirty="0">
                <a:solidFill>
                  <a:srgbClr val="54A021">
                    <a:lumMod val="50000"/>
                  </a:srgbClr>
                </a:solidFill>
                <a:latin typeface="Calisto MT" panose="02040603050505030304" pitchFamily="18" charset="0"/>
                <a:ea typeface="+mj-ea"/>
                <a:cs typeface="+mj-cs"/>
              </a:rPr>
              <a:t>Regional Conference Collaboration</a:t>
            </a:r>
          </a:p>
          <a:p>
            <a:r>
              <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t>Maine SET – Second Victim 1 </a:t>
            </a:r>
            <a:r>
              <a:rPr lang="en-US" dirty="0">
                <a:solidFill>
                  <a:srgbClr val="54A021">
                    <a:lumMod val="50000"/>
                  </a:srgbClr>
                </a:solidFill>
                <a:latin typeface="Calisto MT" panose="02040603050505030304" pitchFamily="18" charset="0"/>
                <a:ea typeface="+mj-ea"/>
                <a:cs typeface="+mj-cs"/>
              </a:rPr>
              <a:t>Day </a:t>
            </a:r>
            <a:r>
              <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t>Conference</a:t>
            </a:r>
          </a:p>
          <a:p>
            <a:endPar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endParaRPr>
          </a:p>
          <a:p>
            <a:pPr marL="0" indent="0">
              <a:buNone/>
            </a:pPr>
            <a:r>
              <a:rPr lang="en-US" dirty="0">
                <a:solidFill>
                  <a:srgbClr val="54A021">
                    <a:lumMod val="50000"/>
                  </a:srgbClr>
                </a:solidFill>
                <a:latin typeface="Calisto MT" panose="02040603050505030304" pitchFamily="18" charset="0"/>
                <a:ea typeface="+mj-ea"/>
                <a:cs typeface="+mj-cs"/>
              </a:rPr>
              <a:t>2025</a:t>
            </a:r>
            <a:endPar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endParaRPr>
          </a:p>
          <a:p>
            <a:r>
              <a:rPr lang="en-US" dirty="0">
                <a:solidFill>
                  <a:srgbClr val="54A021">
                    <a:lumMod val="50000"/>
                  </a:srgbClr>
                </a:solidFill>
                <a:latin typeface="Calisto MT" panose="02040603050505030304" pitchFamily="18" charset="0"/>
                <a:ea typeface="+mj-ea"/>
                <a:cs typeface="+mj-cs"/>
              </a:rPr>
              <a:t>Continue to offer our two hybrid education days</a:t>
            </a:r>
          </a:p>
          <a:p>
            <a:r>
              <a:rPr lang="en-US" dirty="0">
                <a:solidFill>
                  <a:srgbClr val="54A021">
                    <a:lumMod val="50000"/>
                  </a:srgbClr>
                </a:solidFill>
                <a:latin typeface="Calisto MT" panose="02040603050505030304" pitchFamily="18" charset="0"/>
                <a:ea typeface="+mj-ea"/>
                <a:cs typeface="+mj-cs"/>
              </a:rPr>
              <a:t>Continued Regional Conference collaboration (</a:t>
            </a:r>
            <a:r>
              <a:rPr lang="en-US">
                <a:solidFill>
                  <a:srgbClr val="54A021">
                    <a:lumMod val="50000"/>
                  </a:srgbClr>
                </a:solidFill>
                <a:latin typeface="Calisto MT" panose="02040603050505030304" pitchFamily="18" charset="0"/>
                <a:ea typeface="+mj-ea"/>
                <a:cs typeface="+mj-cs"/>
              </a:rPr>
              <a:t>in Portland 2025)</a:t>
            </a:r>
            <a:endParaRPr lang="en-US" dirty="0">
              <a:solidFill>
                <a:srgbClr val="54A021">
                  <a:lumMod val="50000"/>
                </a:srgbClr>
              </a:solidFill>
              <a:latin typeface="Calisto MT" panose="02040603050505030304" pitchFamily="18" charset="0"/>
              <a:ea typeface="+mj-ea"/>
              <a:cs typeface="+mj-cs"/>
            </a:endParaRPr>
          </a:p>
          <a:p>
            <a:r>
              <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t>Look to increase </a:t>
            </a:r>
            <a:r>
              <a:rPr lang="en-US" dirty="0">
                <a:solidFill>
                  <a:srgbClr val="54A021">
                    <a:lumMod val="50000"/>
                  </a:srgbClr>
                </a:solidFill>
                <a:latin typeface="Calisto MT" panose="02040603050505030304" pitchFamily="18" charset="0"/>
                <a:ea typeface="+mj-ea"/>
                <a:cs typeface="+mj-cs"/>
              </a:rPr>
              <a:t>CEU opportunities</a:t>
            </a:r>
          </a:p>
          <a:p>
            <a:r>
              <a:rPr lang="en-US" dirty="0">
                <a:solidFill>
                  <a:srgbClr val="54A021">
                    <a:lumMod val="50000"/>
                  </a:srgbClr>
                </a:solidFill>
                <a:latin typeface="Calisto MT" panose="02040603050505030304" pitchFamily="18" charset="0"/>
                <a:ea typeface="+mj-ea"/>
                <a:cs typeface="+mj-cs"/>
              </a:rPr>
              <a:t>State Initiatives</a:t>
            </a:r>
          </a:p>
          <a:p>
            <a:r>
              <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rPr>
              <a:t>Offer </a:t>
            </a:r>
            <a:r>
              <a:rPr lang="en-US" dirty="0">
                <a:solidFill>
                  <a:srgbClr val="54A021">
                    <a:lumMod val="50000"/>
                  </a:srgbClr>
                </a:solidFill>
                <a:latin typeface="Calisto MT" panose="02040603050505030304" pitchFamily="18" charset="0"/>
                <a:ea typeface="+mj-ea"/>
                <a:cs typeface="+mj-cs"/>
              </a:rPr>
              <a:t>Round Table Discussions </a:t>
            </a:r>
            <a:endParaRPr kumimoji="0" lang="en-US" sz="1800" b="0" i="0" u="none" strike="noStrike" kern="1200" cap="none" spc="0" normalizeH="0" baseline="0" noProof="0" dirty="0">
              <a:ln>
                <a:noFill/>
              </a:ln>
              <a:solidFill>
                <a:srgbClr val="54A021">
                  <a:lumMod val="50000"/>
                </a:srgbClr>
              </a:solidFill>
              <a:effectLst/>
              <a:uLnTx/>
              <a:uFillTx/>
              <a:latin typeface="Calisto MT" panose="02040603050505030304" pitchFamily="18" charset="0"/>
              <a:ea typeface="+mj-ea"/>
              <a:cs typeface="+mj-cs"/>
            </a:endParaRPr>
          </a:p>
          <a:p>
            <a:endParaRPr lang="en-US" dirty="0"/>
          </a:p>
        </p:txBody>
      </p:sp>
    </p:spTree>
    <p:extLst>
      <p:ext uri="{BB962C8B-B14F-4D97-AF65-F5344CB8AC3E}">
        <p14:creationId xmlns:p14="http://schemas.microsoft.com/office/powerpoint/2010/main" val="24200697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2664-9162-4EC8-95BB-09DBE4025195}"/>
              </a:ext>
            </a:extLst>
          </p:cNvPr>
          <p:cNvSpPr>
            <a:spLocks noGrp="1"/>
          </p:cNvSpPr>
          <p:nvPr>
            <p:ph type="ctrTitle"/>
          </p:nvPr>
        </p:nvSpPr>
        <p:spPr>
          <a:xfrm>
            <a:off x="924758" y="3897132"/>
            <a:ext cx="10050936" cy="1127461"/>
          </a:xfrm>
        </p:spPr>
        <p:txBody>
          <a:bodyPr/>
          <a:lstStyle/>
          <a:p>
            <a:r>
              <a:rPr lang="en-US" dirty="0"/>
              <a:t>Finance and Sponsorship Committee</a:t>
            </a:r>
            <a:br>
              <a:rPr lang="en-US" dirty="0"/>
            </a:br>
            <a:r>
              <a:rPr lang="en-US" dirty="0"/>
              <a:t>2024 Annual Report</a:t>
            </a:r>
            <a:br>
              <a:rPr lang="en-US" dirty="0"/>
            </a:br>
            <a:endParaRPr lang="en-US" dirty="0"/>
          </a:p>
        </p:txBody>
      </p:sp>
    </p:spTree>
    <p:extLst>
      <p:ext uri="{BB962C8B-B14F-4D97-AF65-F5344CB8AC3E}">
        <p14:creationId xmlns:p14="http://schemas.microsoft.com/office/powerpoint/2010/main" val="1666137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txBox="1">
            <a:spLocks/>
          </p:cNvSpPr>
          <p:nvPr/>
        </p:nvSpPr>
        <p:spPr>
          <a:xfrm>
            <a:off x="1438555" y="149290"/>
            <a:ext cx="8507878" cy="1791478"/>
          </a:xfrm>
          <a:prstGeom prst="rect">
            <a:avLst/>
          </a:prstGeom>
          <a:noFill/>
          <a:ln>
            <a:noFill/>
          </a:ln>
        </p:spPr>
        <p:txBody>
          <a:bodyPr vert="horz" wrap="square" lIns="91440" tIns="45720" rIns="91440" bIns="45720" rtlCol="0" anchor="t">
            <a:noAutofit/>
          </a:bodyPr>
          <a:lstStyle>
            <a:lvl1pPr algn="l" defTabSz="457200" rtl="0" eaLnBrk="1" latinLnBrk="0" hangingPunct="1">
              <a:spcBef>
                <a:spcPct val="0"/>
              </a:spcBef>
              <a:buNone/>
              <a:defRPr sz="40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pPr>
            <a:r>
              <a:rPr lang="en-US" sz="3600" dirty="0"/>
              <a:t>Treasurer’s Report – 2024</a:t>
            </a:r>
          </a:p>
          <a:p>
            <a:pPr algn="ctr">
              <a:spcBef>
                <a:spcPts val="0"/>
              </a:spcBef>
            </a:pPr>
            <a:r>
              <a:rPr lang="en-US" sz="3600" dirty="0"/>
              <a:t>Net Worth as of 11/14/2024</a:t>
            </a:r>
          </a:p>
        </p:txBody>
      </p:sp>
      <p:pic>
        <p:nvPicPr>
          <p:cNvPr id="5" name="Picture 4">
            <a:extLst>
              <a:ext uri="{FF2B5EF4-FFF2-40B4-BE49-F238E27FC236}">
                <a16:creationId xmlns:a16="http://schemas.microsoft.com/office/drawing/2014/main" id="{DBF42ECA-B596-E986-601A-78634C909344}"/>
              </a:ext>
            </a:extLst>
          </p:cNvPr>
          <p:cNvPicPr>
            <a:picLocks noChangeAspect="1"/>
          </p:cNvPicPr>
          <p:nvPr/>
        </p:nvPicPr>
        <p:blipFill>
          <a:blip r:embed="rId3"/>
          <a:srcRect l="898" t="2585" r="683" b="10450"/>
          <a:stretch/>
        </p:blipFill>
        <p:spPr>
          <a:xfrm>
            <a:off x="1540371" y="1408921"/>
            <a:ext cx="8304246" cy="4900703"/>
          </a:xfrm>
          <a:prstGeom prst="rect">
            <a:avLst/>
          </a:prstGeom>
        </p:spPr>
      </p:pic>
    </p:spTree>
    <p:extLst>
      <p:ext uri="{BB962C8B-B14F-4D97-AF65-F5344CB8AC3E}">
        <p14:creationId xmlns:p14="http://schemas.microsoft.com/office/powerpoint/2010/main" val="39131522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2794" y="2062065"/>
            <a:ext cx="7924173" cy="3649622"/>
          </a:xfrm>
        </p:spPr>
        <p:txBody>
          <a:bodyPr>
            <a:normAutofit fontScale="92500" lnSpcReduction="20000"/>
          </a:bodyPr>
          <a:lstStyle/>
          <a:p>
            <a:r>
              <a:rPr lang="en-US" sz="2800" dirty="0"/>
              <a:t>Sponsorship Program</a:t>
            </a:r>
          </a:p>
          <a:p>
            <a:pPr lvl="1"/>
            <a:r>
              <a:rPr lang="en-US" sz="2800" dirty="0"/>
              <a:t>Goal: $6000 for 2024</a:t>
            </a:r>
          </a:p>
          <a:p>
            <a:pPr lvl="1"/>
            <a:r>
              <a:rPr lang="en-US" sz="2800" dirty="0"/>
              <a:t>Year Four – We exceed our goal for 2024!</a:t>
            </a:r>
          </a:p>
          <a:p>
            <a:pPr lvl="1"/>
            <a:r>
              <a:rPr lang="en-US" sz="2800" dirty="0"/>
              <a:t>Total sponsorship: over $17,000</a:t>
            </a:r>
          </a:p>
          <a:p>
            <a:pPr lvl="1"/>
            <a:endParaRPr lang="en-US" sz="2800" dirty="0"/>
          </a:p>
          <a:p>
            <a:r>
              <a:rPr lang="en-US" sz="3000" dirty="0"/>
              <a:t>Special thanks for their work on sponsorship!</a:t>
            </a:r>
          </a:p>
          <a:p>
            <a:pPr lvl="1"/>
            <a:r>
              <a:rPr lang="en-US" sz="2800" dirty="0"/>
              <a:t>Dave Herzer</a:t>
            </a:r>
          </a:p>
          <a:p>
            <a:pPr lvl="1"/>
            <a:r>
              <a:rPr lang="en-US" sz="2800" dirty="0"/>
              <a:t>Frank Korn</a:t>
            </a:r>
          </a:p>
          <a:p>
            <a:pPr marL="457200" lvl="1" indent="0">
              <a:buNone/>
            </a:pPr>
            <a:endParaRPr lang="en-US" dirty="0"/>
          </a:p>
        </p:txBody>
      </p:sp>
      <p:sp>
        <p:nvSpPr>
          <p:cNvPr id="4" name="Title 1"/>
          <p:cNvSpPr>
            <a:spLocks noGrp="1"/>
          </p:cNvSpPr>
          <p:nvPr>
            <p:ph type="title"/>
          </p:nvPr>
        </p:nvSpPr>
        <p:spPr>
          <a:xfrm>
            <a:off x="1479992" y="335377"/>
            <a:ext cx="7791041" cy="1320800"/>
          </a:xfrm>
        </p:spPr>
        <p:txBody>
          <a:bodyPr>
            <a:noAutofit/>
          </a:bodyPr>
          <a:lstStyle/>
          <a:p>
            <a:pPr lvl="0" algn="ctr"/>
            <a:r>
              <a:rPr lang="en-US" dirty="0"/>
              <a:t>Sponsorship Committee</a:t>
            </a:r>
            <a:br>
              <a:rPr lang="en-US" dirty="0"/>
            </a:br>
            <a:br>
              <a:rPr lang="en-US" dirty="0"/>
            </a:br>
            <a:endParaRPr lang="en-US" dirty="0"/>
          </a:p>
        </p:txBody>
      </p:sp>
    </p:spTree>
    <p:extLst>
      <p:ext uri="{BB962C8B-B14F-4D97-AF65-F5344CB8AC3E}">
        <p14:creationId xmlns:p14="http://schemas.microsoft.com/office/powerpoint/2010/main" val="37487731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2664-9162-4EC8-95BB-09DBE4025195}"/>
              </a:ext>
            </a:extLst>
          </p:cNvPr>
          <p:cNvSpPr>
            <a:spLocks noGrp="1"/>
          </p:cNvSpPr>
          <p:nvPr>
            <p:ph type="ctrTitle"/>
          </p:nvPr>
        </p:nvSpPr>
        <p:spPr/>
        <p:txBody>
          <a:bodyPr/>
          <a:lstStyle/>
          <a:p>
            <a:r>
              <a:rPr lang="en-US" dirty="0"/>
              <a:t>Membership Committee</a:t>
            </a:r>
            <a:br>
              <a:rPr lang="en-US" dirty="0"/>
            </a:br>
            <a:r>
              <a:rPr lang="en-US" dirty="0"/>
              <a:t>2024 Annual Report</a:t>
            </a:r>
            <a:br>
              <a:rPr lang="en-US" dirty="0"/>
            </a:br>
            <a:endParaRPr lang="en-US" dirty="0"/>
          </a:p>
        </p:txBody>
      </p:sp>
    </p:spTree>
    <p:extLst>
      <p:ext uri="{BB962C8B-B14F-4D97-AF65-F5344CB8AC3E}">
        <p14:creationId xmlns:p14="http://schemas.microsoft.com/office/powerpoint/2010/main" val="33258272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7509" y="2209016"/>
            <a:ext cx="4771712" cy="3542627"/>
          </a:xfrm>
        </p:spPr>
        <p:txBody>
          <a:bodyPr>
            <a:normAutofit/>
          </a:bodyPr>
          <a:lstStyle/>
          <a:p>
            <a:pPr marL="0" indent="0">
              <a:lnSpc>
                <a:spcPct val="120000"/>
              </a:lnSpc>
              <a:buNone/>
            </a:pPr>
            <a:r>
              <a:rPr lang="en-US" sz="2000" b="1" dirty="0"/>
              <a:t>Committee Members</a:t>
            </a:r>
          </a:p>
          <a:p>
            <a:pPr>
              <a:lnSpc>
                <a:spcPct val="120000"/>
              </a:lnSpc>
            </a:pPr>
            <a:r>
              <a:rPr lang="en-US" dirty="0"/>
              <a:t>Frank Korn, Chair</a:t>
            </a:r>
          </a:p>
          <a:p>
            <a:pPr>
              <a:lnSpc>
                <a:spcPct val="120000"/>
              </a:lnSpc>
            </a:pPr>
            <a:r>
              <a:rPr lang="en-US" dirty="0"/>
              <a:t>Janelle Forget</a:t>
            </a:r>
          </a:p>
          <a:p>
            <a:endParaRPr lang="en-US" dirty="0"/>
          </a:p>
          <a:p>
            <a:endParaRPr lang="en-US" dirty="0"/>
          </a:p>
        </p:txBody>
      </p:sp>
      <p:sp>
        <p:nvSpPr>
          <p:cNvPr id="7" name="Title 1">
            <a:extLst>
              <a:ext uri="{FF2B5EF4-FFF2-40B4-BE49-F238E27FC236}">
                <a16:creationId xmlns:a16="http://schemas.microsoft.com/office/drawing/2014/main" id="{787CE0BD-74BD-477D-9389-2819F935A650}"/>
              </a:ext>
            </a:extLst>
          </p:cNvPr>
          <p:cNvSpPr txBox="1">
            <a:spLocks/>
          </p:cNvSpPr>
          <p:nvPr/>
        </p:nvSpPr>
        <p:spPr>
          <a:xfrm>
            <a:off x="2206854" y="263612"/>
            <a:ext cx="5813022" cy="104934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Membership Committee</a:t>
            </a:r>
          </a:p>
          <a:p>
            <a:pPr algn="ctr"/>
            <a:br>
              <a:rPr lang="en-US" dirty="0"/>
            </a:br>
            <a:endParaRPr lang="en-US" dirty="0"/>
          </a:p>
        </p:txBody>
      </p:sp>
    </p:spTree>
    <p:extLst>
      <p:ext uri="{BB962C8B-B14F-4D97-AF65-F5344CB8AC3E}">
        <p14:creationId xmlns:p14="http://schemas.microsoft.com/office/powerpoint/2010/main" val="3773233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087" y="166749"/>
            <a:ext cx="7585800" cy="690622"/>
          </a:xfrm>
        </p:spPr>
        <p:txBody>
          <a:bodyPr>
            <a:normAutofit fontScale="90000"/>
          </a:bodyPr>
          <a:lstStyle/>
          <a:p>
            <a:r>
              <a:rPr lang="en-US" dirty="0"/>
              <a:t>Membership Report - Membership Status</a:t>
            </a:r>
            <a:br>
              <a:rPr lang="en-US" dirty="0"/>
            </a:br>
            <a:endParaRPr lang="en-US" dirty="0"/>
          </a:p>
        </p:txBody>
      </p:sp>
      <p:sp>
        <p:nvSpPr>
          <p:cNvPr id="3" name="Content Placeholder 2"/>
          <p:cNvSpPr>
            <a:spLocks noGrp="1"/>
          </p:cNvSpPr>
          <p:nvPr>
            <p:ph idx="1"/>
          </p:nvPr>
        </p:nvSpPr>
        <p:spPr>
          <a:xfrm>
            <a:off x="1657043" y="1280028"/>
            <a:ext cx="7924173" cy="5510030"/>
          </a:xfrm>
        </p:spPr>
        <p:txBody>
          <a:bodyPr>
            <a:normAutofit fontScale="85000" lnSpcReduction="20000"/>
          </a:bodyPr>
          <a:lstStyle/>
          <a:p>
            <a:pPr>
              <a:lnSpc>
                <a:spcPct val="120000"/>
              </a:lnSpc>
            </a:pPr>
            <a:r>
              <a:rPr lang="en-US" dirty="0"/>
              <a:t>As of November 2023- 125 active members</a:t>
            </a:r>
          </a:p>
          <a:p>
            <a:pPr marL="0" indent="0">
              <a:lnSpc>
                <a:spcPct val="120000"/>
              </a:lnSpc>
              <a:buNone/>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r>
              <a:rPr lang="en-US" dirty="0"/>
              <a:t>2024 goal: </a:t>
            </a:r>
            <a:r>
              <a:rPr lang="en-US" b="1" dirty="0"/>
              <a:t>Identify opportunities to increase membership &amp; value</a:t>
            </a:r>
          </a:p>
          <a:p>
            <a:pPr>
              <a:lnSpc>
                <a:spcPct val="120000"/>
              </a:lnSpc>
            </a:pPr>
            <a:r>
              <a:rPr lang="en-US" b="1" dirty="0"/>
              <a:t>Expand Mentee / Mentorship Program</a:t>
            </a:r>
          </a:p>
          <a:p>
            <a:pPr>
              <a:lnSpc>
                <a:spcPct val="120000"/>
              </a:lnSpc>
            </a:pPr>
            <a:endParaRPr lang="en-US" dirty="0"/>
          </a:p>
          <a:p>
            <a:pPr>
              <a:lnSpc>
                <a:spcPct val="120000"/>
              </a:lnSpc>
            </a:pPr>
            <a:endParaRPr lang="en-US" dirty="0"/>
          </a:p>
          <a:p>
            <a:pPr lvl="1">
              <a:buFont typeface="Arial" panose="020B0604020202020204" pitchFamily="34" charset="0"/>
              <a:buChar char="•"/>
            </a:pPr>
            <a:endParaRPr lang="en-US" dirty="0"/>
          </a:p>
          <a:p>
            <a:endParaRPr lang="en-US" dirty="0"/>
          </a:p>
          <a:p>
            <a:endParaRPr lang="en-US" dirty="0"/>
          </a:p>
          <a:p>
            <a:endParaRPr lang="en-US" dirty="0"/>
          </a:p>
        </p:txBody>
      </p:sp>
      <p:graphicFrame>
        <p:nvGraphicFramePr>
          <p:cNvPr id="7" name="Chart 6"/>
          <p:cNvGraphicFramePr/>
          <p:nvPr/>
        </p:nvGraphicFramePr>
        <p:xfrm>
          <a:off x="1953180" y="1813572"/>
          <a:ext cx="6643396" cy="40202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02884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5042" y="1240030"/>
            <a:ext cx="7262456" cy="2761519"/>
          </a:xfrm>
        </p:spPr>
        <p:txBody>
          <a:bodyPr>
            <a:noAutofit/>
          </a:bodyPr>
          <a:lstStyle/>
          <a:p>
            <a:pPr indent="-285750">
              <a:lnSpc>
                <a:spcPct val="120000"/>
              </a:lnSpc>
            </a:pPr>
            <a:r>
              <a:rPr lang="en-US" dirty="0"/>
              <a:t>Mentor Program (2024)</a:t>
            </a:r>
          </a:p>
          <a:p>
            <a:pPr lvl="1">
              <a:lnSpc>
                <a:spcPct val="120000"/>
              </a:lnSpc>
            </a:pPr>
            <a:r>
              <a:rPr lang="en-US" dirty="0"/>
              <a:t>Mentee – 0 application</a:t>
            </a:r>
          </a:p>
          <a:p>
            <a:pPr lvl="1">
              <a:lnSpc>
                <a:spcPct val="120000"/>
              </a:lnSpc>
            </a:pPr>
            <a:r>
              <a:rPr lang="en-US" dirty="0"/>
              <a:t>Mentor – 1 applications</a:t>
            </a:r>
          </a:p>
          <a:p>
            <a:pPr>
              <a:lnSpc>
                <a:spcPct val="120000"/>
              </a:lnSpc>
            </a:pPr>
            <a:endParaRPr lang="en-US" dirty="0"/>
          </a:p>
          <a:p>
            <a:pPr>
              <a:lnSpc>
                <a:spcPct val="120000"/>
              </a:lnSpc>
            </a:pPr>
            <a:r>
              <a:rPr lang="en-US" dirty="0"/>
              <a:t>Program Discussion</a:t>
            </a:r>
          </a:p>
          <a:p>
            <a:pPr marL="457200" lvl="1" indent="0">
              <a:lnSpc>
                <a:spcPct val="120000"/>
              </a:lnSpc>
              <a:buNone/>
            </a:pPr>
            <a:endParaRPr lang="en-US" dirty="0"/>
          </a:p>
          <a:p>
            <a:pPr marL="457200" lvl="1" indent="0">
              <a:lnSpc>
                <a:spcPct val="120000"/>
              </a:lnSpc>
              <a:buNone/>
            </a:pPr>
            <a:endParaRPr lang="en-US" dirty="0"/>
          </a:p>
          <a:p>
            <a:pPr marL="800100" lvl="1" indent="-342900">
              <a:buFont typeface="+mj-lt"/>
              <a:buAutoNum type="arabicPeriod"/>
            </a:pPr>
            <a:endParaRPr lang="en-US" sz="1800"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p:txBody>
      </p:sp>
      <p:sp>
        <p:nvSpPr>
          <p:cNvPr id="5" name="Title 1">
            <a:extLst>
              <a:ext uri="{FF2B5EF4-FFF2-40B4-BE49-F238E27FC236}">
                <a16:creationId xmlns:a16="http://schemas.microsoft.com/office/drawing/2014/main" id="{4FDDB320-168C-4990-8FE6-565D71F0F8A4}"/>
              </a:ext>
            </a:extLst>
          </p:cNvPr>
          <p:cNvSpPr txBox="1">
            <a:spLocks/>
          </p:cNvSpPr>
          <p:nvPr/>
        </p:nvSpPr>
        <p:spPr>
          <a:xfrm>
            <a:off x="1758814" y="174728"/>
            <a:ext cx="7585800" cy="690622"/>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Membership Report - 2024 Activities</a:t>
            </a:r>
          </a:p>
        </p:txBody>
      </p:sp>
      <p:sp>
        <p:nvSpPr>
          <p:cNvPr id="7" name="Content Placeholder 2">
            <a:extLst>
              <a:ext uri="{FF2B5EF4-FFF2-40B4-BE49-F238E27FC236}">
                <a16:creationId xmlns:a16="http://schemas.microsoft.com/office/drawing/2014/main" id="{8FF3F855-7E81-4D6C-A25D-D3307C3C50BC}"/>
              </a:ext>
            </a:extLst>
          </p:cNvPr>
          <p:cNvSpPr txBox="1">
            <a:spLocks/>
          </p:cNvSpPr>
          <p:nvPr/>
        </p:nvSpPr>
        <p:spPr>
          <a:xfrm>
            <a:off x="1655042" y="4574026"/>
            <a:ext cx="7262456" cy="20732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2">
                    <a:lumMod val="10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bg2">
                    <a:lumMod val="1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2">
                    <a:lumMod val="1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bg2">
                    <a:lumMod val="1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lvl="1" indent="0">
              <a:buFont typeface="Wingdings 3" charset="2"/>
              <a:buNone/>
            </a:pPr>
            <a:r>
              <a:rPr lang="en-US" sz="2000" dirty="0">
                <a:solidFill>
                  <a:schemeClr val="tx1"/>
                </a:solidFill>
              </a:rPr>
              <a:t>Membership dues for 2025 increasing to $100</a:t>
            </a:r>
          </a:p>
          <a:p>
            <a:pPr lvl="1"/>
            <a:r>
              <a:rPr lang="en-US" dirty="0">
                <a:solidFill>
                  <a:schemeClr val="tx1"/>
                </a:solidFill>
              </a:rPr>
              <a:t>Difficult decision in response to rising costs associated with educational offerings</a:t>
            </a:r>
          </a:p>
          <a:p>
            <a:pPr lvl="1"/>
            <a:r>
              <a:rPr lang="en-US" dirty="0">
                <a:solidFill>
                  <a:schemeClr val="tx1"/>
                </a:solidFill>
              </a:rPr>
              <a:t>A reminder will go out by the end of November.</a:t>
            </a:r>
          </a:p>
          <a:p>
            <a:pPr lvl="1"/>
            <a:r>
              <a:rPr lang="en-US" dirty="0">
                <a:solidFill>
                  <a:schemeClr val="tx1"/>
                </a:solidFill>
              </a:rPr>
              <a:t>Still a great value!</a:t>
            </a:r>
          </a:p>
          <a:p>
            <a:pPr marL="457200" lvl="1" indent="0">
              <a:buFont typeface="Wingdings 3" charset="2"/>
              <a:buNone/>
            </a:pPr>
            <a:endParaRPr lang="en-US" dirty="0"/>
          </a:p>
          <a:p>
            <a:pPr marL="457200" lvl="1" indent="0">
              <a:buFont typeface="Wingdings 3" charset="2"/>
              <a:buNone/>
            </a:pPr>
            <a:endParaRPr lang="en-US" dirty="0"/>
          </a:p>
        </p:txBody>
      </p:sp>
      <p:sp>
        <p:nvSpPr>
          <p:cNvPr id="8" name="Title 1">
            <a:extLst>
              <a:ext uri="{FF2B5EF4-FFF2-40B4-BE49-F238E27FC236}">
                <a16:creationId xmlns:a16="http://schemas.microsoft.com/office/drawing/2014/main" id="{01858AD5-26D9-4B79-AA47-98EBD1FBC4F6}"/>
              </a:ext>
            </a:extLst>
          </p:cNvPr>
          <p:cNvSpPr txBox="1">
            <a:spLocks/>
          </p:cNvSpPr>
          <p:nvPr/>
        </p:nvSpPr>
        <p:spPr>
          <a:xfrm>
            <a:off x="1655042" y="3885767"/>
            <a:ext cx="4112213" cy="688259"/>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2025 Dues</a:t>
            </a:r>
          </a:p>
        </p:txBody>
      </p:sp>
    </p:spTree>
    <p:extLst>
      <p:ext uri="{BB962C8B-B14F-4D97-AF65-F5344CB8AC3E}">
        <p14:creationId xmlns:p14="http://schemas.microsoft.com/office/powerpoint/2010/main" val="97322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437DBDD0-100F-427C-9E44-2DE9FCA034E3}"/>
              </a:ext>
            </a:extLst>
          </p:cNvPr>
          <p:cNvSpPr>
            <a:spLocks noGrp="1"/>
          </p:cNvSpPr>
          <p:nvPr>
            <p:ph type="body" sz="quarter" idx="14"/>
          </p:nvPr>
        </p:nvSpPr>
        <p:spPr/>
        <p:txBody>
          <a:bodyPr/>
          <a:lstStyle/>
          <a:p>
            <a:r>
              <a:rPr lang="en-US" sz="3600" dirty="0">
                <a:solidFill>
                  <a:srgbClr val="FFFF00"/>
                </a:solidFill>
                <a:latin typeface="Arial" panose="020B0604020202020204" pitchFamily="34" charset="0"/>
                <a:cs typeface="Arial" panose="020B0604020202020204" pitchFamily="34" charset="0"/>
              </a:rPr>
              <a:t>More Teaching from the News</a:t>
            </a:r>
          </a:p>
          <a:p>
            <a:endParaRPr lang="en-GB" sz="3600" u="sng" dirty="0">
              <a:solidFill>
                <a:srgbClr val="FFFF00"/>
              </a:solidFill>
            </a:endParaRPr>
          </a:p>
        </p:txBody>
      </p:sp>
      <p:sp>
        <p:nvSpPr>
          <p:cNvPr id="20" name="Content Placeholder 19">
            <a:extLst>
              <a:ext uri="{FF2B5EF4-FFF2-40B4-BE49-F238E27FC236}">
                <a16:creationId xmlns:a16="http://schemas.microsoft.com/office/drawing/2014/main" id="{65273487-754B-4764-90CF-B526B4A1F8E1}"/>
              </a:ext>
            </a:extLst>
          </p:cNvPr>
          <p:cNvSpPr>
            <a:spLocks noGrp="1"/>
          </p:cNvSpPr>
          <p:nvPr>
            <p:ph idx="1"/>
          </p:nvPr>
        </p:nvSpPr>
        <p:spPr>
          <a:xfrm>
            <a:off x="1955800" y="997200"/>
            <a:ext cx="8277224" cy="5167656"/>
          </a:xfrm>
        </p:spPr>
        <p:txBody>
          <a:bodyPr/>
          <a:lstStyle/>
          <a:p>
            <a:endParaRPr lang="pt-BR" b="1" u="sng" dirty="0"/>
          </a:p>
          <a:p>
            <a:endParaRPr lang="pt-BR" b="1" dirty="0"/>
          </a:p>
        </p:txBody>
      </p:sp>
      <p:sp>
        <p:nvSpPr>
          <p:cNvPr id="47" name="Slide Number Placeholder 46">
            <a:extLst>
              <a:ext uri="{FF2B5EF4-FFF2-40B4-BE49-F238E27FC236}">
                <a16:creationId xmlns:a16="http://schemas.microsoft.com/office/drawing/2014/main" id="{173BE56B-7EB8-4811-8425-578857AEC102}"/>
              </a:ext>
            </a:extLst>
          </p:cNvPr>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15</a:t>
            </a:fld>
            <a:endParaRPr lang="en-US" dirty="0">
              <a:solidFill>
                <a:prstClr val="white"/>
              </a:solidFill>
              <a:latin typeface="Arial"/>
            </a:endParaRPr>
          </a:p>
        </p:txBody>
      </p:sp>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pic>
        <p:nvPicPr>
          <p:cNvPr id="3" name="Picture 2">
            <a:extLst>
              <a:ext uri="{FF2B5EF4-FFF2-40B4-BE49-F238E27FC236}">
                <a16:creationId xmlns:a16="http://schemas.microsoft.com/office/drawing/2014/main" id="{34182D82-0AD0-35BF-56C4-E33701AAA0DF}"/>
              </a:ext>
            </a:extLst>
          </p:cNvPr>
          <p:cNvPicPr>
            <a:picLocks noChangeAspect="1"/>
          </p:cNvPicPr>
          <p:nvPr/>
        </p:nvPicPr>
        <p:blipFill>
          <a:blip r:embed="rId3"/>
          <a:stretch>
            <a:fillRect/>
          </a:stretch>
        </p:blipFill>
        <p:spPr>
          <a:xfrm>
            <a:off x="2413591" y="1082484"/>
            <a:ext cx="3611537" cy="2063735"/>
          </a:xfrm>
          <a:prstGeom prst="rect">
            <a:avLst/>
          </a:prstGeom>
        </p:spPr>
      </p:pic>
      <p:pic>
        <p:nvPicPr>
          <p:cNvPr id="4" name="Picture 3">
            <a:extLst>
              <a:ext uri="{FF2B5EF4-FFF2-40B4-BE49-F238E27FC236}">
                <a16:creationId xmlns:a16="http://schemas.microsoft.com/office/drawing/2014/main" id="{4A46914E-B049-41B4-4E10-28ACADB6652E}"/>
              </a:ext>
            </a:extLst>
          </p:cNvPr>
          <p:cNvPicPr>
            <a:picLocks noChangeAspect="1"/>
          </p:cNvPicPr>
          <p:nvPr/>
        </p:nvPicPr>
        <p:blipFill>
          <a:blip r:embed="rId4"/>
          <a:stretch>
            <a:fillRect/>
          </a:stretch>
        </p:blipFill>
        <p:spPr>
          <a:xfrm>
            <a:off x="1932222" y="2670398"/>
            <a:ext cx="2627587" cy="1781927"/>
          </a:xfrm>
          <a:prstGeom prst="rect">
            <a:avLst/>
          </a:prstGeom>
        </p:spPr>
      </p:pic>
      <p:pic>
        <p:nvPicPr>
          <p:cNvPr id="5" name="Picture 4">
            <a:extLst>
              <a:ext uri="{FF2B5EF4-FFF2-40B4-BE49-F238E27FC236}">
                <a16:creationId xmlns:a16="http://schemas.microsoft.com/office/drawing/2014/main" id="{062A889B-ACB8-9E9C-0D6D-03C74D95EDB0}"/>
              </a:ext>
            </a:extLst>
          </p:cNvPr>
          <p:cNvPicPr>
            <a:picLocks noChangeAspect="1"/>
          </p:cNvPicPr>
          <p:nvPr/>
        </p:nvPicPr>
        <p:blipFill>
          <a:blip r:embed="rId5"/>
          <a:stretch>
            <a:fillRect/>
          </a:stretch>
        </p:blipFill>
        <p:spPr>
          <a:xfrm>
            <a:off x="4231149" y="2554411"/>
            <a:ext cx="1825483" cy="1228690"/>
          </a:xfrm>
          <a:prstGeom prst="rect">
            <a:avLst/>
          </a:prstGeom>
        </p:spPr>
      </p:pic>
      <p:pic>
        <p:nvPicPr>
          <p:cNvPr id="9" name="Picture 8" descr="A person sitting in an airplane&#10;&#10;Description automatically generated">
            <a:extLst>
              <a:ext uri="{FF2B5EF4-FFF2-40B4-BE49-F238E27FC236}">
                <a16:creationId xmlns:a16="http://schemas.microsoft.com/office/drawing/2014/main" id="{070D0AA7-B94B-D528-0D9F-00E82200747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263954" y="1188274"/>
            <a:ext cx="3969071" cy="2545262"/>
          </a:xfrm>
          <a:prstGeom prst="rect">
            <a:avLst/>
          </a:prstGeom>
        </p:spPr>
      </p:pic>
      <p:pic>
        <p:nvPicPr>
          <p:cNvPr id="19" name="Picture 18" descr="A silver car driving on a road">
            <a:extLst>
              <a:ext uri="{FF2B5EF4-FFF2-40B4-BE49-F238E27FC236}">
                <a16:creationId xmlns:a16="http://schemas.microsoft.com/office/drawing/2014/main" id="{FF207865-D46C-19F8-1234-99D512620C6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151352" y="4507553"/>
            <a:ext cx="3334131" cy="1742587"/>
          </a:xfrm>
          <a:prstGeom prst="rect">
            <a:avLst/>
          </a:prstGeom>
        </p:spPr>
      </p:pic>
      <p:pic>
        <p:nvPicPr>
          <p:cNvPr id="22" name="Picture 21">
            <a:extLst>
              <a:ext uri="{FF2B5EF4-FFF2-40B4-BE49-F238E27FC236}">
                <a16:creationId xmlns:a16="http://schemas.microsoft.com/office/drawing/2014/main" id="{30833FA7-34C5-4AD1-1C86-EB878A534B9C}"/>
              </a:ext>
            </a:extLst>
          </p:cNvPr>
          <p:cNvPicPr>
            <a:picLocks noChangeAspect="1"/>
          </p:cNvPicPr>
          <p:nvPr/>
        </p:nvPicPr>
        <p:blipFill>
          <a:blip r:embed="rId10"/>
          <a:stretch>
            <a:fillRect/>
          </a:stretch>
        </p:blipFill>
        <p:spPr>
          <a:xfrm>
            <a:off x="5622653" y="4310067"/>
            <a:ext cx="2840982" cy="1889924"/>
          </a:xfrm>
          <a:prstGeom prst="rect">
            <a:avLst/>
          </a:prstGeom>
        </p:spPr>
      </p:pic>
      <p:pic>
        <p:nvPicPr>
          <p:cNvPr id="23" name="Picture 22">
            <a:extLst>
              <a:ext uri="{FF2B5EF4-FFF2-40B4-BE49-F238E27FC236}">
                <a16:creationId xmlns:a16="http://schemas.microsoft.com/office/drawing/2014/main" id="{4B1D0503-DCE2-69BA-CFD5-1F23292666FC}"/>
              </a:ext>
            </a:extLst>
          </p:cNvPr>
          <p:cNvPicPr>
            <a:picLocks noChangeAspect="1"/>
          </p:cNvPicPr>
          <p:nvPr/>
        </p:nvPicPr>
        <p:blipFill>
          <a:blip r:embed="rId11"/>
          <a:stretch>
            <a:fillRect/>
          </a:stretch>
        </p:blipFill>
        <p:spPr>
          <a:xfrm>
            <a:off x="7699930" y="4119414"/>
            <a:ext cx="2347867" cy="1451328"/>
          </a:xfrm>
          <a:prstGeom prst="rect">
            <a:avLst/>
          </a:prstGeom>
        </p:spPr>
      </p:pic>
    </p:spTree>
    <p:extLst>
      <p:ext uri="{BB962C8B-B14F-4D97-AF65-F5344CB8AC3E}">
        <p14:creationId xmlns:p14="http://schemas.microsoft.com/office/powerpoint/2010/main" val="21525346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677" y="190216"/>
            <a:ext cx="8224425" cy="688259"/>
          </a:xfrm>
        </p:spPr>
        <p:txBody>
          <a:bodyPr>
            <a:normAutofit fontScale="90000"/>
          </a:bodyPr>
          <a:lstStyle/>
          <a:p>
            <a:r>
              <a:rPr lang="en-US" dirty="0"/>
              <a:t>Membership Report - Mentor Program</a:t>
            </a:r>
          </a:p>
        </p:txBody>
      </p:sp>
      <p:sp>
        <p:nvSpPr>
          <p:cNvPr id="6" name="Content Placeholder 5"/>
          <p:cNvSpPr>
            <a:spLocks noGrp="1"/>
          </p:cNvSpPr>
          <p:nvPr>
            <p:ph sz="quarter" idx="4"/>
          </p:nvPr>
        </p:nvSpPr>
        <p:spPr>
          <a:xfrm>
            <a:off x="1892019" y="2828226"/>
            <a:ext cx="5551454" cy="3288494"/>
          </a:xfrm>
        </p:spPr>
        <p:txBody>
          <a:bodyPr>
            <a:normAutofit fontScale="85000" lnSpcReduction="20000"/>
          </a:bodyPr>
          <a:lstStyle/>
          <a:p>
            <a:r>
              <a:rPr lang="en-US" dirty="0"/>
              <a:t>Mentors </a:t>
            </a:r>
            <a:r>
              <a:rPr lang="en-US" sz="2000" dirty="0"/>
              <a:t>≥</a:t>
            </a:r>
            <a:r>
              <a:rPr lang="en-US" dirty="0"/>
              <a:t> 5 years experience; Mentees </a:t>
            </a:r>
            <a:r>
              <a:rPr lang="en-US" sz="2000" dirty="0"/>
              <a:t>≤</a:t>
            </a:r>
            <a:r>
              <a:rPr lang="en-US" dirty="0"/>
              <a:t> 5 years</a:t>
            </a:r>
          </a:p>
          <a:p>
            <a:r>
              <a:rPr lang="en-US" dirty="0"/>
              <a:t> Applications are available on the website.</a:t>
            </a:r>
          </a:p>
          <a:p>
            <a:r>
              <a:rPr lang="en-US" dirty="0"/>
              <a:t>Completed applications emailed to  </a:t>
            </a:r>
            <a:r>
              <a:rPr lang="en-US" dirty="0">
                <a:hlinkClick r:id="rId2"/>
              </a:rPr>
              <a:t>membership@nneshrm.org</a:t>
            </a:r>
            <a:r>
              <a:rPr lang="en-US" dirty="0"/>
              <a:t>  </a:t>
            </a:r>
          </a:p>
          <a:p>
            <a:r>
              <a:rPr lang="en-US" dirty="0"/>
              <a:t>Applications will be reviewed at each membership committee meeting. Contact will be by and through the committee chair.</a:t>
            </a:r>
          </a:p>
          <a:p>
            <a:r>
              <a:rPr lang="en-US" dirty="0"/>
              <a:t>Loose structure with goal setting and minimum frequency of meetings (quarterly)</a:t>
            </a:r>
          </a:p>
        </p:txBody>
      </p:sp>
      <p:sp>
        <p:nvSpPr>
          <p:cNvPr id="8" name="Content Placeholder 2">
            <a:extLst>
              <a:ext uri="{FF2B5EF4-FFF2-40B4-BE49-F238E27FC236}">
                <a16:creationId xmlns:a16="http://schemas.microsoft.com/office/drawing/2014/main" id="{0B69FB3F-1711-4FA0-A76D-EF9DE9666391}"/>
              </a:ext>
            </a:extLst>
          </p:cNvPr>
          <p:cNvSpPr txBox="1">
            <a:spLocks/>
          </p:cNvSpPr>
          <p:nvPr/>
        </p:nvSpPr>
        <p:spPr>
          <a:xfrm>
            <a:off x="667813" y="2139967"/>
            <a:ext cx="8485712" cy="688259"/>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bg2">
                    <a:lumMod val="1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bg2">
                    <a:lumMod val="10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bg2">
                    <a:lumMod val="10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bg2">
                    <a:lumMod val="10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bg2">
                    <a:lumMod val="10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pPr>
              <a:lnSpc>
                <a:spcPct val="120000"/>
              </a:lnSpc>
            </a:pPr>
            <a:r>
              <a:rPr lang="en-US" sz="2000" u="sng" dirty="0"/>
              <a:t>Purpose</a:t>
            </a:r>
            <a:r>
              <a:rPr lang="en-US" sz="2000" dirty="0"/>
              <a:t>: Pair experienced and trusted advisors with new risk management professionals.</a:t>
            </a:r>
            <a:endParaRPr lang="en-US" dirty="0"/>
          </a:p>
        </p:txBody>
      </p:sp>
      <p:pic>
        <p:nvPicPr>
          <p:cNvPr id="9" name="Picture 8">
            <a:extLst>
              <a:ext uri="{FF2B5EF4-FFF2-40B4-BE49-F238E27FC236}">
                <a16:creationId xmlns:a16="http://schemas.microsoft.com/office/drawing/2014/main" id="{B8C221D7-7E4A-415E-ACC0-A1085099036E}"/>
              </a:ext>
            </a:extLst>
          </p:cNvPr>
          <p:cNvPicPr>
            <a:picLocks noChangeAspect="1"/>
          </p:cNvPicPr>
          <p:nvPr/>
        </p:nvPicPr>
        <p:blipFill>
          <a:blip r:embed="rId3"/>
          <a:stretch>
            <a:fillRect/>
          </a:stretch>
        </p:blipFill>
        <p:spPr>
          <a:xfrm rot="966959">
            <a:off x="8953489" y="2057"/>
            <a:ext cx="3873070" cy="4867044"/>
          </a:xfrm>
          <a:prstGeom prst="rect">
            <a:avLst/>
          </a:prstGeom>
        </p:spPr>
      </p:pic>
      <p:pic>
        <p:nvPicPr>
          <p:cNvPr id="10" name="Picture 9">
            <a:extLst>
              <a:ext uri="{FF2B5EF4-FFF2-40B4-BE49-F238E27FC236}">
                <a16:creationId xmlns:a16="http://schemas.microsoft.com/office/drawing/2014/main" id="{72295937-052A-44C5-AC60-7E0A72438251}"/>
              </a:ext>
            </a:extLst>
          </p:cNvPr>
          <p:cNvPicPr>
            <a:picLocks noChangeAspect="1"/>
          </p:cNvPicPr>
          <p:nvPr/>
        </p:nvPicPr>
        <p:blipFill>
          <a:blip r:embed="rId4"/>
          <a:stretch>
            <a:fillRect/>
          </a:stretch>
        </p:blipFill>
        <p:spPr>
          <a:xfrm>
            <a:off x="8221025" y="1737199"/>
            <a:ext cx="4064901" cy="5120801"/>
          </a:xfrm>
          <a:prstGeom prst="rect">
            <a:avLst/>
          </a:prstGeom>
        </p:spPr>
      </p:pic>
    </p:spTree>
    <p:extLst>
      <p:ext uri="{BB962C8B-B14F-4D97-AF65-F5344CB8AC3E}">
        <p14:creationId xmlns:p14="http://schemas.microsoft.com/office/powerpoint/2010/main" val="2114489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67763" y="1415871"/>
            <a:ext cx="6235247" cy="576262"/>
          </a:xfrm>
        </p:spPr>
        <p:txBody>
          <a:bodyPr/>
          <a:lstStyle/>
          <a:p>
            <a:r>
              <a:rPr lang="en-US" dirty="0"/>
              <a:t>Continue to Grow membership and value</a:t>
            </a:r>
          </a:p>
        </p:txBody>
      </p:sp>
      <p:sp>
        <p:nvSpPr>
          <p:cNvPr id="4" name="Content Placeholder 3"/>
          <p:cNvSpPr>
            <a:spLocks noGrp="1"/>
          </p:cNvSpPr>
          <p:nvPr>
            <p:ph sz="half" idx="2"/>
          </p:nvPr>
        </p:nvSpPr>
        <p:spPr>
          <a:xfrm>
            <a:off x="2002656" y="1992133"/>
            <a:ext cx="7585800" cy="3962570"/>
          </a:xfrm>
        </p:spPr>
        <p:txBody>
          <a:bodyPr>
            <a:normAutofit fontScale="92500"/>
          </a:bodyPr>
          <a:lstStyle/>
          <a:p>
            <a:r>
              <a:rPr lang="en-US" dirty="0"/>
              <a:t>Expand Mentor Program</a:t>
            </a:r>
          </a:p>
          <a:p>
            <a:r>
              <a:rPr lang="en-US" dirty="0"/>
              <a:t>Collaborate with State Hospital Associations </a:t>
            </a:r>
          </a:p>
          <a:p>
            <a:r>
              <a:rPr lang="en-US" dirty="0"/>
              <a:t>Target new roles &amp; services for potential membership</a:t>
            </a:r>
          </a:p>
          <a:p>
            <a:r>
              <a:rPr lang="en-US" dirty="0"/>
              <a:t>Roundtables – informal virtual meetings for open collaboration and discussion on pressing topics, specifically requested topics, state-specific topics, etc.</a:t>
            </a:r>
          </a:p>
          <a:p>
            <a:r>
              <a:rPr lang="en-US" dirty="0"/>
              <a:t>Expand Membership Opportunities beyond education days </a:t>
            </a:r>
          </a:p>
          <a:p>
            <a:pPr lvl="1"/>
            <a:r>
              <a:rPr lang="en-US" dirty="0"/>
              <a:t>Dinner/Topic Networking Events</a:t>
            </a:r>
          </a:p>
        </p:txBody>
      </p:sp>
      <p:sp>
        <p:nvSpPr>
          <p:cNvPr id="8" name="Title 1">
            <a:extLst>
              <a:ext uri="{FF2B5EF4-FFF2-40B4-BE49-F238E27FC236}">
                <a16:creationId xmlns:a16="http://schemas.microsoft.com/office/drawing/2014/main" id="{4CA4D321-D161-4453-9077-284FB9E6C733}"/>
              </a:ext>
            </a:extLst>
          </p:cNvPr>
          <p:cNvSpPr txBox="1">
            <a:spLocks/>
          </p:cNvSpPr>
          <p:nvPr/>
        </p:nvSpPr>
        <p:spPr>
          <a:xfrm>
            <a:off x="639837" y="286940"/>
            <a:ext cx="9326285" cy="97585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50000"/>
                  </a:schemeClr>
                </a:solidFill>
                <a:latin typeface="Calisto MT" panose="0204060305050503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Membership Report - 2024 Plan and Priorities</a:t>
            </a:r>
          </a:p>
        </p:txBody>
      </p:sp>
    </p:spTree>
    <p:extLst>
      <p:ext uri="{BB962C8B-B14F-4D97-AF65-F5344CB8AC3E}">
        <p14:creationId xmlns:p14="http://schemas.microsoft.com/office/powerpoint/2010/main" val="32482990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316" y="179790"/>
            <a:ext cx="7371666" cy="1237950"/>
          </a:xfrm>
        </p:spPr>
        <p:txBody>
          <a:bodyPr>
            <a:noAutofit/>
          </a:bodyPr>
          <a:lstStyle/>
          <a:p>
            <a:pPr algn="ctr"/>
            <a:r>
              <a:rPr lang="en-US" dirty="0"/>
              <a:t>Subsidization Committee</a:t>
            </a:r>
            <a:br>
              <a:rPr lang="en-US" dirty="0"/>
            </a:br>
            <a:endParaRPr lang="en-US" dirty="0"/>
          </a:p>
        </p:txBody>
      </p:sp>
      <p:sp>
        <p:nvSpPr>
          <p:cNvPr id="3" name="Content Placeholder 2"/>
          <p:cNvSpPr>
            <a:spLocks noGrp="1"/>
          </p:cNvSpPr>
          <p:nvPr>
            <p:ph idx="1"/>
          </p:nvPr>
        </p:nvSpPr>
        <p:spPr>
          <a:xfrm>
            <a:off x="1412316" y="1563429"/>
            <a:ext cx="8152410" cy="4680618"/>
          </a:xfrm>
        </p:spPr>
        <p:txBody>
          <a:bodyPr>
            <a:normAutofit/>
          </a:bodyPr>
          <a:lstStyle/>
          <a:p>
            <a:pPr>
              <a:lnSpc>
                <a:spcPct val="150000"/>
              </a:lnSpc>
            </a:pPr>
            <a:r>
              <a:rPr lang="en-US" sz="2000" dirty="0"/>
              <a:t>Subsidization Practice:</a:t>
            </a:r>
          </a:p>
          <a:p>
            <a:pPr lvl="1">
              <a:lnSpc>
                <a:spcPct val="150000"/>
              </a:lnSpc>
            </a:pPr>
            <a:r>
              <a:rPr lang="en-US" sz="1800" dirty="0">
                <a:ea typeface="Times New Roman" panose="02020603050405020304" pitchFamily="18" charset="0"/>
              </a:rPr>
              <a:t>Subsidization requests are reviewed by the board at the following monthly board meeting after they are received. </a:t>
            </a:r>
          </a:p>
          <a:p>
            <a:pPr lvl="1">
              <a:lnSpc>
                <a:spcPct val="150000"/>
              </a:lnSpc>
            </a:pPr>
            <a:r>
              <a:rPr lang="en-US" sz="1800" dirty="0">
                <a:ea typeface="Times New Roman" panose="02020603050405020304" pitchFamily="18" charset="0"/>
              </a:rPr>
              <a:t>Requests are approved by vote at the discretion of the board based on the details of the request, member engagement, and the financial feasibility of the Chapter to support such a request at any given time. </a:t>
            </a:r>
          </a:p>
          <a:p>
            <a:pPr lvl="1">
              <a:lnSpc>
                <a:spcPct val="150000"/>
              </a:lnSpc>
            </a:pPr>
            <a:r>
              <a:rPr lang="en-US" sz="1800" dirty="0">
                <a:ea typeface="Times New Roman" panose="02020603050405020304" pitchFamily="18" charset="0"/>
              </a:rPr>
              <a:t>2024 – one request received, reviewed, and approved for attendance at the Spring Education Day</a:t>
            </a:r>
          </a:p>
        </p:txBody>
      </p:sp>
    </p:spTree>
    <p:extLst>
      <p:ext uri="{BB962C8B-B14F-4D97-AF65-F5344CB8AC3E}">
        <p14:creationId xmlns:p14="http://schemas.microsoft.com/office/powerpoint/2010/main" val="36161827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D448C-B3DE-4648-A628-123320AEBBDA}"/>
              </a:ext>
            </a:extLst>
          </p:cNvPr>
          <p:cNvSpPr>
            <a:spLocks noGrp="1"/>
          </p:cNvSpPr>
          <p:nvPr>
            <p:ph type="title"/>
          </p:nvPr>
        </p:nvSpPr>
        <p:spPr>
          <a:xfrm>
            <a:off x="984153" y="970806"/>
            <a:ext cx="4217240" cy="3518068"/>
          </a:xfrm>
        </p:spPr>
        <p:txBody>
          <a:bodyPr vert="horz" lIns="91440" tIns="45720" rIns="91440" bIns="45720" rtlCol="0" anchor="t">
            <a:normAutofit/>
          </a:bodyPr>
          <a:lstStyle/>
          <a:p>
            <a:pPr algn="ctr"/>
            <a:r>
              <a:rPr lang="en-US" dirty="0"/>
              <a:t>Acceptance of Committee Reports</a:t>
            </a:r>
            <a:br>
              <a:rPr lang="en-US" dirty="0"/>
            </a:br>
            <a:br>
              <a:rPr lang="en-US" dirty="0"/>
            </a:br>
            <a:r>
              <a:rPr lang="en-US" dirty="0"/>
              <a:t> NNESHRM Membership</a:t>
            </a:r>
          </a:p>
        </p:txBody>
      </p:sp>
      <p:pic>
        <p:nvPicPr>
          <p:cNvPr id="5" name="Content Placeholder 4" descr="Customer review">
            <a:extLst>
              <a:ext uri="{FF2B5EF4-FFF2-40B4-BE49-F238E27FC236}">
                <a16:creationId xmlns:a16="http://schemas.microsoft.com/office/drawing/2014/main" id="{984FFD49-1EE3-4DB6-9CF9-BEB913BFCD09}"/>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rot="21600000">
            <a:off x="5747161" y="545507"/>
            <a:ext cx="2497634" cy="2497634"/>
          </a:xfrm>
          <a:prstGeom prst="rect">
            <a:avLst/>
          </a:prstGeom>
          <a:ln w="12700">
            <a:noFill/>
          </a:ln>
        </p:spPr>
      </p:pic>
      <p:pic>
        <p:nvPicPr>
          <p:cNvPr id="11" name="Graphic 10" descr="Checklist RTL">
            <a:extLst>
              <a:ext uri="{FF2B5EF4-FFF2-40B4-BE49-F238E27FC236}">
                <a16:creationId xmlns:a16="http://schemas.microsoft.com/office/drawing/2014/main" id="{467F5545-35F5-4198-8C2B-C4B6CD1ED8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6526" y="544974"/>
            <a:ext cx="2499407" cy="2499407"/>
          </a:xfrm>
          <a:prstGeom prst="rect">
            <a:avLst/>
          </a:prstGeom>
          <a:ln w="12700">
            <a:noFill/>
          </a:ln>
        </p:spPr>
      </p:pic>
      <p:pic>
        <p:nvPicPr>
          <p:cNvPr id="7" name="Graphic 6" descr="Customer review RTL">
            <a:extLst>
              <a:ext uri="{FF2B5EF4-FFF2-40B4-BE49-F238E27FC236}">
                <a16:creationId xmlns:a16="http://schemas.microsoft.com/office/drawing/2014/main" id="{E020FBD3-5021-4B54-857A-73EFF7C188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15112" y="3849762"/>
            <a:ext cx="2499664" cy="2499664"/>
          </a:xfrm>
          <a:prstGeom prst="rect">
            <a:avLst/>
          </a:prstGeom>
          <a:ln w="12700">
            <a:noFill/>
          </a:ln>
        </p:spPr>
      </p:pic>
      <p:pic>
        <p:nvPicPr>
          <p:cNvPr id="9" name="Graphic 8" descr="Group success">
            <a:extLst>
              <a:ext uri="{FF2B5EF4-FFF2-40B4-BE49-F238E27FC236}">
                <a16:creationId xmlns:a16="http://schemas.microsoft.com/office/drawing/2014/main" id="{43D89E48-C7C7-4AE5-A9C3-F72807E25E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8364" y="3863889"/>
            <a:ext cx="2497275" cy="2497275"/>
          </a:xfrm>
          <a:prstGeom prst="rect">
            <a:avLst/>
          </a:prstGeom>
          <a:ln w="12700">
            <a:noFill/>
          </a:ln>
        </p:spPr>
      </p:pic>
    </p:spTree>
    <p:extLst>
      <p:ext uri="{BB962C8B-B14F-4D97-AF65-F5344CB8AC3E}">
        <p14:creationId xmlns:p14="http://schemas.microsoft.com/office/powerpoint/2010/main" val="29603312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140F-C3B7-42E0-AD2A-A1859287AFEB}"/>
              </a:ext>
            </a:extLst>
          </p:cNvPr>
          <p:cNvSpPr>
            <a:spLocks noGrp="1"/>
          </p:cNvSpPr>
          <p:nvPr>
            <p:ph type="title"/>
          </p:nvPr>
        </p:nvSpPr>
        <p:spPr>
          <a:xfrm>
            <a:off x="637404" y="1098194"/>
            <a:ext cx="9270353" cy="1320800"/>
          </a:xfrm>
        </p:spPr>
        <p:txBody>
          <a:bodyPr>
            <a:noAutofit/>
          </a:bodyPr>
          <a:lstStyle/>
          <a:p>
            <a:pPr algn="ctr"/>
            <a:r>
              <a:rPr lang="en-US" dirty="0"/>
              <a:t>Recognition of Outgoing Board Members</a:t>
            </a:r>
            <a:br>
              <a:rPr lang="en-US" dirty="0"/>
            </a:br>
            <a:endParaRPr lang="en-US" dirty="0"/>
          </a:p>
        </p:txBody>
      </p:sp>
      <p:sp>
        <p:nvSpPr>
          <p:cNvPr id="3" name="Content Placeholder 2">
            <a:extLst>
              <a:ext uri="{FF2B5EF4-FFF2-40B4-BE49-F238E27FC236}">
                <a16:creationId xmlns:a16="http://schemas.microsoft.com/office/drawing/2014/main" id="{98E2D7B4-7E81-4F63-802B-F843A82E59D4}"/>
              </a:ext>
            </a:extLst>
          </p:cNvPr>
          <p:cNvSpPr>
            <a:spLocks noGrp="1"/>
          </p:cNvSpPr>
          <p:nvPr>
            <p:ph idx="1"/>
          </p:nvPr>
        </p:nvSpPr>
        <p:spPr>
          <a:xfrm>
            <a:off x="2581071" y="2418994"/>
            <a:ext cx="5833592" cy="2020011"/>
          </a:xfrm>
        </p:spPr>
        <p:txBody>
          <a:bodyPr>
            <a:normAutofit/>
          </a:bodyPr>
          <a:lstStyle/>
          <a:p>
            <a:r>
              <a:rPr lang="en-US" sz="2400" dirty="0"/>
              <a:t>Alicia </a:t>
            </a:r>
            <a:r>
              <a:rPr lang="en-US" sz="2400" dirty="0" err="1"/>
              <a:t>LaRoche</a:t>
            </a:r>
            <a:r>
              <a:rPr lang="en-US" sz="2400" dirty="0"/>
              <a:t> – Past President</a:t>
            </a:r>
          </a:p>
          <a:p>
            <a:r>
              <a:rPr lang="en-US" sz="2400" dirty="0"/>
              <a:t>Michelle Boucher - Treasurer</a:t>
            </a:r>
          </a:p>
          <a:p>
            <a:r>
              <a:rPr lang="en-US" sz="2400" dirty="0"/>
              <a:t>Dave Herzer - Board Member at Large</a:t>
            </a:r>
          </a:p>
        </p:txBody>
      </p:sp>
    </p:spTree>
    <p:extLst>
      <p:ext uri="{BB962C8B-B14F-4D97-AF65-F5344CB8AC3E}">
        <p14:creationId xmlns:p14="http://schemas.microsoft.com/office/powerpoint/2010/main" val="8411455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F29E-BC86-4DBE-91D4-F654EE6CBEE8}"/>
              </a:ext>
            </a:extLst>
          </p:cNvPr>
          <p:cNvSpPr>
            <a:spLocks noGrp="1"/>
          </p:cNvSpPr>
          <p:nvPr>
            <p:ph type="title"/>
          </p:nvPr>
        </p:nvSpPr>
        <p:spPr>
          <a:xfrm>
            <a:off x="1905381" y="388178"/>
            <a:ext cx="8381238" cy="1077229"/>
          </a:xfrm>
        </p:spPr>
        <p:txBody>
          <a:bodyPr>
            <a:normAutofit/>
          </a:bodyPr>
          <a:lstStyle/>
          <a:p>
            <a:pPr algn="l"/>
            <a:r>
              <a:rPr lang="en-US" sz="4800" dirty="0"/>
              <a:t>NNESHRM Board 2025</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0616239"/>
              </p:ext>
            </p:extLst>
          </p:nvPr>
        </p:nvGraphicFramePr>
        <p:xfrm>
          <a:off x="1548881" y="1688221"/>
          <a:ext cx="7828384" cy="3997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94587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5861-80F5-233F-E2F4-443F87BF3CFB}"/>
              </a:ext>
            </a:extLst>
          </p:cNvPr>
          <p:cNvSpPr>
            <a:spLocks noGrp="1"/>
          </p:cNvSpPr>
          <p:nvPr>
            <p:ph type="ctrTitle"/>
          </p:nvPr>
        </p:nvSpPr>
        <p:spPr/>
        <p:txBody>
          <a:bodyPr/>
          <a:lstStyle/>
          <a:p>
            <a:r>
              <a:rPr lang="en-US" dirty="0"/>
              <a:t>Paulette Gagnon Award</a:t>
            </a:r>
          </a:p>
        </p:txBody>
      </p:sp>
      <p:sp>
        <p:nvSpPr>
          <p:cNvPr id="3" name="Subtitle 2">
            <a:extLst>
              <a:ext uri="{FF2B5EF4-FFF2-40B4-BE49-F238E27FC236}">
                <a16:creationId xmlns:a16="http://schemas.microsoft.com/office/drawing/2014/main" id="{FF1B5821-9204-C319-56C5-7D9C957F81A0}"/>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27314EB5-6C1D-EB62-6362-29C7D78F52D6}"/>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33747794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7556-C063-43DB-B4DC-ECFB7C2605F4}"/>
              </a:ext>
            </a:extLst>
          </p:cNvPr>
          <p:cNvSpPr>
            <a:spLocks noGrp="1"/>
          </p:cNvSpPr>
          <p:nvPr>
            <p:ph type="title"/>
          </p:nvPr>
        </p:nvSpPr>
        <p:spPr>
          <a:xfrm>
            <a:off x="2303100" y="320215"/>
            <a:ext cx="7585800" cy="660400"/>
          </a:xfrm>
        </p:spPr>
        <p:txBody>
          <a:bodyPr/>
          <a:lstStyle/>
          <a:p>
            <a:r>
              <a:rPr lang="en-US" dirty="0"/>
              <a:t>2024 Paulette L. Gagnon Award</a:t>
            </a:r>
          </a:p>
        </p:txBody>
      </p:sp>
      <p:sp>
        <p:nvSpPr>
          <p:cNvPr id="3" name="Content Placeholder 2">
            <a:extLst>
              <a:ext uri="{FF2B5EF4-FFF2-40B4-BE49-F238E27FC236}">
                <a16:creationId xmlns:a16="http://schemas.microsoft.com/office/drawing/2014/main" id="{90FFD704-0E4D-4ADD-A836-F576A2243E67}"/>
              </a:ext>
            </a:extLst>
          </p:cNvPr>
          <p:cNvSpPr>
            <a:spLocks noGrp="1"/>
          </p:cNvSpPr>
          <p:nvPr>
            <p:ph idx="1"/>
          </p:nvPr>
        </p:nvSpPr>
        <p:spPr>
          <a:xfrm>
            <a:off x="3969052" y="2646384"/>
            <a:ext cx="5646103" cy="2116106"/>
          </a:xfrm>
        </p:spPr>
        <p:txBody>
          <a:bodyPr/>
          <a:lstStyle/>
          <a:p>
            <a:r>
              <a:rPr lang="en-US" sz="1800" dirty="0"/>
              <a:t>The Paulette L. Gagnon award is NNESHRM’s highest honor and goes to a chapter member who has distinguished themselves in promoting and supporting the chapter, the profession of risk management as a whole, and in the development of other risk professionals across the healthcare continuum.</a:t>
            </a:r>
          </a:p>
          <a:p>
            <a:endParaRPr lang="en-US" dirty="0"/>
          </a:p>
        </p:txBody>
      </p:sp>
      <p:sp>
        <p:nvSpPr>
          <p:cNvPr id="8" name="TextBox 7">
            <a:extLst>
              <a:ext uri="{FF2B5EF4-FFF2-40B4-BE49-F238E27FC236}">
                <a16:creationId xmlns:a16="http://schemas.microsoft.com/office/drawing/2014/main" id="{006609D0-E94D-4BBD-A96D-C9F598532A55}"/>
              </a:ext>
            </a:extLst>
          </p:cNvPr>
          <p:cNvSpPr txBox="1"/>
          <p:nvPr/>
        </p:nvSpPr>
        <p:spPr>
          <a:xfrm>
            <a:off x="1707562" y="980615"/>
            <a:ext cx="1987745" cy="5632311"/>
          </a:xfrm>
          <a:prstGeom prst="rect">
            <a:avLst/>
          </a:prstGeom>
          <a:solidFill>
            <a:schemeClr val="bg1"/>
          </a:solidFill>
          <a:ln>
            <a:solidFill>
              <a:schemeClr val="accent2"/>
            </a:solidFill>
          </a:ln>
        </p:spPr>
        <p:txBody>
          <a:bodyPr wrap="square">
            <a:spAutoFit/>
          </a:bodyPr>
          <a:lstStyle/>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1995 - Paulette L. Gagnon</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1996 - Nancy R. Hacking</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1997 - Geraldine Amori</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1998 - Barbara M. Maloney</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1999 - Patrick McGrath</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2000 - Kathleen MacKinnon</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2001 - Lori Chabot</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2002 - Linda McElhinney</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2003 - Barbara Dotson</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2004 - Patrick McGrath</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2005 - Ann Turbyne</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2006 - Pamela Haughawout</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2007 - Barbara Richards</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2008 - Nancy Fredholm</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2009 - Jay Purcell</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2010 - Bonnie Ellis</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2011 - Julie Phelan</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2012 - Sue Boisvert</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2013 - Kelly Ahearn                                 </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2014 - Lou Anne McLeod</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2015 - Erin Graydon-Baker</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2016 - Tatum O’Sullivan</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2017 - Susan Montiel</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2018 - Cheryl Peaslee</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2019 - Lisa Simms</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2020 - William Zuber</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2021 - Beth Dodge</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2022 – </a:t>
            </a:r>
            <a:r>
              <a:rPr lang="en-US" sz="1200" dirty="0">
                <a:latin typeface="Calibri" panose="020F0502020204030204" pitchFamily="34" charset="0"/>
                <a:ea typeface="Calibri" panose="020F0502020204030204" pitchFamily="34" charset="0"/>
                <a:cs typeface="Times New Roman" panose="02020603050405020304" pitchFamily="18" charset="0"/>
              </a:rPr>
              <a:t>Amie Costello</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2023 – </a:t>
            </a:r>
            <a:r>
              <a:rPr lang="en-US" sz="1200" dirty="0">
                <a:latin typeface="Calibri" panose="020F0502020204030204" pitchFamily="34" charset="0"/>
                <a:ea typeface="Calibri" panose="020F0502020204030204" pitchFamily="34" charset="0"/>
                <a:cs typeface="Times New Roman" panose="02020603050405020304" pitchFamily="18" charset="0"/>
              </a:rPr>
              <a:t>Jeff Parsons</a:t>
            </a:r>
          </a:p>
          <a:p>
            <a:pPr marL="0" marR="0">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2024 – drumroll…</a:t>
            </a:r>
          </a:p>
        </p:txBody>
      </p:sp>
    </p:spTree>
    <p:extLst>
      <p:ext uri="{BB962C8B-B14F-4D97-AF65-F5344CB8AC3E}">
        <p14:creationId xmlns:p14="http://schemas.microsoft.com/office/powerpoint/2010/main" val="6569154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20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343" y="-1388615"/>
            <a:ext cx="15667245" cy="108854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a:extLst>
              <a:ext uri="{FF2B5EF4-FFF2-40B4-BE49-F238E27FC236}">
                <a16:creationId xmlns:a16="http://schemas.microsoft.com/office/drawing/2014/main" id="{1A448164-8703-4AE4-B7A2-77AB5E67771B}"/>
              </a:ext>
            </a:extLst>
          </p:cNvPr>
          <p:cNvSpPr/>
          <p:nvPr/>
        </p:nvSpPr>
        <p:spPr>
          <a:xfrm>
            <a:off x="1165865" y="1563330"/>
            <a:ext cx="9561129" cy="2812776"/>
          </a:xfrm>
          <a:prstGeom prst="rect">
            <a:avLst/>
          </a:prstGeom>
          <a:noFill/>
        </p:spPr>
        <p:txBody>
          <a:bodyPr wrap="square" lIns="121920" tIns="60960" rIns="121920" bIns="60960">
            <a:prstTxWarp prst="textArchUp">
              <a:avLst/>
            </a:prstTxWarp>
            <a:spAutoFit/>
          </a:bodyPr>
          <a:lstStyle/>
          <a:p>
            <a:pPr algn="ctr"/>
            <a:r>
              <a:rPr lang="en-US" sz="8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Congratulations</a:t>
            </a:r>
          </a:p>
        </p:txBody>
      </p:sp>
      <p:sp>
        <p:nvSpPr>
          <p:cNvPr id="6" name="Title 1">
            <a:extLst>
              <a:ext uri="{FF2B5EF4-FFF2-40B4-BE49-F238E27FC236}">
                <a16:creationId xmlns:a16="http://schemas.microsoft.com/office/drawing/2014/main" id="{820CBB8A-4554-4369-94BA-303018FE296E}"/>
              </a:ext>
            </a:extLst>
          </p:cNvPr>
          <p:cNvSpPr>
            <a:spLocks noGrp="1"/>
          </p:cNvSpPr>
          <p:nvPr>
            <p:ph type="title"/>
          </p:nvPr>
        </p:nvSpPr>
        <p:spPr>
          <a:xfrm>
            <a:off x="439100" y="2372772"/>
            <a:ext cx="11014658" cy="2407352"/>
          </a:xfrm>
        </p:spPr>
        <p:txBody>
          <a:bodyPr>
            <a:noAutofit/>
          </a:bodyPr>
          <a:lstStyle/>
          <a:p>
            <a:pPr algn="ctr"/>
            <a:r>
              <a:rPr lang="en-US" sz="4800" b="1" dirty="0"/>
              <a:t>2024 Recipient</a:t>
            </a:r>
            <a:br>
              <a:rPr lang="en-US" sz="4800" b="1" dirty="0"/>
            </a:br>
            <a:r>
              <a:rPr lang="en-US" sz="4800" b="1" dirty="0"/>
              <a:t> of the </a:t>
            </a:r>
            <a:br>
              <a:rPr lang="en-US" sz="4800" b="1" dirty="0"/>
            </a:br>
            <a:r>
              <a:rPr lang="en-US" sz="4800" b="1" dirty="0"/>
              <a:t>Paulette L. Gagnon Award</a:t>
            </a:r>
          </a:p>
        </p:txBody>
      </p:sp>
    </p:spTree>
    <p:extLst>
      <p:ext uri="{BB962C8B-B14F-4D97-AF65-F5344CB8AC3E}">
        <p14:creationId xmlns:p14="http://schemas.microsoft.com/office/powerpoint/2010/main" val="12573142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700" y="293710"/>
            <a:ext cx="7585800" cy="1320800"/>
          </a:xfrm>
        </p:spPr>
        <p:txBody>
          <a:bodyPr>
            <a:normAutofit/>
          </a:bodyPr>
          <a:lstStyle/>
          <a:p>
            <a:pPr algn="ctr"/>
            <a:r>
              <a:rPr lang="en-US" sz="4000" dirty="0"/>
              <a:t>Looking Forward to an Exciting 2025</a:t>
            </a:r>
          </a:p>
        </p:txBody>
      </p:sp>
      <p:sp>
        <p:nvSpPr>
          <p:cNvPr id="3" name="Content Placeholder 2"/>
          <p:cNvSpPr>
            <a:spLocks noGrp="1"/>
          </p:cNvSpPr>
          <p:nvPr>
            <p:ph idx="1"/>
          </p:nvPr>
        </p:nvSpPr>
        <p:spPr>
          <a:xfrm>
            <a:off x="1388700" y="2173841"/>
            <a:ext cx="7924173" cy="3386771"/>
          </a:xfrm>
        </p:spPr>
        <p:txBody>
          <a:bodyPr/>
          <a:lstStyle/>
          <a:p>
            <a:r>
              <a:rPr lang="en-US" dirty="0"/>
              <a:t>Thank you to all of our members for your continued support and engagement</a:t>
            </a:r>
          </a:p>
          <a:p>
            <a:pPr marL="0" indent="0">
              <a:buNone/>
            </a:pPr>
            <a:endParaRPr lang="en-US" dirty="0"/>
          </a:p>
          <a:p>
            <a:r>
              <a:rPr lang="en-US" dirty="0"/>
              <a:t>There are many opportunities to get more involved with the chapter, fresh ideas are always welcome</a:t>
            </a:r>
          </a:p>
          <a:p>
            <a:endParaRPr lang="en-US" dirty="0"/>
          </a:p>
          <a:p>
            <a:r>
              <a:rPr lang="en-US" dirty="0"/>
              <a:t>Thank you to those members that have served in the past, we wouldn’t be here without you!</a:t>
            </a:r>
          </a:p>
        </p:txBody>
      </p:sp>
    </p:spTree>
    <p:extLst>
      <p:ext uri="{BB962C8B-B14F-4D97-AF65-F5344CB8AC3E}">
        <p14:creationId xmlns:p14="http://schemas.microsoft.com/office/powerpoint/2010/main" val="1858505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458F2-1A8B-6029-490A-59140BDC8128}"/>
              </a:ext>
            </a:extLst>
          </p:cNvPr>
          <p:cNvSpPr>
            <a:spLocks noGrp="1"/>
          </p:cNvSpPr>
          <p:nvPr>
            <p:ph type="body" sz="quarter" idx="14"/>
          </p:nvPr>
        </p:nvSpPr>
        <p:spPr/>
        <p:txBody>
          <a:bodyPr/>
          <a:lstStyle/>
          <a:p>
            <a:r>
              <a:rPr lang="en-US" sz="3600" dirty="0">
                <a:solidFill>
                  <a:srgbClr val="FFFF00"/>
                </a:solidFill>
              </a:rPr>
              <a:t>Animals of the Risk World </a:t>
            </a:r>
          </a:p>
        </p:txBody>
      </p:sp>
      <p:sp>
        <p:nvSpPr>
          <p:cNvPr id="3" name="Content Placeholder 2">
            <a:extLst>
              <a:ext uri="{FF2B5EF4-FFF2-40B4-BE49-F238E27FC236}">
                <a16:creationId xmlns:a16="http://schemas.microsoft.com/office/drawing/2014/main" id="{465A910F-1D65-0C57-3020-496B306E40D8}"/>
              </a:ext>
            </a:extLst>
          </p:cNvPr>
          <p:cNvSpPr>
            <a:spLocks noGrp="1"/>
          </p:cNvSpPr>
          <p:nvPr>
            <p:ph idx="1"/>
          </p:nvPr>
        </p:nvSpPr>
        <p:spPr>
          <a:xfrm>
            <a:off x="1955800" y="1289664"/>
            <a:ext cx="8172704" cy="4930056"/>
          </a:xfrm>
        </p:spPr>
        <p:txBody>
          <a:bodyPr/>
          <a:lstStyle/>
          <a:p>
            <a:endParaRPr lang="en-US" dirty="0"/>
          </a:p>
          <a:p>
            <a:r>
              <a:rPr lang="en-US" b="1" dirty="0"/>
              <a:t>Unpredictable</a:t>
            </a:r>
          </a:p>
          <a:p>
            <a:r>
              <a:rPr lang="en-US" b="1" dirty="0"/>
              <a:t>Unexpected &amp; unknowable</a:t>
            </a:r>
          </a:p>
          <a:p>
            <a:r>
              <a:rPr lang="en-US" b="1" dirty="0"/>
              <a:t>Challenges our system of thought</a:t>
            </a:r>
          </a:p>
          <a:p>
            <a:r>
              <a:rPr lang="en-US" b="1" dirty="0"/>
              <a:t>Extremely severe &amp;/or widespread consequences</a:t>
            </a:r>
          </a:p>
          <a:p>
            <a:r>
              <a:rPr lang="en-US" b="1" dirty="0"/>
              <a:t>After the occurrence, people will rationalize the event as having been predictable (known as hindsight bias)</a:t>
            </a:r>
          </a:p>
          <a:p>
            <a:r>
              <a:rPr lang="en-US" b="1" dirty="0"/>
              <a:t>Do not rule out a black swan just because you’ve only seen white ones before</a:t>
            </a:r>
          </a:p>
          <a:p>
            <a:endParaRPr lang="en-US" dirty="0"/>
          </a:p>
        </p:txBody>
      </p:sp>
      <p:sp>
        <p:nvSpPr>
          <p:cNvPr id="4" name="Slide Number Placeholder 3">
            <a:extLst>
              <a:ext uri="{FF2B5EF4-FFF2-40B4-BE49-F238E27FC236}">
                <a16:creationId xmlns:a16="http://schemas.microsoft.com/office/drawing/2014/main" id="{1B40B8E0-0E28-A49A-044B-75DE133A4896}"/>
              </a:ext>
            </a:extLst>
          </p:cNvPr>
          <p:cNvSpPr>
            <a:spLocks noGrp="1"/>
          </p:cNvSpPr>
          <p:nvPr>
            <p:ph type="sldNum" sz="quarter" idx="4"/>
          </p:nvPr>
        </p:nvSpPr>
        <p:spPr/>
        <p:txBody>
          <a:bodyPr/>
          <a:lstStyle/>
          <a:p>
            <a:pPr defTabSz="914400">
              <a:defRPr/>
            </a:pPr>
            <a:fld id="{E8A74B61-50D3-3946-8366-1E447A2A8431}" type="slidenum">
              <a:rPr lang="en-US">
                <a:solidFill>
                  <a:prstClr val="white"/>
                </a:solidFill>
                <a:latin typeface="Arial"/>
              </a:rPr>
              <a:pPr defTabSz="914400">
                <a:defRPr/>
              </a:pPr>
              <a:t>16</a:t>
            </a:fld>
            <a:endParaRPr lang="en-US" dirty="0">
              <a:solidFill>
                <a:prstClr val="white"/>
              </a:solidFill>
              <a:latin typeface="Arial"/>
            </a:endParaRPr>
          </a:p>
        </p:txBody>
      </p:sp>
      <p:pic>
        <p:nvPicPr>
          <p:cNvPr id="12" name="Picture 11" descr="A black swan in the water">
            <a:extLst>
              <a:ext uri="{FF2B5EF4-FFF2-40B4-BE49-F238E27FC236}">
                <a16:creationId xmlns:a16="http://schemas.microsoft.com/office/drawing/2014/main" id="{701794D1-EA99-6082-F53A-D7329D01389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29857" y="1165155"/>
            <a:ext cx="3236976" cy="1917738"/>
          </a:xfrm>
          <a:prstGeom prst="rect">
            <a:avLst/>
          </a:prstGeom>
        </p:spPr>
      </p:pic>
      <p:sp>
        <p:nvSpPr>
          <p:cNvPr id="5" name="TextBox 4">
            <a:extLst>
              <a:ext uri="{FF2B5EF4-FFF2-40B4-BE49-F238E27FC236}">
                <a16:creationId xmlns:a16="http://schemas.microsoft.com/office/drawing/2014/main" id="{17D5318E-8A5C-A7DB-6E73-C9B750604F8B}"/>
              </a:ext>
            </a:extLst>
          </p:cNvPr>
          <p:cNvSpPr txBox="1"/>
          <p:nvPr/>
        </p:nvSpPr>
        <p:spPr>
          <a:xfrm>
            <a:off x="1889760" y="6427956"/>
            <a:ext cx="2496312" cy="369332"/>
          </a:xfrm>
          <a:prstGeom prst="rect">
            <a:avLst/>
          </a:prstGeom>
          <a:solidFill>
            <a:srgbClr val="0069B4"/>
          </a:solidFill>
          <a:ln>
            <a:solidFill>
              <a:srgbClr val="0069B4"/>
            </a:solidFill>
          </a:ln>
        </p:spPr>
        <p:txBody>
          <a:bodyPr wrap="square" rtlCol="0">
            <a:spAutoFit/>
          </a:bodyPr>
          <a:lstStyle/>
          <a:p>
            <a:pPr defTabSz="914400"/>
            <a:endParaRPr lang="en-US" dirty="0">
              <a:solidFill>
                <a:prstClr val="black"/>
              </a:solidFill>
              <a:latin typeface="Arial"/>
            </a:endParaRPr>
          </a:p>
        </p:txBody>
      </p:sp>
    </p:spTree>
    <p:extLst>
      <p:ext uri="{BB962C8B-B14F-4D97-AF65-F5344CB8AC3E}">
        <p14:creationId xmlns:p14="http://schemas.microsoft.com/office/powerpoint/2010/main" val="14076790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2052" y="1659773"/>
            <a:ext cx="10050936" cy="1989452"/>
          </a:xfrm>
        </p:spPr>
        <p:txBody>
          <a:bodyPr/>
          <a:lstStyle/>
          <a:p>
            <a:br>
              <a:rPr lang="en-US" b="1" dirty="0">
                <a:latin typeface="Source Sans Pro" panose="020B0503030403020204" pitchFamily="34" charset="0"/>
                <a:ea typeface="Source Sans Pro" panose="020B0503030403020204" pitchFamily="34" charset="0"/>
              </a:rPr>
            </a:br>
            <a:r>
              <a:rPr lang="en-US" b="1" dirty="0">
                <a:latin typeface="Source Sans Pro" panose="020B0503030403020204" pitchFamily="34" charset="0"/>
                <a:ea typeface="Source Sans Pro" panose="020B0503030403020204" pitchFamily="34" charset="0"/>
              </a:rPr>
              <a:t>Processing Legal Process</a:t>
            </a:r>
          </a:p>
        </p:txBody>
      </p:sp>
      <p:sp>
        <p:nvSpPr>
          <p:cNvPr id="4" name="Picture Placeholder 3"/>
          <p:cNvSpPr>
            <a:spLocks noGrp="1"/>
          </p:cNvSpPr>
          <p:nvPr>
            <p:ph type="pic" sz="quarter" idx="10"/>
          </p:nvPr>
        </p:nvSpPr>
        <p:spPr>
          <a:xfrm>
            <a:off x="1909497" y="3679351"/>
            <a:ext cx="9643541" cy="3001832"/>
          </a:xfrm>
        </p:spPr>
        <p:txBody>
          <a:bodyPr>
            <a:noAutofit/>
          </a:bodyPr>
          <a:lstStyle/>
          <a:p>
            <a:pPr algn="ctr"/>
            <a:r>
              <a:rPr lang="en-US" sz="2600" b="1" dirty="0">
                <a:latin typeface="Source Sans Pro" panose="020B0503030403020204" pitchFamily="34" charset="0"/>
                <a:ea typeface="Source Sans Pro" panose="020B0503030403020204" pitchFamily="34" charset="0"/>
              </a:rPr>
              <a:t>A Practical Guide to Responding to Subpoenas </a:t>
            </a:r>
          </a:p>
          <a:p>
            <a:pPr algn="ctr"/>
            <a:r>
              <a:rPr lang="en-US" sz="2600" b="1" dirty="0">
                <a:latin typeface="Source Sans Pro" panose="020B0503030403020204" pitchFamily="34" charset="0"/>
                <a:ea typeface="Source Sans Pro" panose="020B0503030403020204" pitchFamily="34" charset="0"/>
              </a:rPr>
              <a:t>and Medical Record Requests</a:t>
            </a:r>
          </a:p>
          <a:p>
            <a:endParaRPr lang="en-US" sz="2800" b="1" dirty="0">
              <a:latin typeface="Source Sans Pro" panose="020B0503030403020204" pitchFamily="34" charset="0"/>
              <a:ea typeface="Source Sans Pro" panose="020B0503030403020204" pitchFamily="34" charset="0"/>
            </a:endParaRPr>
          </a:p>
          <a:p>
            <a:pPr algn="r">
              <a:spcBef>
                <a:spcPts val="0"/>
              </a:spcBef>
            </a:pPr>
            <a:endParaRPr lang="en-US" sz="1800" b="1" dirty="0">
              <a:latin typeface="Source Sans Pro" panose="020B0503030403020204" pitchFamily="34" charset="0"/>
              <a:ea typeface="Source Sans Pro" panose="020B0503030403020204" pitchFamily="34" charset="0"/>
            </a:endParaRPr>
          </a:p>
          <a:p>
            <a:pPr algn="r">
              <a:spcBef>
                <a:spcPts val="0"/>
              </a:spcBef>
            </a:pPr>
            <a:endParaRPr lang="en-US" sz="1800" b="1" dirty="0">
              <a:latin typeface="Source Sans Pro" panose="020B0503030403020204" pitchFamily="34" charset="0"/>
              <a:ea typeface="Source Sans Pro" panose="020B0503030403020204" pitchFamily="34" charset="0"/>
            </a:endParaRPr>
          </a:p>
          <a:p>
            <a:pPr algn="r">
              <a:spcBef>
                <a:spcPts val="0"/>
              </a:spcBef>
            </a:pPr>
            <a:r>
              <a:rPr lang="en-US" sz="1800" b="1" dirty="0">
                <a:latin typeface="Source Sans Pro" panose="020B0503030403020204" pitchFamily="34" charset="0"/>
                <a:ea typeface="Source Sans Pro" panose="020B0503030403020204" pitchFamily="34" charset="0"/>
              </a:rPr>
              <a:t>Joseph G. Mattson, Esq.</a:t>
            </a:r>
          </a:p>
          <a:p>
            <a:pPr algn="r">
              <a:spcBef>
                <a:spcPts val="0"/>
              </a:spcBef>
            </a:pPr>
            <a:r>
              <a:rPr lang="en-US" sz="1800" b="1" dirty="0">
                <a:latin typeface="Source Sans Pro" panose="020B0503030403020204" pitchFamily="34" charset="0"/>
                <a:ea typeface="Source Sans Pro" panose="020B0503030403020204" pitchFamily="34" charset="0"/>
              </a:rPr>
              <a:t>Nicole J. Schultz-Price, Esq.</a:t>
            </a:r>
          </a:p>
          <a:p>
            <a:pPr algn="r">
              <a:spcBef>
                <a:spcPts val="0"/>
              </a:spcBef>
            </a:pPr>
            <a:r>
              <a:rPr lang="en-US" sz="1800" b="1" dirty="0">
                <a:latin typeface="Source Sans Pro" panose="020B0503030403020204" pitchFamily="34" charset="0"/>
                <a:ea typeface="Source Sans Pro" panose="020B0503030403020204" pitchFamily="34" charset="0"/>
              </a:rPr>
              <a:t>DEVINE, MILLIMET &amp; BRANCH, PA</a:t>
            </a:r>
          </a:p>
        </p:txBody>
      </p:sp>
    </p:spTree>
    <p:extLst>
      <p:ext uri="{BB962C8B-B14F-4D97-AF65-F5344CB8AC3E}">
        <p14:creationId xmlns:p14="http://schemas.microsoft.com/office/powerpoint/2010/main" val="1954511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6" name="Group 1045">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0"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2" name="Isosceles Triangle 1051">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4"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60" name="Isosceles Triangle 105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61" name="Isosceles Triangle 106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1026" name="Picture 2" descr="responding to subpoena for medical records">
            <a:extLst>
              <a:ext uri="{FF2B5EF4-FFF2-40B4-BE49-F238E27FC236}">
                <a16:creationId xmlns:a16="http://schemas.microsoft.com/office/drawing/2014/main" id="{9504AFD9-FBAF-38EB-336D-D0C254792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32" r="13782" b="-2"/>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7333" y="609600"/>
            <a:ext cx="3851123" cy="1320800"/>
          </a:xfrm>
        </p:spPr>
        <p:txBody>
          <a:bodyPr vert="horz" lIns="91440" tIns="45720" rIns="91440" bIns="45720" rtlCol="0" anchor="t">
            <a:normAutofit/>
          </a:bodyPr>
          <a:lstStyle/>
          <a:p>
            <a:pPr algn="l"/>
            <a:r>
              <a:rPr lang="en-US" b="1" u="sng">
                <a:solidFill>
                  <a:schemeClr val="accent1"/>
                </a:solidFill>
                <a:latin typeface="+mj-lt"/>
              </a:rPr>
              <a:t>OBJECTIVES</a:t>
            </a:r>
          </a:p>
        </p:txBody>
      </p:sp>
      <p:sp>
        <p:nvSpPr>
          <p:cNvPr id="3" name="Content Placeholder 2"/>
          <p:cNvSpPr>
            <a:spLocks noGrp="1"/>
          </p:cNvSpPr>
          <p:nvPr>
            <p:ph idx="1"/>
          </p:nvPr>
        </p:nvSpPr>
        <p:spPr>
          <a:xfrm>
            <a:off x="674159" y="1930400"/>
            <a:ext cx="3851122" cy="3880773"/>
          </a:xfrm>
        </p:spPr>
        <p:txBody>
          <a:bodyPr vert="horz" lIns="91440" tIns="45720" rIns="91440" bIns="45720" rtlCol="0">
            <a:normAutofit/>
          </a:bodyPr>
          <a:lstStyle/>
          <a:p>
            <a:pPr>
              <a:lnSpc>
                <a:spcPct val="90000"/>
              </a:lnSpc>
            </a:pPr>
            <a:r>
              <a:rPr lang="en-US" sz="1900" dirty="0">
                <a:solidFill>
                  <a:schemeClr val="tx1">
                    <a:lumMod val="75000"/>
                    <a:lumOff val="25000"/>
                  </a:schemeClr>
                </a:solidFill>
              </a:rPr>
              <a:t>Understand legal process and your rights in responding to it.</a:t>
            </a:r>
          </a:p>
          <a:p>
            <a:pPr>
              <a:lnSpc>
                <a:spcPct val="90000"/>
              </a:lnSpc>
            </a:pPr>
            <a:r>
              <a:rPr lang="en-US" sz="1900" dirty="0">
                <a:solidFill>
                  <a:schemeClr val="tx1">
                    <a:lumMod val="75000"/>
                    <a:lumOff val="25000"/>
                  </a:schemeClr>
                </a:solidFill>
              </a:rPr>
              <a:t>Understand how to balance the rights of patients with the rights and needs of the non-patient requesting medical information.</a:t>
            </a:r>
          </a:p>
          <a:p>
            <a:pPr>
              <a:lnSpc>
                <a:spcPct val="90000"/>
              </a:lnSpc>
            </a:pPr>
            <a:r>
              <a:rPr lang="en-US" sz="1900" dirty="0">
                <a:solidFill>
                  <a:schemeClr val="tx1">
                    <a:lumMod val="75000"/>
                    <a:lumOff val="25000"/>
                  </a:schemeClr>
                </a:solidFill>
              </a:rPr>
              <a:t>Understand how best to respond to protect you and the patient, while minimizing interruptions to patient care.</a:t>
            </a:r>
          </a:p>
          <a:p>
            <a:pPr>
              <a:lnSpc>
                <a:spcPct val="90000"/>
              </a:lnSpc>
            </a:pPr>
            <a:endParaRPr lang="en-US" sz="1900" dirty="0">
              <a:solidFill>
                <a:schemeClr val="tx1">
                  <a:lumMod val="75000"/>
                  <a:lumOff val="25000"/>
                </a:schemeClr>
              </a:solidFill>
            </a:endParaRPr>
          </a:p>
          <a:p>
            <a:pPr marL="0" indent="0">
              <a:lnSpc>
                <a:spcPct val="90000"/>
              </a:lnSpc>
            </a:pPr>
            <a:endParaRPr lang="en-US" sz="1900" dirty="0">
              <a:solidFill>
                <a:schemeClr val="tx1">
                  <a:lumMod val="75000"/>
                  <a:lumOff val="25000"/>
                </a:schemeClr>
              </a:solidFill>
            </a:endParaRPr>
          </a:p>
        </p:txBody>
      </p:sp>
      <p:cxnSp>
        <p:nvCxnSpPr>
          <p:cNvPr id="1062" name="Straight Connector 106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45" name="Straight Connector 104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4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5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349642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4" name="Picture 3" descr="Checkmate move on chessboard">
            <a:extLst>
              <a:ext uri="{FF2B5EF4-FFF2-40B4-BE49-F238E27FC236}">
                <a16:creationId xmlns:a16="http://schemas.microsoft.com/office/drawing/2014/main" id="{32CD104A-40CE-F9C5-23C6-66D435753C92}"/>
              </a:ext>
            </a:extLst>
          </p:cNvPr>
          <p:cNvPicPr>
            <a:picLocks noChangeAspect="1"/>
          </p:cNvPicPr>
          <p:nvPr/>
        </p:nvPicPr>
        <p:blipFill>
          <a:blip r:embed="rId2"/>
          <a:srcRect l="14552" r="3313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4200" cap="all">
                <a:solidFill>
                  <a:schemeClr val="accent1"/>
                </a:solidFill>
                <a:latin typeface="+mj-lt"/>
              </a:rPr>
              <a:t>But first—</a:t>
            </a:r>
            <a:br>
              <a:rPr lang="en-US" sz="4200" cap="all">
                <a:solidFill>
                  <a:schemeClr val="accent1"/>
                </a:solidFill>
                <a:latin typeface="+mj-lt"/>
              </a:rPr>
            </a:br>
            <a:r>
              <a:rPr lang="en-US" sz="4200" cap="all">
                <a:solidFill>
                  <a:schemeClr val="accent1"/>
                </a:solidFill>
                <a:latin typeface="+mj-lt"/>
              </a:rPr>
              <a:t>THE INHERENT CONFLICT</a:t>
            </a:r>
            <a:endParaRPr lang="en-US" sz="4200">
              <a:solidFill>
                <a:schemeClr val="accent1"/>
              </a:solidFill>
              <a:latin typeface="+mj-lt"/>
            </a:endParaRPr>
          </a:p>
        </p:txBody>
      </p:sp>
    </p:spTree>
    <p:extLst>
      <p:ext uri="{BB962C8B-B14F-4D97-AF65-F5344CB8AC3E}">
        <p14:creationId xmlns:p14="http://schemas.microsoft.com/office/powerpoint/2010/main" val="25167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A3008"/>
                </a:solidFill>
                <a:latin typeface="Source Sans Pro" panose="020B0503030403020204" pitchFamily="34" charset="0"/>
                <a:ea typeface="Source Sans Pro" panose="020B0503030403020204" pitchFamily="34" charset="0"/>
              </a:rPr>
              <a:t>“Values that exist in tension with each other, not in harmony.”</a:t>
            </a:r>
            <a:r>
              <a:rPr lang="en-US" baseline="30000">
                <a:solidFill>
                  <a:srgbClr val="0A3008"/>
                </a:solidFill>
                <a:latin typeface="Source Sans Pro" panose="020B0503030403020204" pitchFamily="34" charset="0"/>
                <a:ea typeface="Source Sans Pro" panose="020B0503030403020204" pitchFamily="34" charset="0"/>
              </a:rPr>
              <a:t>1</a:t>
            </a:r>
            <a:endParaRPr lang="en-US" baseline="30000" dirty="0">
              <a:solidFill>
                <a:srgbClr val="0A3008"/>
              </a:solidFill>
              <a:latin typeface="Source Sans Pro" panose="020B0503030403020204" pitchFamily="34" charset="0"/>
              <a:ea typeface="Source Sans Pro" panose="020B0503030403020204" pitchFamily="34" charset="0"/>
            </a:endParaRPr>
          </a:p>
        </p:txBody>
      </p:sp>
      <p:graphicFrame>
        <p:nvGraphicFramePr>
          <p:cNvPr id="36" name="Content Placeholder 2">
            <a:extLst>
              <a:ext uri="{FF2B5EF4-FFF2-40B4-BE49-F238E27FC236}">
                <a16:creationId xmlns:a16="http://schemas.microsoft.com/office/drawing/2014/main" id="{F62B879F-B401-DBC2-4B71-3AA0E4DDD3CB}"/>
              </a:ext>
            </a:extLst>
          </p:cNvPr>
          <p:cNvGraphicFramePr>
            <a:graphicFrameLocks noGrp="1"/>
          </p:cNvGraphicFramePr>
          <p:nvPr>
            <p:ph idx="1"/>
          </p:nvPr>
        </p:nvGraphicFramePr>
        <p:xfrm>
          <a:off x="943276" y="2160589"/>
          <a:ext cx="10231655" cy="3386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26684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p:cNvSpPr>
            <a:spLocks noGrp="1"/>
          </p:cNvSpPr>
          <p:nvPr>
            <p:ph type="title"/>
          </p:nvPr>
        </p:nvSpPr>
        <p:spPr>
          <a:xfrm>
            <a:off x="5536734" y="609600"/>
            <a:ext cx="3737268" cy="1320800"/>
          </a:xfrm>
        </p:spPr>
        <p:txBody>
          <a:bodyPr vert="horz" lIns="91440" tIns="45720" rIns="91440" bIns="45720" rtlCol="0" anchor="t">
            <a:normAutofit/>
          </a:bodyPr>
          <a:lstStyle/>
          <a:p>
            <a:pPr algn="l">
              <a:lnSpc>
                <a:spcPct val="90000"/>
              </a:lnSpc>
            </a:pPr>
            <a:r>
              <a:rPr lang="en-US" sz="2800">
                <a:solidFill>
                  <a:schemeClr val="accent1"/>
                </a:solidFill>
                <a:latin typeface="+mj-lt"/>
              </a:rPr>
              <a:t>Types of Process Relative to Record Release</a:t>
            </a:r>
          </a:p>
        </p:txBody>
      </p:sp>
      <p:sp>
        <p:nvSpPr>
          <p:cNvPr id="3" name="Content Placeholder 2"/>
          <p:cNvSpPr>
            <a:spLocks noGrp="1"/>
          </p:cNvSpPr>
          <p:nvPr>
            <p:ph idx="1"/>
          </p:nvPr>
        </p:nvSpPr>
        <p:spPr>
          <a:xfrm>
            <a:off x="5209563" y="2160589"/>
            <a:ext cx="4064439" cy="3880773"/>
          </a:xfrm>
        </p:spPr>
        <p:txBody>
          <a:bodyPr vert="horz" lIns="91440" tIns="45720" rIns="91440" bIns="45720" rtlCol="0">
            <a:normAutofit/>
          </a:bodyPr>
          <a:lstStyle/>
          <a:p>
            <a:pPr>
              <a:lnSpc>
                <a:spcPct val="90000"/>
              </a:lnSpc>
            </a:pPr>
            <a:r>
              <a:rPr lang="en-US" sz="1300" u="sng">
                <a:solidFill>
                  <a:schemeClr val="tx1">
                    <a:lumMod val="75000"/>
                    <a:lumOff val="25000"/>
                  </a:schemeClr>
                </a:solidFill>
              </a:rPr>
              <a:t>Subpoena</a:t>
            </a:r>
            <a:r>
              <a:rPr lang="en-US" sz="1300">
                <a:solidFill>
                  <a:schemeClr val="tx1">
                    <a:lumMod val="75000"/>
                    <a:lumOff val="25000"/>
                  </a:schemeClr>
                </a:solidFill>
              </a:rPr>
              <a:t>: </a:t>
            </a:r>
            <a:r>
              <a:rPr lang="en-US" sz="1300" b="0" i="0">
                <a:solidFill>
                  <a:schemeClr val="tx1">
                    <a:lumMod val="75000"/>
                    <a:lumOff val="25000"/>
                  </a:schemeClr>
                </a:solidFill>
                <a:effectLst/>
              </a:rPr>
              <a:t>A subpoena is a formal process by which a party involved in litigation can compel testimony from a witness or the production of specific documents, medical records, books, papers, or other items relevant to the matter at issue.</a:t>
            </a:r>
          </a:p>
          <a:p>
            <a:pPr>
              <a:lnSpc>
                <a:spcPct val="90000"/>
              </a:lnSpc>
            </a:pPr>
            <a:r>
              <a:rPr lang="en-US" sz="1300" u="sng">
                <a:solidFill>
                  <a:schemeClr val="tx1">
                    <a:lumMod val="75000"/>
                    <a:lumOff val="25000"/>
                  </a:schemeClr>
                </a:solidFill>
              </a:rPr>
              <a:t>Warrant</a:t>
            </a:r>
            <a:r>
              <a:rPr lang="en-US" sz="1300">
                <a:solidFill>
                  <a:schemeClr val="tx1">
                    <a:lumMod val="75000"/>
                    <a:lumOff val="25000"/>
                  </a:schemeClr>
                </a:solidFill>
              </a:rPr>
              <a:t>: </a:t>
            </a:r>
            <a:r>
              <a:rPr lang="en-US" sz="1300" b="0" i="0">
                <a:solidFill>
                  <a:schemeClr val="tx1">
                    <a:lumMod val="75000"/>
                    <a:lumOff val="25000"/>
                  </a:schemeClr>
                </a:solidFill>
                <a:effectLst/>
              </a:rPr>
              <a:t>A warrant is a document that authorizes a specific action, such as an arrest, search, or seizure. Warrants are usually issued by a judge or magistrate and are directed to a police officer, constable, or sheriff.</a:t>
            </a:r>
          </a:p>
          <a:p>
            <a:pPr>
              <a:lnSpc>
                <a:spcPct val="90000"/>
              </a:lnSpc>
            </a:pPr>
            <a:r>
              <a:rPr lang="en-US" sz="1300" u="sng">
                <a:solidFill>
                  <a:schemeClr val="tx1">
                    <a:lumMod val="75000"/>
                    <a:lumOff val="25000"/>
                  </a:schemeClr>
                </a:solidFill>
              </a:rPr>
              <a:t>Discovery Requests</a:t>
            </a:r>
            <a:r>
              <a:rPr lang="en-US" sz="1300">
                <a:solidFill>
                  <a:schemeClr val="tx1">
                    <a:lumMod val="75000"/>
                    <a:lumOff val="25000"/>
                  </a:schemeClr>
                </a:solidFill>
              </a:rPr>
              <a:t>: In a lawsuit, this is how the parties obtain information.  For example, in a medical injury lawsuit interrogatories and requests for production of documents are propounded in connection with medical record authorizations.</a:t>
            </a:r>
          </a:p>
          <a:p>
            <a:pPr>
              <a:lnSpc>
                <a:spcPct val="90000"/>
              </a:lnSpc>
            </a:pPr>
            <a:endParaRPr lang="en-US" sz="1300" b="0" i="0">
              <a:solidFill>
                <a:schemeClr val="tx1">
                  <a:lumMod val="75000"/>
                  <a:lumOff val="25000"/>
                </a:schemeClr>
              </a:solidFill>
              <a:effectLst/>
            </a:endParaRPr>
          </a:p>
        </p:txBody>
      </p:sp>
      <p:pic>
        <p:nvPicPr>
          <p:cNvPr id="5" name="Picture 4" descr="Piles of paper">
            <a:extLst>
              <a:ext uri="{FF2B5EF4-FFF2-40B4-BE49-F238E27FC236}">
                <a16:creationId xmlns:a16="http://schemas.microsoft.com/office/drawing/2014/main" id="{854DE886-7BD2-5377-9EB5-A35BF1DE55FF}"/>
              </a:ext>
            </a:extLst>
          </p:cNvPr>
          <p:cNvPicPr>
            <a:picLocks noChangeAspect="1"/>
          </p:cNvPicPr>
          <p:nvPr/>
        </p:nvPicPr>
        <p:blipFill>
          <a:blip r:embed="rId2"/>
          <a:srcRect l="33277" r="1421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1" name="Isosceles Triangle 2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44185760"/>
      </p:ext>
    </p:extLst>
  </p:cSld>
  <p:clrMapOvr>
    <a:overrideClrMapping bg1="dk1" tx1="lt1" bg2="dk2"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Isosceles Triangle 39">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Isosceles Triangle 43">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Isosceles Triangle 44">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46" name="Rectangle 4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47" name="Rectangle 4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677334" y="609600"/>
            <a:ext cx="3843375" cy="5175624"/>
          </a:xfrm>
        </p:spPr>
        <p:txBody>
          <a:bodyPr vert="horz" lIns="91440" tIns="45720" rIns="91440" bIns="45720" rtlCol="0" anchor="ctr">
            <a:normAutofit/>
          </a:bodyPr>
          <a:lstStyle/>
          <a:p>
            <a:pPr algn="l"/>
            <a:r>
              <a:rPr lang="en-US" sz="4000" dirty="0">
                <a:solidFill>
                  <a:schemeClr val="tx1">
                    <a:lumMod val="85000"/>
                    <a:lumOff val="15000"/>
                  </a:schemeClr>
                </a:solidFill>
                <a:latin typeface="+mj-lt"/>
              </a:rPr>
              <a:t>Subpoenas</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Content Placeholder 2"/>
          <p:cNvSpPr>
            <a:spLocks noGrp="1"/>
          </p:cNvSpPr>
          <p:nvPr>
            <p:ph idx="1"/>
          </p:nvPr>
        </p:nvSpPr>
        <p:spPr>
          <a:xfrm>
            <a:off x="6116084" y="609601"/>
            <a:ext cx="5511296" cy="5515428"/>
          </a:xfrm>
        </p:spPr>
        <p:txBody>
          <a:bodyPr vert="horz" lIns="91440" tIns="45720" rIns="91440" bIns="45720" rtlCol="0" anchor="ctr">
            <a:normAutofit/>
          </a:bodyPr>
          <a:lstStyle/>
          <a:p>
            <a:pPr algn="ctr">
              <a:lnSpc>
                <a:spcPct val="90000"/>
              </a:lnSpc>
            </a:pPr>
            <a:r>
              <a:rPr lang="en-US" b="1" i="0" dirty="0">
                <a:solidFill>
                  <a:srgbClr val="FFFFFF"/>
                </a:solidFill>
                <a:effectLst/>
              </a:rPr>
              <a:t>Two Types of Subpoenas</a:t>
            </a:r>
            <a:endParaRPr lang="en-US" dirty="0">
              <a:solidFill>
                <a:srgbClr val="FFFFFF"/>
              </a:solidFill>
            </a:endParaRPr>
          </a:p>
          <a:p>
            <a:pPr marL="457200" lvl="1" indent="0">
              <a:lnSpc>
                <a:spcPct val="90000"/>
              </a:lnSpc>
              <a:buNone/>
            </a:pPr>
            <a:r>
              <a:rPr lang="en-US" sz="1600" u="sng" dirty="0">
                <a:solidFill>
                  <a:srgbClr val="FFFFFF"/>
                </a:solidFill>
              </a:rPr>
              <a:t>Testimonial S</a:t>
            </a:r>
            <a:r>
              <a:rPr lang="en-US" sz="1600" b="0" i="0" u="sng" dirty="0">
                <a:solidFill>
                  <a:srgbClr val="FFFFFF"/>
                </a:solidFill>
                <a:effectLst/>
              </a:rPr>
              <a:t>ubpoena</a:t>
            </a:r>
            <a:r>
              <a:rPr lang="en-US" sz="1600" b="0" i="0" dirty="0">
                <a:solidFill>
                  <a:srgbClr val="FFFFFF"/>
                </a:solidFill>
                <a:effectLst/>
              </a:rPr>
              <a:t>: This commands a person to appear at a certain time and place to provide testimony, either in court or at a deposition.</a:t>
            </a:r>
          </a:p>
          <a:p>
            <a:pPr marL="457200" lvl="1" indent="0">
              <a:lnSpc>
                <a:spcPct val="90000"/>
              </a:lnSpc>
              <a:buNone/>
            </a:pPr>
            <a:r>
              <a:rPr lang="en-US" sz="1600" u="sng" dirty="0">
                <a:solidFill>
                  <a:srgbClr val="FFFFFF"/>
                </a:solidFill>
              </a:rPr>
              <a:t>S</a:t>
            </a:r>
            <a:r>
              <a:rPr lang="en-US" sz="1600" b="0" i="0" u="sng" dirty="0">
                <a:solidFill>
                  <a:srgbClr val="FFFFFF"/>
                </a:solidFill>
                <a:effectLst/>
              </a:rPr>
              <a:t>ubpoena duces tecum</a:t>
            </a:r>
            <a:r>
              <a:rPr lang="en-US" sz="1600" dirty="0">
                <a:solidFill>
                  <a:srgbClr val="FFFFFF"/>
                </a:solidFill>
              </a:rPr>
              <a:t>:  </a:t>
            </a:r>
            <a:r>
              <a:rPr lang="en-US" sz="1600" b="0" i="0" dirty="0">
                <a:solidFill>
                  <a:srgbClr val="FFFFFF"/>
                </a:solidFill>
                <a:effectLst/>
              </a:rPr>
              <a:t>A subpoena duces tecum (Latin for "bring with under penalty of punishment") is a type of subpoena compelling the production of specific medical records, books, articles, or other tangible things by a specific date.</a:t>
            </a:r>
          </a:p>
          <a:p>
            <a:pPr lvl="1">
              <a:lnSpc>
                <a:spcPct val="90000"/>
              </a:lnSpc>
              <a:buClr>
                <a:srgbClr val="0A3008"/>
              </a:buClr>
            </a:pPr>
            <a:r>
              <a:rPr lang="en-US" sz="1600" b="0" i="0" dirty="0">
                <a:solidFill>
                  <a:srgbClr val="FFFFFF"/>
                </a:solidFill>
                <a:effectLst/>
              </a:rPr>
              <a:t>It is standard procedure for a subpoena duces tecum to state that the records custodian is to appear at a certain time and place with records in hand to complete a records deposition. </a:t>
            </a:r>
          </a:p>
          <a:p>
            <a:pPr lvl="1">
              <a:lnSpc>
                <a:spcPct val="90000"/>
              </a:lnSpc>
              <a:buClr>
                <a:srgbClr val="0A3008"/>
              </a:buClr>
            </a:pPr>
            <a:r>
              <a:rPr lang="en-US" sz="1600" b="0" i="0" dirty="0">
                <a:solidFill>
                  <a:srgbClr val="FFFFFF"/>
                </a:solidFill>
                <a:effectLst/>
              </a:rPr>
              <a:t>When your intent is to simply respond to a subpoena by mailing the records, notify the attorney's office in advance of the deposition date so that they do not expect your personal appearance</a:t>
            </a:r>
            <a:r>
              <a:rPr lang="en-US" sz="1300" b="0" i="0" dirty="0">
                <a:solidFill>
                  <a:srgbClr val="FFFFFF"/>
                </a:solidFill>
                <a:effectLst/>
              </a:rPr>
              <a:t>.</a:t>
            </a:r>
          </a:p>
        </p:txBody>
      </p:sp>
    </p:spTree>
    <p:extLst>
      <p:ext uri="{BB962C8B-B14F-4D97-AF65-F5344CB8AC3E}">
        <p14:creationId xmlns:p14="http://schemas.microsoft.com/office/powerpoint/2010/main" val="1752934417"/>
      </p:ext>
    </p:extLst>
  </p:cSld>
  <p:clrMapOvr>
    <a:overrideClrMapping bg1="dk1" tx1="lt1" bg2="dk2"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5" name="Picture 4" descr="Pen placed on top of a signature line">
            <a:extLst>
              <a:ext uri="{FF2B5EF4-FFF2-40B4-BE49-F238E27FC236}">
                <a16:creationId xmlns:a16="http://schemas.microsoft.com/office/drawing/2014/main" id="{0E1529CA-0412-1150-5613-054AA87C6476}"/>
              </a:ext>
            </a:extLst>
          </p:cNvPr>
          <p:cNvPicPr>
            <a:picLocks noChangeAspect="1"/>
          </p:cNvPicPr>
          <p:nvPr/>
        </p:nvPicPr>
        <p:blipFill>
          <a:blip r:embed="rId2"/>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D8C7F3C-C9FA-AE2D-9896-DFB0AF1E33CB}"/>
              </a:ext>
            </a:extLst>
          </p:cNvPr>
          <p:cNvSpPr>
            <a:spLocks noGrp="1"/>
          </p:cNvSpPr>
          <p:nvPr>
            <p:ph type="title"/>
          </p:nvPr>
        </p:nvSpPr>
        <p:spPr>
          <a:xfrm>
            <a:off x="677333" y="609600"/>
            <a:ext cx="3851123" cy="1320800"/>
          </a:xfrm>
        </p:spPr>
        <p:txBody>
          <a:bodyPr vert="horz" lIns="91440" tIns="45720" rIns="91440" bIns="45720" rtlCol="0" anchor="t">
            <a:normAutofit/>
          </a:bodyPr>
          <a:lstStyle/>
          <a:p>
            <a:pPr algn="l"/>
            <a:r>
              <a:rPr lang="en-US">
                <a:solidFill>
                  <a:schemeClr val="accent1"/>
                </a:solidFill>
                <a:latin typeface="+mj-lt"/>
              </a:rPr>
              <a:t>Remember --</a:t>
            </a:r>
          </a:p>
        </p:txBody>
      </p:sp>
      <p:sp>
        <p:nvSpPr>
          <p:cNvPr id="3" name="Content Placeholder 2">
            <a:extLst>
              <a:ext uri="{FF2B5EF4-FFF2-40B4-BE49-F238E27FC236}">
                <a16:creationId xmlns:a16="http://schemas.microsoft.com/office/drawing/2014/main" id="{B865F35B-2FCC-C855-02D0-43E6FFC7F17D}"/>
              </a:ext>
            </a:extLst>
          </p:cNvPr>
          <p:cNvSpPr>
            <a:spLocks noGrp="1"/>
          </p:cNvSpPr>
          <p:nvPr>
            <p:ph idx="1"/>
          </p:nvPr>
        </p:nvSpPr>
        <p:spPr>
          <a:xfrm>
            <a:off x="601757" y="1649480"/>
            <a:ext cx="3851122" cy="3880773"/>
          </a:xfrm>
        </p:spPr>
        <p:txBody>
          <a:bodyPr vert="horz" lIns="91440" tIns="45720" rIns="91440" bIns="45720" rtlCol="0">
            <a:normAutofit/>
          </a:bodyPr>
          <a:lstStyle/>
          <a:p>
            <a:pPr>
              <a:lnSpc>
                <a:spcPct val="90000"/>
              </a:lnSpc>
            </a:pPr>
            <a:r>
              <a:rPr lang="en-US" sz="1300" b="0" i="0" dirty="0">
                <a:solidFill>
                  <a:schemeClr val="tx1">
                    <a:lumMod val="75000"/>
                    <a:lumOff val="25000"/>
                  </a:schemeClr>
                </a:solidFill>
                <a:effectLst/>
              </a:rPr>
              <a:t>Both types of subpoenas are a formal command </a:t>
            </a:r>
            <a:r>
              <a:rPr lang="en-US" sz="1300" dirty="0">
                <a:solidFill>
                  <a:schemeClr val="tx1">
                    <a:lumMod val="75000"/>
                    <a:lumOff val="25000"/>
                  </a:schemeClr>
                </a:solidFill>
              </a:rPr>
              <a:t>that </a:t>
            </a:r>
            <a:r>
              <a:rPr lang="en-US" sz="1300" b="0" i="0" dirty="0">
                <a:solidFill>
                  <a:schemeClr val="tx1">
                    <a:lumMod val="75000"/>
                    <a:lumOff val="25000"/>
                  </a:schemeClr>
                </a:solidFill>
                <a:effectLst/>
              </a:rPr>
              <a:t>should </a:t>
            </a:r>
            <a:r>
              <a:rPr lang="en-US" sz="1300" b="0" i="0" u="sng" dirty="0">
                <a:solidFill>
                  <a:schemeClr val="tx1">
                    <a:lumMod val="75000"/>
                    <a:lumOff val="25000"/>
                  </a:schemeClr>
                </a:solidFill>
                <a:effectLst/>
              </a:rPr>
              <a:t>never be ignored</a:t>
            </a:r>
            <a:r>
              <a:rPr lang="en-US" sz="1300" b="0" i="0" dirty="0">
                <a:solidFill>
                  <a:schemeClr val="tx1">
                    <a:lumMod val="75000"/>
                    <a:lumOff val="25000"/>
                  </a:schemeClr>
                </a:solidFill>
                <a:effectLst/>
              </a:rPr>
              <a:t>. </a:t>
            </a:r>
          </a:p>
          <a:p>
            <a:pPr>
              <a:lnSpc>
                <a:spcPct val="90000"/>
              </a:lnSpc>
            </a:pPr>
            <a:r>
              <a:rPr lang="en-US" sz="1300" b="0" i="0" dirty="0">
                <a:solidFill>
                  <a:schemeClr val="tx1">
                    <a:lumMod val="75000"/>
                    <a:lumOff val="25000"/>
                  </a:schemeClr>
                </a:solidFill>
                <a:effectLst/>
              </a:rPr>
              <a:t>Failure to comply with the terms of a properly issued subpoena may result in a </a:t>
            </a:r>
            <a:r>
              <a:rPr lang="en-US" sz="1300" b="0" i="0" u="sng" dirty="0">
                <a:solidFill>
                  <a:schemeClr val="tx1">
                    <a:lumMod val="75000"/>
                    <a:lumOff val="25000"/>
                  </a:schemeClr>
                </a:solidFill>
                <a:effectLst/>
              </a:rPr>
              <a:t>contempt-of-court</a:t>
            </a:r>
            <a:r>
              <a:rPr lang="en-US" sz="1300" b="0" i="0" dirty="0">
                <a:solidFill>
                  <a:schemeClr val="tx1">
                    <a:lumMod val="75000"/>
                    <a:lumOff val="25000"/>
                  </a:schemeClr>
                </a:solidFill>
                <a:effectLst/>
              </a:rPr>
              <a:t> citation and monetary fines, imprisonment, or other sanctions. </a:t>
            </a:r>
          </a:p>
          <a:p>
            <a:pPr>
              <a:lnSpc>
                <a:spcPct val="90000"/>
              </a:lnSpc>
            </a:pPr>
            <a:r>
              <a:rPr lang="en-US" sz="1300" b="0" i="0" dirty="0">
                <a:solidFill>
                  <a:schemeClr val="tx1">
                    <a:lumMod val="75000"/>
                    <a:lumOff val="25000"/>
                  </a:schemeClr>
                </a:solidFill>
                <a:effectLst/>
              </a:rPr>
              <a:t>It is important that you </a:t>
            </a:r>
            <a:r>
              <a:rPr lang="en-US" sz="1300" b="0" i="0" u="sng" dirty="0">
                <a:solidFill>
                  <a:schemeClr val="tx1">
                    <a:lumMod val="75000"/>
                    <a:lumOff val="25000"/>
                  </a:schemeClr>
                </a:solidFill>
                <a:effectLst/>
              </a:rPr>
              <a:t>timely respond </a:t>
            </a:r>
            <a:r>
              <a:rPr lang="en-US" sz="1300" b="0" i="0" dirty="0">
                <a:solidFill>
                  <a:schemeClr val="tx1">
                    <a:lumMod val="75000"/>
                    <a:lumOff val="25000"/>
                  </a:schemeClr>
                </a:solidFill>
                <a:effectLst/>
              </a:rPr>
              <a:t>to any subpoena.</a:t>
            </a:r>
          </a:p>
          <a:p>
            <a:pPr>
              <a:lnSpc>
                <a:spcPct val="90000"/>
              </a:lnSpc>
            </a:pPr>
            <a:r>
              <a:rPr lang="en-US" sz="1300" b="0" i="0" dirty="0">
                <a:solidFill>
                  <a:schemeClr val="tx1">
                    <a:lumMod val="75000"/>
                    <a:lumOff val="25000"/>
                  </a:schemeClr>
                </a:solidFill>
                <a:effectLst/>
              </a:rPr>
              <a:t>Even if the subpoena is facially </a:t>
            </a:r>
            <a:r>
              <a:rPr lang="en-US" sz="1300" b="0" i="1" dirty="0">
                <a:solidFill>
                  <a:schemeClr val="tx1">
                    <a:lumMod val="75000"/>
                    <a:lumOff val="25000"/>
                  </a:schemeClr>
                </a:solidFill>
                <a:effectLst/>
              </a:rPr>
              <a:t>invalid</a:t>
            </a:r>
            <a:r>
              <a:rPr lang="en-US" sz="1300" b="0" i="0" dirty="0">
                <a:solidFill>
                  <a:schemeClr val="tx1">
                    <a:lumMod val="75000"/>
                    <a:lumOff val="25000"/>
                  </a:schemeClr>
                </a:solidFill>
                <a:effectLst/>
              </a:rPr>
              <a:t>, ignoring the process is risky. (Joey tried this once and did win…eventually).</a:t>
            </a:r>
          </a:p>
          <a:p>
            <a:pPr>
              <a:lnSpc>
                <a:spcPct val="90000"/>
              </a:lnSpc>
            </a:pPr>
            <a:r>
              <a:rPr lang="en-US" sz="1300" b="0" i="0" dirty="0">
                <a:solidFill>
                  <a:schemeClr val="tx1">
                    <a:lumMod val="75000"/>
                    <a:lumOff val="25000"/>
                  </a:schemeClr>
                </a:solidFill>
                <a:effectLst/>
              </a:rPr>
              <a:t>A healthcare organization that responds inappropriate</a:t>
            </a:r>
            <a:r>
              <a:rPr lang="en-US" sz="1300" dirty="0">
                <a:solidFill>
                  <a:schemeClr val="tx1">
                    <a:lumMod val="75000"/>
                    <a:lumOff val="25000"/>
                  </a:schemeClr>
                </a:solidFill>
              </a:rPr>
              <a:t>ly</a:t>
            </a:r>
            <a:r>
              <a:rPr lang="en-US" sz="1300" b="0" i="0" dirty="0">
                <a:solidFill>
                  <a:schemeClr val="tx1">
                    <a:lumMod val="75000"/>
                    <a:lumOff val="25000"/>
                  </a:schemeClr>
                </a:solidFill>
                <a:effectLst/>
              </a:rPr>
              <a:t> may </a:t>
            </a:r>
            <a:r>
              <a:rPr lang="en-US" sz="1300" b="0" i="0" u="sng" dirty="0">
                <a:solidFill>
                  <a:schemeClr val="tx1">
                    <a:lumMod val="75000"/>
                    <a:lumOff val="25000"/>
                  </a:schemeClr>
                </a:solidFill>
                <a:effectLst/>
              </a:rPr>
              <a:t>violate HIPAA </a:t>
            </a:r>
            <a:r>
              <a:rPr lang="en-US" sz="1300" b="0" i="0" dirty="0">
                <a:solidFill>
                  <a:schemeClr val="tx1">
                    <a:lumMod val="75000"/>
                    <a:lumOff val="25000"/>
                  </a:schemeClr>
                </a:solidFill>
                <a:effectLst/>
              </a:rPr>
              <a:t>or state privacy regulations and be severely penalized.</a:t>
            </a:r>
          </a:p>
          <a:p>
            <a:pPr>
              <a:lnSpc>
                <a:spcPct val="90000"/>
              </a:lnSpc>
            </a:pPr>
            <a:endParaRPr lang="en-US" sz="1300" b="0" i="0" dirty="0">
              <a:solidFill>
                <a:schemeClr val="tx1">
                  <a:lumMod val="75000"/>
                  <a:lumOff val="25000"/>
                </a:schemeClr>
              </a:solidFill>
              <a:effectLst/>
            </a:endParaRPr>
          </a:p>
          <a:p>
            <a:pPr>
              <a:lnSpc>
                <a:spcPct val="90000"/>
              </a:lnSpc>
            </a:pPr>
            <a:endParaRPr lang="en-US" sz="1300" b="0" i="0" dirty="0">
              <a:solidFill>
                <a:schemeClr val="tx1">
                  <a:lumMod val="75000"/>
                  <a:lumOff val="25000"/>
                </a:schemeClr>
              </a:solidFill>
              <a:effectLst/>
            </a:endParaRPr>
          </a:p>
          <a:p>
            <a:pPr>
              <a:lnSpc>
                <a:spcPct val="90000"/>
              </a:lnSpc>
            </a:pPr>
            <a:endParaRPr lang="en-US" sz="1300" dirty="0">
              <a:solidFill>
                <a:schemeClr val="tx1">
                  <a:lumMod val="75000"/>
                  <a:lumOff val="25000"/>
                </a:schemeClr>
              </a:solidFill>
            </a:endParaRP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295464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Isosceles Triangle 47">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0"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1"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2" name="Isosceles Triangle 51">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3" name="Isosceles Triangle 52">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55" name="Rectangle 54">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57" name="Group 56">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1"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Isosceles Triangle 61">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3"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4"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5" name="Isosceles Triangle 64">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6" name="Isosceles Triangle 65">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6EBA555D-CEFB-345E-FE63-BDFE34FAAE96}"/>
              </a:ext>
            </a:extLst>
          </p:cNvPr>
          <p:cNvSpPr>
            <a:spLocks noGrp="1"/>
          </p:cNvSpPr>
          <p:nvPr>
            <p:ph type="title"/>
          </p:nvPr>
        </p:nvSpPr>
        <p:spPr>
          <a:xfrm>
            <a:off x="1507067" y="2404534"/>
            <a:ext cx="7766936" cy="1646302"/>
          </a:xfrm>
        </p:spPr>
        <p:txBody>
          <a:bodyPr vert="horz" lIns="91440" tIns="45720" rIns="91440" bIns="45720" rtlCol="0" anchor="b">
            <a:noAutofit/>
          </a:bodyPr>
          <a:lstStyle/>
          <a:p>
            <a:pPr algn="r">
              <a:lnSpc>
                <a:spcPct val="90000"/>
              </a:lnSpc>
            </a:pPr>
            <a:r>
              <a:rPr lang="en-US" sz="4000" dirty="0">
                <a:solidFill>
                  <a:schemeClr val="accent1"/>
                </a:solidFill>
                <a:latin typeface="+mj-lt"/>
              </a:rPr>
              <a:t>But what should you do when you receive a subpoena?</a:t>
            </a:r>
            <a:br>
              <a:rPr lang="en-US" sz="4000" dirty="0">
                <a:solidFill>
                  <a:schemeClr val="accent1"/>
                </a:solidFill>
                <a:latin typeface="+mj-lt"/>
              </a:rPr>
            </a:br>
            <a:endParaRPr lang="en-US" sz="4000" dirty="0">
              <a:solidFill>
                <a:schemeClr val="accent1"/>
              </a:solidFill>
              <a:latin typeface="+mj-lt"/>
            </a:endParaRPr>
          </a:p>
        </p:txBody>
      </p:sp>
    </p:spTree>
    <p:extLst>
      <p:ext uri="{BB962C8B-B14F-4D97-AF65-F5344CB8AC3E}">
        <p14:creationId xmlns:p14="http://schemas.microsoft.com/office/powerpoint/2010/main" val="31883532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Isosceles Triangle 4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Isosceles Triangle 4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Isosceles Triangle 4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49" name="Rectangle 48">
            <a:extLst>
              <a:ext uri="{FF2B5EF4-FFF2-40B4-BE49-F238E27FC236}">
                <a16:creationId xmlns:a16="http://schemas.microsoft.com/office/drawing/2014/main" id="{4F57DB1C-6494-4CC4-A5E8-931957565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0" name="Isosceles Triangle 49">
            <a:extLst>
              <a:ext uri="{FF2B5EF4-FFF2-40B4-BE49-F238E27FC236}">
                <a16:creationId xmlns:a16="http://schemas.microsoft.com/office/drawing/2014/main" id="{FFFB778B-5206-4BB0-A468-327E71367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1" name="Freeform: Shape 50">
            <a:extLst>
              <a:ext uri="{FF2B5EF4-FFF2-40B4-BE49-F238E27FC236}">
                <a16:creationId xmlns:a16="http://schemas.microsoft.com/office/drawing/2014/main" id="{E6C0471D-BE03-4D81-BDB5-D510BC0D8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3379" y="-1"/>
            <a:ext cx="5438621" cy="6857999"/>
          </a:xfrm>
          <a:custGeom>
            <a:avLst/>
            <a:gdLst>
              <a:gd name="connsiteX0" fmla="*/ 0 w 5438621"/>
              <a:gd name="connsiteY0" fmla="*/ 0 h 6857999"/>
              <a:gd name="connsiteX1" fmla="*/ 573774 w 5438621"/>
              <a:gd name="connsiteY1" fmla="*/ 0 h 6857999"/>
              <a:gd name="connsiteX2" fmla="*/ 1182808 w 5438621"/>
              <a:gd name="connsiteY2" fmla="*/ 0 h 6857999"/>
              <a:gd name="connsiteX3" fmla="*/ 4537195 w 5438621"/>
              <a:gd name="connsiteY3" fmla="*/ 0 h 6857999"/>
              <a:gd name="connsiteX4" fmla="*/ 5187609 w 5438621"/>
              <a:gd name="connsiteY4" fmla="*/ 0 h 6857999"/>
              <a:gd name="connsiteX5" fmla="*/ 5438621 w 5438621"/>
              <a:gd name="connsiteY5" fmla="*/ 0 h 6857999"/>
              <a:gd name="connsiteX6" fmla="*/ 5438621 w 5438621"/>
              <a:gd name="connsiteY6" fmla="*/ 6857999 h 6857999"/>
              <a:gd name="connsiteX7" fmla="*/ 4802807 w 5438621"/>
              <a:gd name="connsiteY7" fmla="*/ 6857999 h 6857999"/>
              <a:gd name="connsiteX8" fmla="*/ 4537195 w 5438621"/>
              <a:gd name="connsiteY8" fmla="*/ 6857999 h 6857999"/>
              <a:gd name="connsiteX9" fmla="*/ 1182808 w 5438621"/>
              <a:gd name="connsiteY9" fmla="*/ 6857999 h 6857999"/>
              <a:gd name="connsiteX10" fmla="*/ 1049897 w 5438621"/>
              <a:gd name="connsiteY1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38621" h="6857999">
                <a:moveTo>
                  <a:pt x="0" y="0"/>
                </a:moveTo>
                <a:lnTo>
                  <a:pt x="573774" y="0"/>
                </a:lnTo>
                <a:lnTo>
                  <a:pt x="1182808" y="0"/>
                </a:lnTo>
                <a:lnTo>
                  <a:pt x="4537195" y="0"/>
                </a:lnTo>
                <a:lnTo>
                  <a:pt x="5187609" y="0"/>
                </a:lnTo>
                <a:lnTo>
                  <a:pt x="5438621" y="0"/>
                </a:lnTo>
                <a:lnTo>
                  <a:pt x="5438621" y="6857999"/>
                </a:lnTo>
                <a:lnTo>
                  <a:pt x="4802807" y="6857999"/>
                </a:lnTo>
                <a:lnTo>
                  <a:pt x="4537195" y="6857999"/>
                </a:lnTo>
                <a:lnTo>
                  <a:pt x="1182808" y="6857999"/>
                </a:lnTo>
                <a:lnTo>
                  <a:pt x="1049897" y="685799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52" name="Straight Connector 51">
            <a:extLst>
              <a:ext uri="{FF2B5EF4-FFF2-40B4-BE49-F238E27FC236}">
                <a16:creationId xmlns:a16="http://schemas.microsoft.com/office/drawing/2014/main" id="{E5E836EB-03CD-4BA5-A751-21D2ACC28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453743" y="3483429"/>
            <a:ext cx="6738258" cy="3374570"/>
          </a:xfrm>
          <a:prstGeom prst="line">
            <a:avLst/>
          </a:prstGeom>
          <a:ln w="9525">
            <a:solidFill>
              <a:schemeClr val="accent1">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2721A85-1EA4-4D87-97AB-0BB4AB78F9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78143" y="0"/>
            <a:ext cx="860630" cy="6857999"/>
          </a:xfrm>
          <a:prstGeom prst="line">
            <a:avLst/>
          </a:prstGeom>
          <a:ln w="15875" cap="sq">
            <a:solidFill>
              <a:schemeClr val="accent1"/>
            </a:solidFill>
            <a:beve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0A38035F-0B8C-99CC-AFA6-2D0B66ACACAB}"/>
              </a:ext>
            </a:extLst>
          </p:cNvPr>
          <p:cNvSpPr>
            <a:spLocks noGrp="1"/>
          </p:cNvSpPr>
          <p:nvPr>
            <p:ph type="body" idx="1"/>
          </p:nvPr>
        </p:nvSpPr>
        <p:spPr>
          <a:xfrm>
            <a:off x="7534654" y="1892300"/>
            <a:ext cx="3425445" cy="3073400"/>
          </a:xfrm>
        </p:spPr>
        <p:txBody>
          <a:bodyPr vert="horz" lIns="91440" tIns="45720" rIns="91440" bIns="45720" rtlCol="0" anchor="ctr">
            <a:normAutofit/>
          </a:bodyPr>
          <a:lstStyle/>
          <a:p>
            <a:endParaRPr lang="en-US">
              <a:solidFill>
                <a:srgbClr val="FFFFFF"/>
              </a:solidFill>
            </a:endParaRPr>
          </a:p>
        </p:txBody>
      </p:sp>
      <p:sp>
        <p:nvSpPr>
          <p:cNvPr id="54" name="Isosceles Triangle 53">
            <a:extLst>
              <a:ext uri="{FF2B5EF4-FFF2-40B4-BE49-F238E27FC236}">
                <a16:creationId xmlns:a16="http://schemas.microsoft.com/office/drawing/2014/main" id="{A27691EB-14CF-4237-B5EB-C94B92677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49404" y="0"/>
            <a:ext cx="842596" cy="5666154"/>
          </a:xfrm>
          <a:prstGeom prst="triangle">
            <a:avLst>
              <a:gd name="adj" fmla="val 100000"/>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EAA778AF-30BA-4913-E1C9-8F2D162DF191}"/>
              </a:ext>
            </a:extLst>
          </p:cNvPr>
          <p:cNvSpPr>
            <a:spLocks noGrp="1"/>
          </p:cNvSpPr>
          <p:nvPr>
            <p:ph type="title"/>
          </p:nvPr>
        </p:nvSpPr>
        <p:spPr>
          <a:xfrm>
            <a:off x="829734" y="854529"/>
            <a:ext cx="5799665" cy="5148943"/>
          </a:xfrm>
        </p:spPr>
        <p:txBody>
          <a:bodyPr vert="horz" lIns="91440" tIns="45720" rIns="91440" bIns="45720" rtlCol="0" anchor="ctr">
            <a:normAutofit/>
          </a:bodyPr>
          <a:lstStyle/>
          <a:p>
            <a:pPr algn="r">
              <a:lnSpc>
                <a:spcPct val="90000"/>
              </a:lnSpc>
            </a:pPr>
            <a:r>
              <a:rPr lang="en-US" sz="4200" b="0" i="0" dirty="0">
                <a:solidFill>
                  <a:schemeClr val="accent1"/>
                </a:solidFill>
                <a:effectLst/>
                <a:latin typeface="+mj-lt"/>
              </a:rPr>
              <a:t>Follow Three Critical Steps when Responding to </a:t>
            </a:r>
            <a:r>
              <a:rPr lang="en-US" sz="4200" dirty="0">
                <a:solidFill>
                  <a:schemeClr val="accent1"/>
                </a:solidFill>
                <a:latin typeface="+mj-lt"/>
              </a:rPr>
              <a:t>a</a:t>
            </a:r>
            <a:r>
              <a:rPr lang="en-US" sz="4200" b="0" i="0" dirty="0">
                <a:solidFill>
                  <a:schemeClr val="accent1"/>
                </a:solidFill>
                <a:effectLst/>
                <a:latin typeface="+mj-lt"/>
              </a:rPr>
              <a:t> Subpoena for Medical Records while Protecting Patient Privacy and Confidentiality</a:t>
            </a:r>
            <a:br>
              <a:rPr lang="en-US" sz="4200" b="0" i="0" dirty="0">
                <a:solidFill>
                  <a:schemeClr val="accent1"/>
                </a:solidFill>
                <a:effectLst/>
                <a:latin typeface="+mj-lt"/>
              </a:rPr>
            </a:br>
            <a:endParaRPr lang="en-US" sz="4200" dirty="0">
              <a:solidFill>
                <a:schemeClr val="accent1"/>
              </a:solidFill>
              <a:latin typeface="+mj-lt"/>
            </a:endParaRPr>
          </a:p>
        </p:txBody>
      </p:sp>
    </p:spTree>
    <p:extLst>
      <p:ext uri="{BB962C8B-B14F-4D97-AF65-F5344CB8AC3E}">
        <p14:creationId xmlns:p14="http://schemas.microsoft.com/office/powerpoint/2010/main" val="23895971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EF3338-48C3-18AA-FCD0-8FBFA1BD637B}"/>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Isosceles Triangle 4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3" name="Isosceles Triangle 5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4" name="Isosceles Triangle 5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39" name="Picture 38" descr="Pen placed on top of a signature line">
            <a:extLst>
              <a:ext uri="{FF2B5EF4-FFF2-40B4-BE49-F238E27FC236}">
                <a16:creationId xmlns:a16="http://schemas.microsoft.com/office/drawing/2014/main" id="{5B06F201-C93C-B91A-DE0B-92643A675168}"/>
              </a:ext>
            </a:extLst>
          </p:cNvPr>
          <p:cNvPicPr>
            <a:picLocks noChangeAspect="1"/>
          </p:cNvPicPr>
          <p:nvPr/>
        </p:nvPicPr>
        <p:blipFill>
          <a:blip r:embed="rId2"/>
          <a:srcRect l="9091" b="23391"/>
          <a:stretch/>
        </p:blipFill>
        <p:spPr>
          <a:xfrm>
            <a:off x="1" y="10"/>
            <a:ext cx="12191999" cy="6857990"/>
          </a:xfrm>
          <a:prstGeom prst="rect">
            <a:avLst/>
          </a:prstGeom>
        </p:spPr>
      </p:pic>
      <p:sp>
        <p:nvSpPr>
          <p:cNvPr id="56" name="Isosceles Triangle 55">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Parallelogram 57">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60" name="Straight Connector 59">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4"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6"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8" name="Isosceles Triangle 67">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755DD344-84E9-52F1-AB03-680BA8A28991}"/>
              </a:ext>
            </a:extLst>
          </p:cNvPr>
          <p:cNvSpPr>
            <a:spLocks noGrp="1"/>
          </p:cNvSpPr>
          <p:nvPr>
            <p:ph type="title"/>
          </p:nvPr>
        </p:nvSpPr>
        <p:spPr>
          <a:xfrm>
            <a:off x="3985976" y="1559830"/>
            <a:ext cx="6130175" cy="1128503"/>
          </a:xfrm>
        </p:spPr>
        <p:txBody>
          <a:bodyPr vert="horz" lIns="91440" tIns="45720" rIns="91440" bIns="45720" rtlCol="0" anchor="b">
            <a:normAutofit fontScale="90000"/>
          </a:bodyPr>
          <a:lstStyle/>
          <a:p>
            <a:pPr algn="r">
              <a:lnSpc>
                <a:spcPct val="90000"/>
              </a:lnSpc>
            </a:pPr>
            <a:br>
              <a:rPr lang="en-US" sz="1400" b="0" i="0" dirty="0">
                <a:solidFill>
                  <a:schemeClr val="accent1"/>
                </a:solidFill>
                <a:effectLst/>
                <a:latin typeface="+mj-lt"/>
              </a:rPr>
            </a:br>
            <a:br>
              <a:rPr lang="en-US" sz="1400" b="0" i="0" dirty="0">
                <a:solidFill>
                  <a:schemeClr val="accent1"/>
                </a:solidFill>
                <a:effectLst/>
                <a:latin typeface="+mj-lt"/>
              </a:rPr>
            </a:br>
            <a:br>
              <a:rPr lang="en-US" sz="1400" b="0" i="0" dirty="0">
                <a:solidFill>
                  <a:schemeClr val="accent1"/>
                </a:solidFill>
                <a:effectLst/>
                <a:latin typeface="+mj-lt"/>
              </a:rPr>
            </a:br>
            <a:br>
              <a:rPr lang="en-US" sz="1400" b="0" i="0" dirty="0">
                <a:solidFill>
                  <a:schemeClr val="accent1"/>
                </a:solidFill>
                <a:effectLst/>
                <a:latin typeface="+mj-lt"/>
              </a:rPr>
            </a:br>
            <a:r>
              <a:rPr lang="en-US" sz="2400" b="0" i="0" dirty="0">
                <a:solidFill>
                  <a:schemeClr val="accent1"/>
                </a:solidFill>
                <a:effectLst/>
                <a:latin typeface="+mj-lt"/>
              </a:rPr>
              <a:t>Step 1: Determine who issued the subpoena.</a:t>
            </a:r>
            <a:br>
              <a:rPr lang="en-US" sz="2400" b="0" i="0" dirty="0">
                <a:solidFill>
                  <a:schemeClr val="accent1"/>
                </a:solidFill>
                <a:effectLst/>
                <a:latin typeface="+mj-lt"/>
              </a:rPr>
            </a:br>
            <a:br>
              <a:rPr lang="en-US" sz="1400" b="0" i="0" dirty="0">
                <a:solidFill>
                  <a:schemeClr val="accent1"/>
                </a:solidFill>
                <a:effectLst/>
                <a:latin typeface="+mj-lt"/>
              </a:rPr>
            </a:br>
            <a:endParaRPr lang="en-US" sz="1400" dirty="0">
              <a:solidFill>
                <a:schemeClr val="accent1"/>
              </a:solidFill>
              <a:latin typeface="+mj-lt"/>
            </a:endParaRPr>
          </a:p>
        </p:txBody>
      </p:sp>
      <p:sp>
        <p:nvSpPr>
          <p:cNvPr id="3" name="Text Placeholder 2">
            <a:extLst>
              <a:ext uri="{FF2B5EF4-FFF2-40B4-BE49-F238E27FC236}">
                <a16:creationId xmlns:a16="http://schemas.microsoft.com/office/drawing/2014/main" id="{38A98DB6-0FBB-D62F-EFBD-51F6CC93C54E}"/>
              </a:ext>
            </a:extLst>
          </p:cNvPr>
          <p:cNvSpPr>
            <a:spLocks noGrp="1"/>
          </p:cNvSpPr>
          <p:nvPr>
            <p:ph type="body" idx="1"/>
          </p:nvPr>
        </p:nvSpPr>
        <p:spPr>
          <a:xfrm>
            <a:off x="4611138" y="2291989"/>
            <a:ext cx="5115887" cy="3444334"/>
          </a:xfrm>
        </p:spPr>
        <p:txBody>
          <a:bodyPr vert="horz" lIns="91440" tIns="45720" rIns="91440" bIns="45720" rtlCol="0" anchor="t">
            <a:normAutofit/>
          </a:bodyPr>
          <a:lstStyle/>
          <a:p>
            <a:pPr algn="r">
              <a:lnSpc>
                <a:spcPct val="90000"/>
              </a:lnSpc>
            </a:pPr>
            <a:endParaRPr lang="en-US" sz="1600" u="sng" dirty="0">
              <a:solidFill>
                <a:schemeClr val="bg1"/>
              </a:solidFill>
            </a:endParaRPr>
          </a:p>
          <a:p>
            <a:pPr algn="just">
              <a:lnSpc>
                <a:spcPct val="90000"/>
              </a:lnSpc>
            </a:pPr>
            <a:r>
              <a:rPr lang="en-US" sz="1600" b="0" i="0" u="sng" dirty="0">
                <a:solidFill>
                  <a:schemeClr val="bg1"/>
                </a:solidFill>
                <a:effectLst/>
              </a:rPr>
              <a:t>Judge</a:t>
            </a:r>
            <a:r>
              <a:rPr lang="en-US" sz="1600" b="0" i="0" dirty="0">
                <a:solidFill>
                  <a:schemeClr val="bg1"/>
                </a:solidFill>
                <a:effectLst/>
              </a:rPr>
              <a:t>:   If the subpoena is signed by a judge or magistrate, the request must be honored and health information must be provided, although it is possible to object </a:t>
            </a:r>
            <a:r>
              <a:rPr lang="en-US" sz="1600" dirty="0">
                <a:solidFill>
                  <a:schemeClr val="bg1"/>
                </a:solidFill>
              </a:rPr>
              <a:t>by </a:t>
            </a:r>
            <a:r>
              <a:rPr lang="en-US" sz="1600" b="0" i="0" dirty="0">
                <a:solidFill>
                  <a:schemeClr val="bg1"/>
                </a:solidFill>
                <a:effectLst/>
              </a:rPr>
              <a:t>writing to the court specifying the grounds for objection.</a:t>
            </a:r>
          </a:p>
          <a:p>
            <a:pPr algn="just">
              <a:lnSpc>
                <a:spcPct val="90000"/>
              </a:lnSpc>
            </a:pPr>
            <a:r>
              <a:rPr lang="en-US" sz="1600" b="0" i="0" u="sng" dirty="0">
                <a:solidFill>
                  <a:schemeClr val="bg1"/>
                </a:solidFill>
                <a:effectLst/>
              </a:rPr>
              <a:t>Attorney</a:t>
            </a:r>
            <a:r>
              <a:rPr lang="en-US" sz="1600" b="0" i="0" dirty="0">
                <a:solidFill>
                  <a:schemeClr val="bg1"/>
                </a:solidFill>
                <a:effectLst/>
              </a:rPr>
              <a:t>:  If a valid subpoena is signed by an attorney or a court clerk, HIPAA permits the disclosure of medical records if </a:t>
            </a:r>
            <a:r>
              <a:rPr lang="en-US" sz="1600" b="0" i="0" u="sng" dirty="0">
                <a:solidFill>
                  <a:schemeClr val="bg1"/>
                </a:solidFill>
                <a:effectLst/>
              </a:rPr>
              <a:t>one</a:t>
            </a:r>
            <a:r>
              <a:rPr lang="en-US" sz="1600" b="0" i="0" dirty="0">
                <a:solidFill>
                  <a:schemeClr val="bg1"/>
                </a:solidFill>
                <a:effectLst/>
              </a:rPr>
              <a:t> of the following conditions is met:</a:t>
            </a:r>
          </a:p>
          <a:p>
            <a:pPr algn="r">
              <a:lnSpc>
                <a:spcPct val="90000"/>
              </a:lnSpc>
            </a:pPr>
            <a:endParaRPr lang="en-US" sz="600" b="0" i="0" dirty="0">
              <a:solidFill>
                <a:schemeClr val="bg1"/>
              </a:solidFill>
              <a:effectLst/>
            </a:endParaRPr>
          </a:p>
        </p:txBody>
      </p:sp>
      <p:sp>
        <p:nvSpPr>
          <p:cNvPr id="70"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2"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4"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6" name="Isosceles Triangle 75">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46261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200" dirty="0">
                <a:solidFill>
                  <a:srgbClr val="FFFF00"/>
                </a:solidFill>
              </a:rPr>
              <a:t>Relative of the Black Swan….</a:t>
            </a: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17</a:t>
            </a:fld>
            <a:endParaRPr lang="en-US" dirty="0">
              <a:solidFill>
                <a:prstClr val="white"/>
              </a:solidFill>
              <a:latin typeface="Arial"/>
            </a:endParaRPr>
          </a:p>
        </p:txBody>
      </p:sp>
      <p:sp>
        <p:nvSpPr>
          <p:cNvPr id="3" name="Content Placeholder 2"/>
          <p:cNvSpPr>
            <a:spLocks noGrp="1"/>
          </p:cNvSpPr>
          <p:nvPr>
            <p:ph idx="1"/>
          </p:nvPr>
        </p:nvSpPr>
        <p:spPr>
          <a:xfrm>
            <a:off x="1729311" y="1117589"/>
            <a:ext cx="8219831" cy="4930056"/>
          </a:xfrm>
        </p:spPr>
        <p:txBody>
          <a:bodyPr/>
          <a:lstStyle/>
          <a:p>
            <a:endParaRPr lang="en-US" dirty="0"/>
          </a:p>
          <a:p>
            <a:pPr marL="342900" indent="-342900">
              <a:buFont typeface="Arial" panose="020B0604020202020204" pitchFamily="34" charset="0"/>
              <a:buChar char="•"/>
            </a:pPr>
            <a:r>
              <a:rPr lang="en-US" b="1" dirty="0"/>
              <a:t>Threats that should be obvious, highly                        probable &amp; potentially devastating                                            if not prepared.</a:t>
            </a:r>
          </a:p>
          <a:p>
            <a:pPr marL="342900" indent="-342900">
              <a:buFont typeface="Arial" panose="020B0604020202020204" pitchFamily="34" charset="0"/>
              <a:buChar char="•"/>
            </a:pPr>
            <a:r>
              <a:rPr lang="en-US" b="1" dirty="0"/>
              <a:t>All to often neglected, avoided, or ignored</a:t>
            </a:r>
          </a:p>
          <a:p>
            <a:pPr marL="342900" indent="-342900">
              <a:buFont typeface="Arial" panose="020B0604020202020204" pitchFamily="34" charset="0"/>
              <a:buChar char="•"/>
            </a:pPr>
            <a:r>
              <a:rPr lang="en-US" b="1" dirty="0"/>
              <a:t>We are terrible at paying attention &amp;/or changing fast enough – human nature &amp;/or social/business dynamics</a:t>
            </a:r>
          </a:p>
          <a:p>
            <a:pPr marL="342900" indent="-342900">
              <a:buFont typeface="Arial" panose="020B0604020202020204" pitchFamily="34" charset="0"/>
              <a:buChar char="•"/>
            </a:pPr>
            <a:r>
              <a:rPr lang="en-US" b="1" dirty="0"/>
              <a:t>The systems we’ve set up make it harder for us to act </a:t>
            </a:r>
          </a:p>
          <a:p>
            <a:pPr marL="342900" indent="-342900">
              <a:buFont typeface="Arial" panose="020B0604020202020204" pitchFamily="34" charset="0"/>
              <a:buChar char="•"/>
            </a:pPr>
            <a:endParaRPr lang="en-US" b="1" dirty="0"/>
          </a:p>
          <a:p>
            <a:pPr algn="ctr"/>
            <a:r>
              <a:rPr lang="en-US" b="1" i="1" dirty="0"/>
              <a:t>What you put up with or tolerate is what you stand for…</a:t>
            </a:r>
          </a:p>
          <a:p>
            <a:endParaRPr lang="en-US" dirty="0"/>
          </a:p>
        </p:txBody>
      </p:sp>
      <p:sp>
        <p:nvSpPr>
          <p:cNvPr id="6" name="Rectangle 5"/>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pic>
        <p:nvPicPr>
          <p:cNvPr id="8" name="Picture 7" descr="Free stock photo of africa, animal, rhin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046" y="655200"/>
            <a:ext cx="2627644" cy="1985012"/>
          </a:xfrm>
          <a:prstGeom prst="rect">
            <a:avLst/>
          </a:prstGeom>
        </p:spPr>
      </p:pic>
    </p:spTree>
    <p:extLst>
      <p:ext uri="{BB962C8B-B14F-4D97-AF65-F5344CB8AC3E}">
        <p14:creationId xmlns:p14="http://schemas.microsoft.com/office/powerpoint/2010/main" val="17942085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 name="Text Placeholder 2">
            <a:extLst>
              <a:ext uri="{FF2B5EF4-FFF2-40B4-BE49-F238E27FC236}">
                <a16:creationId xmlns:a16="http://schemas.microsoft.com/office/drawing/2014/main" id="{2E2EBD23-3567-4537-B393-5CBF512E68FB}"/>
              </a:ext>
            </a:extLst>
          </p:cNvPr>
          <p:cNvSpPr>
            <a:spLocks noGrp="1"/>
          </p:cNvSpPr>
          <p:nvPr>
            <p:ph type="body" idx="1"/>
          </p:nvPr>
        </p:nvSpPr>
        <p:spPr>
          <a:xfrm>
            <a:off x="4807320" y="1886552"/>
            <a:ext cx="4524006" cy="3429278"/>
          </a:xfrm>
        </p:spPr>
        <p:txBody>
          <a:bodyPr vert="horz" lIns="91440" tIns="45720" rIns="91440" bIns="45720" rtlCol="0" anchor="t">
            <a:normAutofit/>
          </a:bodyPr>
          <a:lstStyle/>
          <a:p>
            <a:pPr>
              <a:lnSpc>
                <a:spcPct val="90000"/>
              </a:lnSpc>
            </a:pPr>
            <a:r>
              <a:rPr lang="en-US" sz="1600" b="0" i="0" dirty="0">
                <a:effectLst/>
              </a:rPr>
              <a:t>1.  </a:t>
            </a:r>
            <a:r>
              <a:rPr lang="en-US" sz="1600" dirty="0"/>
              <a:t> </a:t>
            </a:r>
            <a:r>
              <a:rPr lang="en-US" sz="1600" b="0" i="0" dirty="0">
                <a:effectLst/>
              </a:rPr>
              <a:t>A written statement and accompanying documentation are received from the person issuing the subpoena demonstrating a good faith attempt was made to provide written notice of the subpoena to the patient or his or her legal representative; the notice included sufficient information to inform the patient that they have the right to object to the subpoena; the time for objecting the subpoena has passed and the patient did not object to the subpoena or an objection was satisfactorily resolved by the court.</a:t>
            </a:r>
          </a:p>
          <a:p>
            <a:pPr>
              <a:lnSpc>
                <a:spcPct val="90000"/>
              </a:lnSpc>
            </a:pPr>
            <a:endParaRPr lang="en-US" sz="1600" dirty="0"/>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Graphic 6" descr="Document">
            <a:extLst>
              <a:ext uri="{FF2B5EF4-FFF2-40B4-BE49-F238E27FC236}">
                <a16:creationId xmlns:a16="http://schemas.microsoft.com/office/drawing/2014/main" id="{875DE869-B47E-DF14-58CB-5C02D1495C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179639624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 name="Text Placeholder 2">
            <a:extLst>
              <a:ext uri="{FF2B5EF4-FFF2-40B4-BE49-F238E27FC236}">
                <a16:creationId xmlns:a16="http://schemas.microsoft.com/office/drawing/2014/main" id="{0843FB34-22B7-73D8-3569-6DD3AA17905A}"/>
              </a:ext>
            </a:extLst>
          </p:cNvPr>
          <p:cNvSpPr>
            <a:spLocks noGrp="1"/>
          </p:cNvSpPr>
          <p:nvPr>
            <p:ph type="body" idx="1"/>
          </p:nvPr>
        </p:nvSpPr>
        <p:spPr>
          <a:xfrm>
            <a:off x="4556155" y="1918773"/>
            <a:ext cx="4299666" cy="3011986"/>
          </a:xfrm>
        </p:spPr>
        <p:txBody>
          <a:bodyPr vert="horz" lIns="91440" tIns="45720" rIns="91440" bIns="45720" rtlCol="0" anchor="t">
            <a:normAutofit/>
          </a:bodyPr>
          <a:lstStyle/>
          <a:p>
            <a:pPr marL="342900" indent="-342900">
              <a:lnSpc>
                <a:spcPct val="90000"/>
              </a:lnSpc>
              <a:buFont typeface="+mj-lt"/>
              <a:buAutoNum type="arabicPeriod" startAt="2"/>
            </a:pPr>
            <a:r>
              <a:rPr lang="en-US" sz="1600" b="0" i="0" dirty="0">
                <a:effectLst/>
              </a:rPr>
              <a:t>A written statement and accompanying documentation are received from the person issuing the subpoena demonstrating all parties to the lawsuit have agreed to a qualified protective order to maintain the confidentiality of the supplied information or that such an order has been requested. The qualified protective order limits the use of the information solely to the lawsuit and requires all information to be destroyed or returned when the lawsuit ends.</a:t>
            </a:r>
          </a:p>
          <a:p>
            <a:pPr>
              <a:lnSpc>
                <a:spcPct val="90000"/>
              </a:lnSpc>
            </a:pPr>
            <a:endParaRPr lang="en-US" sz="1600" dirty="0"/>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Graphic 6" descr="Judge">
            <a:extLst>
              <a:ext uri="{FF2B5EF4-FFF2-40B4-BE49-F238E27FC236}">
                <a16:creationId xmlns:a16="http://schemas.microsoft.com/office/drawing/2014/main" id="{A524CE62-C5B3-3EBA-9DC6-49B99ADD01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39783855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 name="Text Placeholder 2">
            <a:extLst>
              <a:ext uri="{FF2B5EF4-FFF2-40B4-BE49-F238E27FC236}">
                <a16:creationId xmlns:a16="http://schemas.microsoft.com/office/drawing/2014/main" id="{6C9E5057-514F-F28F-B33C-EC240F0B784D}"/>
              </a:ext>
            </a:extLst>
          </p:cNvPr>
          <p:cNvSpPr>
            <a:spLocks noGrp="1"/>
          </p:cNvSpPr>
          <p:nvPr>
            <p:ph type="body" idx="1"/>
          </p:nvPr>
        </p:nvSpPr>
        <p:spPr>
          <a:xfrm>
            <a:off x="4456497" y="1915427"/>
            <a:ext cx="5245767" cy="3869356"/>
          </a:xfrm>
        </p:spPr>
        <p:txBody>
          <a:bodyPr vert="horz" lIns="91440" tIns="45720" rIns="91440" bIns="45720" rtlCol="0" anchor="t">
            <a:normAutofit fontScale="92500" lnSpcReduction="10000"/>
          </a:bodyPr>
          <a:lstStyle/>
          <a:p>
            <a:pPr marL="342900" indent="-342900" algn="just">
              <a:lnSpc>
                <a:spcPct val="90000"/>
              </a:lnSpc>
              <a:buFont typeface="+mj-lt"/>
              <a:buAutoNum type="arabicPeriod" startAt="3"/>
            </a:pPr>
            <a:r>
              <a:rPr lang="en-US" sz="1600" b="0" i="0" dirty="0">
                <a:effectLst/>
              </a:rPr>
              <a:t>The covered entity makes reasonable efforts to notify the patient, stating a response is required by law, and the patient is informed of his/her right to object to the disclosure of their PHI and the patient fails to notify the covered entity that the subpoena has been set aside before the deadline for responding. The covered entity can also object to the subpoena.</a:t>
            </a:r>
          </a:p>
          <a:p>
            <a:pPr marL="342900" indent="-342900" algn="just">
              <a:lnSpc>
                <a:spcPct val="90000"/>
              </a:lnSpc>
              <a:buFont typeface="+mj-lt"/>
              <a:buAutoNum type="arabicPeriod" startAt="3"/>
            </a:pPr>
            <a:r>
              <a:rPr lang="en-US" sz="1600" b="0" i="0" dirty="0">
                <a:effectLst/>
              </a:rPr>
              <a:t>A </a:t>
            </a:r>
            <a:r>
              <a:rPr lang="en-US" sz="1600" b="0" i="1" u="sng" dirty="0">
                <a:effectLst/>
                <a:hlinkClick r:id="rId2">
                  <a:extLst>
                    <a:ext uri="{A12FA001-AC4F-418D-AE19-62706E023703}">
                      <ahyp:hlinkClr xmlns:ahyp="http://schemas.microsoft.com/office/drawing/2018/hyperlinkcolor" val="tx"/>
                    </a:ext>
                  </a:extLst>
                </a:hlinkClick>
              </a:rPr>
              <a:t>valid HIPAA authorization</a:t>
            </a:r>
            <a:r>
              <a:rPr lang="en-US" sz="1600" b="0" i="0" dirty="0">
                <a:effectLst/>
              </a:rPr>
              <a:t> is obtained from the patient authorizing the covered entity to release his/her medical records and comply with the subpoena. In such cases, the information disclosed must still be limited to the information specifically requested in the subpoena.</a:t>
            </a:r>
          </a:p>
          <a:p>
            <a:pPr algn="just">
              <a:lnSpc>
                <a:spcPct val="90000"/>
              </a:lnSpc>
            </a:pPr>
            <a:endParaRPr lang="en-US" sz="1600" b="0" i="0" dirty="0">
              <a:effectLst/>
            </a:endParaRPr>
          </a:p>
          <a:p>
            <a:pPr algn="just">
              <a:lnSpc>
                <a:spcPct val="90000"/>
              </a:lnSpc>
            </a:pPr>
            <a:r>
              <a:rPr lang="en-US" sz="1600" b="0" i="0" dirty="0">
                <a:effectLst/>
              </a:rPr>
              <a:t>Details of these requirements can be found in Title 45 of the Code of Federal Regulations, sections 164.512(c)(1)(ii); (e)(1)(iii)-(vi).</a:t>
            </a:r>
          </a:p>
          <a:p>
            <a:pPr>
              <a:lnSpc>
                <a:spcPct val="90000"/>
              </a:lnSpc>
            </a:pPr>
            <a:endParaRPr lang="en-US" sz="500" dirty="0"/>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Graphic 6" descr="Laptop Secure">
            <a:extLst>
              <a:ext uri="{FF2B5EF4-FFF2-40B4-BE49-F238E27FC236}">
                <a16:creationId xmlns:a16="http://schemas.microsoft.com/office/drawing/2014/main" id="{93ED90D8-6979-6F96-A712-05A01FE001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15036009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 name="Text Placeholder 2">
            <a:extLst>
              <a:ext uri="{FF2B5EF4-FFF2-40B4-BE49-F238E27FC236}">
                <a16:creationId xmlns:a16="http://schemas.microsoft.com/office/drawing/2014/main" id="{90E2A0B7-7FCD-CEA2-F62F-D787E00723B3}"/>
              </a:ext>
            </a:extLst>
          </p:cNvPr>
          <p:cNvSpPr>
            <a:spLocks noGrp="1"/>
          </p:cNvSpPr>
          <p:nvPr>
            <p:ph type="body" idx="1"/>
          </p:nvPr>
        </p:nvSpPr>
        <p:spPr>
          <a:xfrm>
            <a:off x="4573292" y="2176957"/>
            <a:ext cx="5196350" cy="3405695"/>
          </a:xfrm>
        </p:spPr>
        <p:txBody>
          <a:bodyPr vert="horz" lIns="91440" tIns="45720" rIns="91440" bIns="45720" rtlCol="0" anchor="t">
            <a:normAutofit/>
          </a:bodyPr>
          <a:lstStyle/>
          <a:p>
            <a:pPr fontAlgn="base">
              <a:lnSpc>
                <a:spcPct val="90000"/>
              </a:lnSpc>
            </a:pPr>
            <a:r>
              <a:rPr lang="en-US" sz="1500" b="0" i="0" dirty="0">
                <a:effectLst/>
              </a:rPr>
              <a:t>It is important to note that if none of the conditions is satisfied, PHI cannot be provided and a court order is required, BUT the subpoena </a:t>
            </a:r>
            <a:r>
              <a:rPr lang="en-US" sz="1500" i="0" u="sng" dirty="0">
                <a:effectLst/>
              </a:rPr>
              <a:t>cannot be ignored</a:t>
            </a:r>
            <a:r>
              <a:rPr lang="en-US" sz="1500" dirty="0"/>
              <a:t>!</a:t>
            </a:r>
            <a:endParaRPr lang="en-US" sz="1500" i="0" dirty="0">
              <a:effectLst/>
            </a:endParaRPr>
          </a:p>
          <a:p>
            <a:pPr fontAlgn="base">
              <a:lnSpc>
                <a:spcPct val="90000"/>
              </a:lnSpc>
            </a:pPr>
            <a:r>
              <a:rPr lang="en-US" sz="1500" b="0" i="0" dirty="0">
                <a:effectLst/>
              </a:rPr>
              <a:t>An objection should be made on the grounds of:</a:t>
            </a:r>
          </a:p>
          <a:p>
            <a:pPr marL="625475" indent="-342900" fontAlgn="base">
              <a:lnSpc>
                <a:spcPct val="90000"/>
              </a:lnSpc>
              <a:buFont typeface="+mj-lt"/>
              <a:buAutoNum type="arabicPeriod"/>
            </a:pPr>
            <a:r>
              <a:rPr lang="en-US" sz="1500" b="0" i="0" dirty="0">
                <a:effectLst/>
              </a:rPr>
              <a:t>It does not allow reasonable time for compliance;</a:t>
            </a:r>
          </a:p>
          <a:p>
            <a:pPr marL="625475" indent="-342900" fontAlgn="base">
              <a:lnSpc>
                <a:spcPct val="90000"/>
              </a:lnSpc>
              <a:buFont typeface="+mj-lt"/>
              <a:buAutoNum type="arabicPeriod"/>
            </a:pPr>
            <a:r>
              <a:rPr lang="en-US" sz="1500" b="0" i="0" dirty="0">
                <a:effectLst/>
              </a:rPr>
              <a:t>It requires disclosure of privileged or protected matter and there is no applicable exception or waiver;</a:t>
            </a:r>
          </a:p>
          <a:p>
            <a:pPr marL="625475" indent="-342900" fontAlgn="base">
              <a:lnSpc>
                <a:spcPct val="90000"/>
              </a:lnSpc>
              <a:buFont typeface="+mj-lt"/>
              <a:buAutoNum type="arabicPeriod"/>
            </a:pPr>
            <a:r>
              <a:rPr lang="en-US" sz="1500" b="0" i="0" dirty="0">
                <a:effectLst/>
              </a:rPr>
              <a:t>It imposes an undue burden on the party subpoenaed;</a:t>
            </a:r>
          </a:p>
          <a:p>
            <a:pPr marL="625475" indent="-342900" fontAlgn="base">
              <a:lnSpc>
                <a:spcPct val="90000"/>
              </a:lnSpc>
              <a:buFont typeface="+mj-lt"/>
              <a:buAutoNum type="arabicPeriod"/>
            </a:pPr>
            <a:r>
              <a:rPr lang="en-US" sz="1500" b="0" i="0" dirty="0">
                <a:effectLst/>
              </a:rPr>
              <a:t>It is unreasonable or oppressive; or</a:t>
            </a:r>
          </a:p>
          <a:p>
            <a:pPr marL="625475" indent="-342900" fontAlgn="base">
              <a:lnSpc>
                <a:spcPct val="90000"/>
              </a:lnSpc>
              <a:buFont typeface="+mj-lt"/>
              <a:buAutoNum type="arabicPeriod"/>
            </a:pPr>
            <a:r>
              <a:rPr lang="en-US" sz="1500" b="0" i="0" dirty="0">
                <a:effectLst/>
              </a:rPr>
              <a:t>It is procedurally defective.</a:t>
            </a:r>
          </a:p>
          <a:p>
            <a:pPr>
              <a:lnSpc>
                <a:spcPct val="90000"/>
              </a:lnSpc>
            </a:pPr>
            <a:endParaRPr lang="en-US" sz="500" dirty="0"/>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Graphic 6" descr="Error">
            <a:extLst>
              <a:ext uri="{FF2B5EF4-FFF2-40B4-BE49-F238E27FC236}">
                <a16:creationId xmlns:a16="http://schemas.microsoft.com/office/drawing/2014/main" id="{51054C0E-F36B-274A-D280-B1C48FA850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377854517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B8CD33D-0039-BBFF-D8F1-DF1E2528153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0" name="Rectangle 19">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2" name="Group 21">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 name="Text Placeholder 2">
            <a:extLst>
              <a:ext uri="{FF2B5EF4-FFF2-40B4-BE49-F238E27FC236}">
                <a16:creationId xmlns:a16="http://schemas.microsoft.com/office/drawing/2014/main" id="{D8A209B2-26D2-8740-938C-0F64E212BCD2}"/>
              </a:ext>
            </a:extLst>
          </p:cNvPr>
          <p:cNvSpPr>
            <a:spLocks noGrp="1"/>
          </p:cNvSpPr>
          <p:nvPr>
            <p:ph type="body" idx="1"/>
          </p:nvPr>
        </p:nvSpPr>
        <p:spPr>
          <a:xfrm>
            <a:off x="2223435" y="3014190"/>
            <a:ext cx="7245535" cy="2289330"/>
          </a:xfrm>
        </p:spPr>
        <p:txBody>
          <a:bodyPr vert="horz" lIns="91440" tIns="45720" rIns="91440" bIns="45720" rtlCol="0" anchor="t">
            <a:noAutofit/>
          </a:bodyPr>
          <a:lstStyle/>
          <a:p>
            <a:pPr marL="171450" indent="-171450">
              <a:lnSpc>
                <a:spcPct val="90000"/>
              </a:lnSpc>
              <a:buFont typeface="Arial" panose="020B0604020202020204" pitchFamily="34" charset="0"/>
              <a:buChar char="•"/>
            </a:pPr>
            <a:r>
              <a:rPr lang="en-US" sz="1600" dirty="0">
                <a:solidFill>
                  <a:schemeClr val="tx1"/>
                </a:solidFill>
              </a:rPr>
              <a:t>R</a:t>
            </a:r>
            <a:r>
              <a:rPr lang="en-US" sz="1600" b="0" i="0" dirty="0">
                <a:solidFill>
                  <a:schemeClr val="tx1"/>
                </a:solidFill>
                <a:effectLst/>
              </a:rPr>
              <a:t>eview the information being requested. </a:t>
            </a:r>
          </a:p>
          <a:p>
            <a:pPr marL="171450" indent="-171450">
              <a:lnSpc>
                <a:spcPct val="90000"/>
              </a:lnSpc>
              <a:buFont typeface="Arial" panose="020B0604020202020204" pitchFamily="34" charset="0"/>
              <a:buChar char="•"/>
            </a:pPr>
            <a:r>
              <a:rPr lang="en-US" sz="1600" b="0" i="0" dirty="0">
                <a:solidFill>
                  <a:schemeClr val="tx1"/>
                </a:solidFill>
                <a:effectLst/>
              </a:rPr>
              <a:t>D</a:t>
            </a:r>
            <a:r>
              <a:rPr lang="en-US" sz="1600" dirty="0">
                <a:solidFill>
                  <a:schemeClr val="tx1"/>
                </a:solidFill>
              </a:rPr>
              <a:t>isclose only the minimum necessary</a:t>
            </a:r>
            <a:r>
              <a:rPr lang="en-US" sz="1600" b="0" i="0" dirty="0">
                <a:solidFill>
                  <a:schemeClr val="tx1"/>
                </a:solidFill>
                <a:effectLst/>
              </a:rPr>
              <a:t>. </a:t>
            </a:r>
          </a:p>
          <a:p>
            <a:pPr marL="171450" indent="-171450">
              <a:lnSpc>
                <a:spcPct val="90000"/>
              </a:lnSpc>
              <a:buFont typeface="Arial" panose="020B0604020202020204" pitchFamily="34" charset="0"/>
              <a:buChar char="•"/>
            </a:pPr>
            <a:r>
              <a:rPr lang="en-US" sz="1600" b="0" i="0" dirty="0">
                <a:solidFill>
                  <a:schemeClr val="tx1"/>
                </a:solidFill>
                <a:effectLst/>
              </a:rPr>
              <a:t>You must only give the protected health information expressly authorized. 45 CFR 164.512. </a:t>
            </a:r>
          </a:p>
          <a:p>
            <a:pPr marL="171450" indent="-171450">
              <a:lnSpc>
                <a:spcPct val="90000"/>
              </a:lnSpc>
              <a:buFont typeface="Arial" panose="020B0604020202020204" pitchFamily="34" charset="0"/>
              <a:buChar char="•"/>
            </a:pPr>
            <a:r>
              <a:rPr lang="en-US" sz="1600" dirty="0">
                <a:solidFill>
                  <a:schemeClr val="tx1"/>
                </a:solidFill>
              </a:rPr>
              <a:t>A subpoena does not mean everything gets produced! </a:t>
            </a:r>
          </a:p>
          <a:p>
            <a:pPr marL="171450" indent="-171450">
              <a:lnSpc>
                <a:spcPct val="90000"/>
              </a:lnSpc>
              <a:buFont typeface="Arial" panose="020B0604020202020204" pitchFamily="34" charset="0"/>
              <a:buChar char="•"/>
            </a:pPr>
            <a:r>
              <a:rPr lang="en-US" sz="1600" dirty="0">
                <a:solidFill>
                  <a:schemeClr val="tx1"/>
                </a:solidFill>
              </a:rPr>
              <a:t>Double check state law—HIPAA is a floor, not a ceiling!</a:t>
            </a:r>
          </a:p>
        </p:txBody>
      </p:sp>
      <p:sp>
        <p:nvSpPr>
          <p:cNvPr id="2" name="Title 1">
            <a:extLst>
              <a:ext uri="{FF2B5EF4-FFF2-40B4-BE49-F238E27FC236}">
                <a16:creationId xmlns:a16="http://schemas.microsoft.com/office/drawing/2014/main" id="{CD2B5551-8B9F-EE78-6679-8D338B3B2448}"/>
              </a:ext>
            </a:extLst>
          </p:cNvPr>
          <p:cNvSpPr>
            <a:spLocks noGrp="1"/>
          </p:cNvSpPr>
          <p:nvPr>
            <p:ph type="title"/>
          </p:nvPr>
        </p:nvSpPr>
        <p:spPr>
          <a:xfrm>
            <a:off x="1507067" y="2723948"/>
            <a:ext cx="7766936" cy="705051"/>
          </a:xfrm>
        </p:spPr>
        <p:txBody>
          <a:bodyPr vert="horz" lIns="91440" tIns="45720" rIns="91440" bIns="45720" rtlCol="0" anchor="b">
            <a:normAutofit fontScale="90000"/>
          </a:bodyPr>
          <a:lstStyle/>
          <a:p>
            <a:pPr algn="r">
              <a:lnSpc>
                <a:spcPct val="90000"/>
              </a:lnSpc>
            </a:pPr>
            <a:br>
              <a:rPr lang="en-US" sz="1400" b="0" i="0" dirty="0">
                <a:solidFill>
                  <a:schemeClr val="accent1"/>
                </a:solidFill>
                <a:effectLst/>
                <a:latin typeface="+mj-lt"/>
              </a:rPr>
            </a:br>
            <a:br>
              <a:rPr lang="en-US" sz="1400" b="0" i="0" dirty="0">
                <a:solidFill>
                  <a:schemeClr val="accent1"/>
                </a:solidFill>
                <a:effectLst/>
                <a:latin typeface="+mj-lt"/>
              </a:rPr>
            </a:br>
            <a:br>
              <a:rPr lang="en-US" sz="1400" b="0" i="0" dirty="0">
                <a:solidFill>
                  <a:schemeClr val="accent1"/>
                </a:solidFill>
                <a:effectLst/>
                <a:latin typeface="+mj-lt"/>
              </a:rPr>
            </a:br>
            <a:br>
              <a:rPr lang="en-US" sz="1400" b="0" i="0" dirty="0">
                <a:solidFill>
                  <a:schemeClr val="accent1"/>
                </a:solidFill>
                <a:effectLst/>
                <a:latin typeface="+mj-lt"/>
              </a:rPr>
            </a:br>
            <a:br>
              <a:rPr lang="en-US" sz="1400" b="0" i="0" dirty="0">
                <a:solidFill>
                  <a:schemeClr val="accent1"/>
                </a:solidFill>
                <a:effectLst/>
                <a:latin typeface="+mj-lt"/>
              </a:rPr>
            </a:br>
            <a:br>
              <a:rPr lang="en-US" sz="3100" b="0" i="0" dirty="0">
                <a:solidFill>
                  <a:schemeClr val="accent1"/>
                </a:solidFill>
                <a:effectLst/>
                <a:latin typeface="+mj-lt"/>
              </a:rPr>
            </a:br>
            <a:r>
              <a:rPr lang="en-US" sz="3300" b="0" i="0" dirty="0">
                <a:solidFill>
                  <a:schemeClr val="accent1"/>
                </a:solidFill>
                <a:effectLst/>
                <a:latin typeface="+mj-lt"/>
              </a:rPr>
              <a:t>Step 2: Determine What is Being Requested</a:t>
            </a:r>
            <a:br>
              <a:rPr lang="en-US" sz="3100" b="0" i="0" dirty="0">
                <a:solidFill>
                  <a:schemeClr val="accent1"/>
                </a:solidFill>
                <a:effectLst/>
                <a:latin typeface="+mj-lt"/>
              </a:rPr>
            </a:br>
            <a:br>
              <a:rPr lang="en-US" sz="3100" b="0" i="0" dirty="0">
                <a:solidFill>
                  <a:schemeClr val="accent1"/>
                </a:solidFill>
                <a:effectLst/>
                <a:latin typeface="+mj-lt"/>
              </a:rPr>
            </a:br>
            <a:endParaRPr lang="en-US" sz="3100" dirty="0">
              <a:solidFill>
                <a:schemeClr val="accent1"/>
              </a:solidFill>
              <a:latin typeface="+mj-lt"/>
            </a:endParaRPr>
          </a:p>
        </p:txBody>
      </p:sp>
    </p:spTree>
    <p:extLst>
      <p:ext uri="{BB962C8B-B14F-4D97-AF65-F5344CB8AC3E}">
        <p14:creationId xmlns:p14="http://schemas.microsoft.com/office/powerpoint/2010/main" val="970163913"/>
      </p:ext>
    </p:extLst>
  </p:cSld>
  <p:clrMapOvr>
    <a:overrideClrMapping bg1="dk1" tx1="lt1" bg2="dk2"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3F59A2-2BB8-78EE-5BEA-A1898744717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5" name="Picture 4" descr="Hourglass and a calendar">
            <a:extLst>
              <a:ext uri="{FF2B5EF4-FFF2-40B4-BE49-F238E27FC236}">
                <a16:creationId xmlns:a16="http://schemas.microsoft.com/office/drawing/2014/main" id="{65096233-B74E-A528-3D29-B5E20B08C659}"/>
              </a:ext>
            </a:extLst>
          </p:cNvPr>
          <p:cNvPicPr>
            <a:picLocks noChangeAspect="1"/>
          </p:cNvPicPr>
          <p:nvPr/>
        </p:nvPicPr>
        <p:blipFill>
          <a:blip r:embed="rId2">
            <a:duotone>
              <a:prstClr val="black"/>
              <a:prstClr val="white"/>
            </a:duotone>
          </a:blip>
          <a:srcRect l="30974" r="2" b="2"/>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1B4247C-480B-5FF5-BCA3-C265AC6299D6}"/>
              </a:ext>
            </a:extLst>
          </p:cNvPr>
          <p:cNvSpPr>
            <a:spLocks noGrp="1"/>
          </p:cNvSpPr>
          <p:nvPr>
            <p:ph type="title"/>
          </p:nvPr>
        </p:nvSpPr>
        <p:spPr>
          <a:xfrm>
            <a:off x="848560" y="1609982"/>
            <a:ext cx="5123515" cy="999759"/>
          </a:xfrm>
        </p:spPr>
        <p:txBody>
          <a:bodyPr vert="horz" lIns="91440" tIns="45720" rIns="91440" bIns="45720" rtlCol="0" anchor="b">
            <a:normAutofit fontScale="90000"/>
          </a:bodyPr>
          <a:lstStyle/>
          <a:p>
            <a:pPr algn="r">
              <a:lnSpc>
                <a:spcPct val="90000"/>
              </a:lnSpc>
            </a:pPr>
            <a:br>
              <a:rPr lang="en-US" sz="1200" b="0" i="0" dirty="0">
                <a:solidFill>
                  <a:schemeClr val="accent1"/>
                </a:solidFill>
                <a:effectLst/>
                <a:latin typeface="+mj-lt"/>
              </a:rPr>
            </a:br>
            <a:br>
              <a:rPr lang="en-US" sz="1200" b="0" i="0" dirty="0">
                <a:solidFill>
                  <a:schemeClr val="accent1"/>
                </a:solidFill>
                <a:effectLst/>
                <a:latin typeface="+mj-lt"/>
              </a:rPr>
            </a:br>
            <a:br>
              <a:rPr lang="en-US" sz="1200" b="0" i="0" dirty="0">
                <a:solidFill>
                  <a:schemeClr val="accent1"/>
                </a:solidFill>
                <a:effectLst/>
                <a:latin typeface="+mj-lt"/>
              </a:rPr>
            </a:br>
            <a:br>
              <a:rPr lang="en-US" sz="1200" b="0" i="0" dirty="0">
                <a:solidFill>
                  <a:schemeClr val="accent1"/>
                </a:solidFill>
                <a:effectLst/>
                <a:latin typeface="+mj-lt"/>
              </a:rPr>
            </a:br>
            <a:br>
              <a:rPr lang="en-US" sz="1200" b="0" i="0" dirty="0">
                <a:solidFill>
                  <a:schemeClr val="accent1"/>
                </a:solidFill>
                <a:effectLst/>
                <a:latin typeface="+mj-lt"/>
              </a:rPr>
            </a:br>
            <a:br>
              <a:rPr lang="en-US" sz="1200" b="0" i="0" dirty="0">
                <a:solidFill>
                  <a:schemeClr val="accent1"/>
                </a:solidFill>
                <a:effectLst/>
                <a:latin typeface="+mj-lt"/>
              </a:rPr>
            </a:br>
            <a:br>
              <a:rPr lang="en-US" sz="1200" b="0" i="0" dirty="0">
                <a:solidFill>
                  <a:schemeClr val="accent1"/>
                </a:solidFill>
                <a:effectLst/>
                <a:latin typeface="+mj-lt"/>
              </a:rPr>
            </a:br>
            <a:br>
              <a:rPr lang="en-US" sz="1200" b="0" i="0" dirty="0">
                <a:solidFill>
                  <a:schemeClr val="accent1"/>
                </a:solidFill>
                <a:effectLst/>
                <a:latin typeface="+mj-lt"/>
              </a:rPr>
            </a:br>
            <a:r>
              <a:rPr lang="en-US" sz="2700" b="0" i="0" dirty="0">
                <a:solidFill>
                  <a:schemeClr val="accent1"/>
                </a:solidFill>
                <a:effectLst/>
                <a:latin typeface="+mj-lt"/>
              </a:rPr>
              <a:t>Step 3: Keep Track of Deadlines </a:t>
            </a:r>
            <a:br>
              <a:rPr lang="en-US" sz="1200" b="0" i="0" dirty="0">
                <a:solidFill>
                  <a:schemeClr val="accent1"/>
                </a:solidFill>
                <a:effectLst/>
                <a:latin typeface="+mj-lt"/>
              </a:rPr>
            </a:br>
            <a:br>
              <a:rPr lang="en-US" sz="1200" b="0" i="0" dirty="0">
                <a:solidFill>
                  <a:schemeClr val="accent1"/>
                </a:solidFill>
                <a:effectLst/>
                <a:latin typeface="+mj-lt"/>
              </a:rPr>
            </a:br>
            <a:endParaRPr lang="en-US" sz="1200" dirty="0">
              <a:solidFill>
                <a:schemeClr val="accent1"/>
              </a:solidFill>
              <a:latin typeface="+mj-lt"/>
            </a:endParaRPr>
          </a:p>
        </p:txBody>
      </p:sp>
      <p:sp>
        <p:nvSpPr>
          <p:cNvPr id="3" name="Text Placeholder 2">
            <a:extLst>
              <a:ext uri="{FF2B5EF4-FFF2-40B4-BE49-F238E27FC236}">
                <a16:creationId xmlns:a16="http://schemas.microsoft.com/office/drawing/2014/main" id="{CF6F806D-82C8-544E-4A54-09911C82C652}"/>
              </a:ext>
            </a:extLst>
          </p:cNvPr>
          <p:cNvSpPr>
            <a:spLocks noGrp="1"/>
          </p:cNvSpPr>
          <p:nvPr>
            <p:ph type="body" idx="1"/>
          </p:nvPr>
        </p:nvSpPr>
        <p:spPr>
          <a:xfrm>
            <a:off x="1347537" y="2752288"/>
            <a:ext cx="5123515" cy="1096901"/>
          </a:xfrm>
        </p:spPr>
        <p:txBody>
          <a:bodyPr vert="horz" lIns="91440" tIns="45720" rIns="91440" bIns="45720" rtlCol="0" anchor="t">
            <a:noAutofit/>
          </a:bodyPr>
          <a:lstStyle/>
          <a:p>
            <a:pPr marL="171450" indent="-171450">
              <a:lnSpc>
                <a:spcPct val="90000"/>
              </a:lnSpc>
              <a:buFont typeface="Arial" panose="020B0604020202020204" pitchFamily="34" charset="0"/>
              <a:buChar char="•"/>
            </a:pPr>
            <a:r>
              <a:rPr lang="en-US" sz="1600" b="0" i="0" dirty="0">
                <a:effectLst/>
              </a:rPr>
              <a:t>Monitor deadlines—do not subject yourself to sanctions!</a:t>
            </a:r>
          </a:p>
          <a:p>
            <a:pPr marL="171450" indent="-171450">
              <a:lnSpc>
                <a:spcPct val="90000"/>
              </a:lnSpc>
              <a:buFont typeface="Arial" panose="020B0604020202020204" pitchFamily="34" charset="0"/>
              <a:buChar char="•"/>
            </a:pPr>
            <a:r>
              <a:rPr lang="en-US" sz="1600" dirty="0"/>
              <a:t>Allow yourself time to seek court approval or patient input.</a:t>
            </a:r>
          </a:p>
          <a:p>
            <a:pPr marL="171450" indent="-171450">
              <a:lnSpc>
                <a:spcPct val="90000"/>
              </a:lnSpc>
              <a:buFont typeface="Arial" panose="020B0604020202020204" pitchFamily="34" charset="0"/>
              <a:buChar char="•"/>
            </a:pPr>
            <a:r>
              <a:rPr lang="en-US" sz="1600" dirty="0"/>
              <a:t>HIPAA requires accessions be tracked, so it is good compliance.</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440226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04789-9FB3-64B7-01C9-1E24F4EADC97}"/>
              </a:ext>
            </a:extLst>
          </p:cNvPr>
          <p:cNvSpPr>
            <a:spLocks noGrp="1"/>
          </p:cNvSpPr>
          <p:nvPr>
            <p:ph type="title"/>
          </p:nvPr>
        </p:nvSpPr>
        <p:spPr>
          <a:xfrm>
            <a:off x="836341" y="210378"/>
            <a:ext cx="10917043" cy="659418"/>
          </a:xfrm>
        </p:spPr>
        <p:txBody>
          <a:bodyPr>
            <a:normAutofit/>
          </a:bodyPr>
          <a:lstStyle/>
          <a:p>
            <a:r>
              <a:rPr lang="en-US" sz="2000" b="1" i="0" u="sng" dirty="0">
                <a:solidFill>
                  <a:srgbClr val="0A3008"/>
                </a:solidFill>
                <a:effectLst/>
                <a:latin typeface="Avenir W01"/>
              </a:rPr>
              <a:t>Byrne v. Avery Center for Obstetrics and Gynecology, P.C.</a:t>
            </a:r>
            <a:r>
              <a:rPr lang="en-US" sz="2000" b="1" i="0" dirty="0">
                <a:solidFill>
                  <a:srgbClr val="0A3008"/>
                </a:solidFill>
                <a:effectLst/>
                <a:latin typeface="Avenir W01"/>
              </a:rPr>
              <a:t>, 2014 WL 5507439 (Conn. Nov. 11, 2014)</a:t>
            </a:r>
            <a:endParaRPr lang="en-US" sz="2000" b="1" dirty="0">
              <a:solidFill>
                <a:srgbClr val="0A3008"/>
              </a:solidFill>
            </a:endParaRPr>
          </a:p>
        </p:txBody>
      </p:sp>
      <p:graphicFrame>
        <p:nvGraphicFramePr>
          <p:cNvPr id="7" name="Text Placeholder 2">
            <a:extLst>
              <a:ext uri="{FF2B5EF4-FFF2-40B4-BE49-F238E27FC236}">
                <a16:creationId xmlns:a16="http://schemas.microsoft.com/office/drawing/2014/main" id="{ED5FF2C9-D8A0-D8BF-5EC7-6894EC4733AB}"/>
              </a:ext>
            </a:extLst>
          </p:cNvPr>
          <p:cNvGraphicFramePr/>
          <p:nvPr/>
        </p:nvGraphicFramePr>
        <p:xfrm>
          <a:off x="1360449" y="1081668"/>
          <a:ext cx="9411629" cy="4962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42896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0028B-8770-996C-D40B-033B7BF83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D5222-AD0B-D6DC-DFD4-8905C643613E}"/>
              </a:ext>
            </a:extLst>
          </p:cNvPr>
          <p:cNvSpPr>
            <a:spLocks noGrp="1"/>
          </p:cNvSpPr>
          <p:nvPr>
            <p:ph type="title"/>
          </p:nvPr>
        </p:nvSpPr>
        <p:spPr>
          <a:xfrm>
            <a:off x="722540" y="422250"/>
            <a:ext cx="10917043" cy="659418"/>
          </a:xfrm>
        </p:spPr>
        <p:txBody>
          <a:bodyPr>
            <a:normAutofit fontScale="90000"/>
          </a:bodyPr>
          <a:lstStyle/>
          <a:p>
            <a:pPr algn="ctr">
              <a:tabLst>
                <a:tab pos="3148013" algn="l"/>
              </a:tabLst>
            </a:pPr>
            <a:r>
              <a:rPr lang="en-US" sz="2200" b="1" dirty="0">
                <a:solidFill>
                  <a:srgbClr val="0A3008"/>
                </a:solidFill>
                <a:effectLst/>
                <a:latin typeface="miller-text"/>
                <a:hlinkClick r:id="rId2">
                  <a:extLst>
                    <a:ext uri="{A12FA001-AC4F-418D-AE19-62706E023703}">
                      <ahyp:hlinkClr xmlns:ahyp="http://schemas.microsoft.com/office/drawing/2018/hyperlinkcolor" val="tx"/>
                    </a:ext>
                  </a:extLst>
                </a:hlinkClick>
              </a:rPr>
              <a:t>Payne v. </a:t>
            </a:r>
            <a:r>
              <a:rPr lang="en-US" sz="2200" b="1" dirty="0" err="1">
                <a:solidFill>
                  <a:srgbClr val="0A3008"/>
                </a:solidFill>
                <a:effectLst/>
                <a:latin typeface="miller-text"/>
                <a:hlinkClick r:id="rId2">
                  <a:extLst>
                    <a:ext uri="{A12FA001-AC4F-418D-AE19-62706E023703}">
                      <ahyp:hlinkClr xmlns:ahyp="http://schemas.microsoft.com/office/drawing/2018/hyperlinkcolor" val="tx"/>
                    </a:ext>
                  </a:extLst>
                </a:hlinkClick>
              </a:rPr>
              <a:t>Taslimi</a:t>
            </a:r>
            <a:r>
              <a:rPr lang="en-US" sz="2200" b="1" dirty="0">
                <a:solidFill>
                  <a:srgbClr val="0A3008"/>
                </a:solidFill>
                <a:effectLst/>
                <a:latin typeface="miller-text"/>
              </a:rPr>
              <a:t>, </a:t>
            </a:r>
            <a:r>
              <a:rPr lang="en-US" sz="2200" b="1" i="0" dirty="0">
                <a:solidFill>
                  <a:srgbClr val="0A3008"/>
                </a:solidFill>
                <a:effectLst/>
                <a:latin typeface="miller-text"/>
              </a:rPr>
              <a:t>No. 18-7030, 2021 U.S. App. LEXIS 15972 (4th Cir. May 27, 2021).</a:t>
            </a:r>
            <a:br>
              <a:rPr lang="en-US" sz="2000" b="1" i="0" dirty="0">
                <a:solidFill>
                  <a:srgbClr val="0A3008"/>
                </a:solidFill>
                <a:effectLst/>
                <a:latin typeface="miller-text"/>
              </a:rPr>
            </a:br>
            <a:endParaRPr lang="en-US" sz="2000" b="1" dirty="0">
              <a:solidFill>
                <a:srgbClr val="0A3008"/>
              </a:solidFill>
            </a:endParaRPr>
          </a:p>
        </p:txBody>
      </p:sp>
      <p:graphicFrame>
        <p:nvGraphicFramePr>
          <p:cNvPr id="7" name="Text Placeholder 2">
            <a:extLst>
              <a:ext uri="{FF2B5EF4-FFF2-40B4-BE49-F238E27FC236}">
                <a16:creationId xmlns:a16="http://schemas.microsoft.com/office/drawing/2014/main" id="{E3EA36B2-9696-30C2-EA20-4A69992D194B}"/>
              </a:ext>
            </a:extLst>
          </p:cNvPr>
          <p:cNvGraphicFramePr/>
          <p:nvPr/>
        </p:nvGraphicFramePr>
        <p:xfrm>
          <a:off x="1360449" y="1081668"/>
          <a:ext cx="9641227" cy="4962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57224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0" name="Rectangle 19">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2" name="Group 21">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Isosceles Triangle 2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Isosceles Triangle 2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Isosceles Triangle 3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 name="Text Placeholder 2">
            <a:extLst>
              <a:ext uri="{FF2B5EF4-FFF2-40B4-BE49-F238E27FC236}">
                <a16:creationId xmlns:a16="http://schemas.microsoft.com/office/drawing/2014/main" id="{A1A833C4-115B-BDAF-E060-67787EA84DC6}"/>
              </a:ext>
            </a:extLst>
          </p:cNvPr>
          <p:cNvSpPr>
            <a:spLocks noGrp="1"/>
          </p:cNvSpPr>
          <p:nvPr>
            <p:ph type="body" idx="1"/>
          </p:nvPr>
        </p:nvSpPr>
        <p:spPr>
          <a:xfrm>
            <a:off x="1338028" y="2116963"/>
            <a:ext cx="7766936" cy="3110744"/>
          </a:xfrm>
        </p:spPr>
        <p:txBody>
          <a:bodyPr vert="horz" lIns="91440" tIns="45720" rIns="91440" bIns="45720" rtlCol="0" anchor="t">
            <a:normAutofit/>
          </a:bodyPr>
          <a:lstStyle/>
          <a:p>
            <a:pPr>
              <a:lnSpc>
                <a:spcPct val="90000"/>
              </a:lnSpc>
            </a:pPr>
            <a:r>
              <a:rPr lang="en-US" sz="1400" dirty="0">
                <a:solidFill>
                  <a:schemeClr val="tx1"/>
                </a:solidFill>
                <a:effectLst/>
              </a:rPr>
              <a:t>Under </a:t>
            </a:r>
            <a:r>
              <a:rPr lang="en-US" sz="1400" dirty="0">
                <a:solidFill>
                  <a:schemeClr val="tx1"/>
                </a:solidFill>
                <a:effectLst/>
                <a:hlinkClick r:id="rId2">
                  <a:extLst>
                    <a:ext uri="{A12FA001-AC4F-418D-AE19-62706E023703}">
                      <ahyp:hlinkClr xmlns:ahyp="http://schemas.microsoft.com/office/drawing/2018/hyperlinkcolor" val="tx"/>
                    </a:ext>
                  </a:extLst>
                </a:hlinkClick>
              </a:rPr>
              <a:t>45 CFR 164.512(e)(1)(ii)</a:t>
            </a:r>
            <a:r>
              <a:rPr lang="en-US" sz="1400" dirty="0">
                <a:solidFill>
                  <a:schemeClr val="tx1"/>
                </a:solidFill>
                <a:effectLst/>
              </a:rPr>
              <a:t> of the Privacy Rule, a </a:t>
            </a:r>
            <a:r>
              <a:rPr lang="en-US" sz="1400" dirty="0">
                <a:solidFill>
                  <a:schemeClr val="tx1"/>
                </a:solidFill>
                <a:effectLst/>
                <a:hlinkClick r:id="rId3">
                  <a:extLst>
                    <a:ext uri="{A12FA001-AC4F-418D-AE19-62706E023703}">
                      <ahyp:hlinkClr xmlns:ahyp="http://schemas.microsoft.com/office/drawing/2018/hyperlinkcolor" val="tx"/>
                    </a:ext>
                  </a:extLst>
                </a:hlinkClick>
              </a:rPr>
              <a:t>covered entity</a:t>
            </a:r>
            <a:r>
              <a:rPr lang="en-US" sz="1400" dirty="0">
                <a:solidFill>
                  <a:schemeClr val="tx1"/>
                </a:solidFill>
                <a:effectLst/>
              </a:rPr>
              <a:t> that is not a party to the litigation may disclose PHI in response to a subpoena, discovery request, or other lawful process if the entity receives certain satisfactory assurances from the party seeking the information. </a:t>
            </a:r>
          </a:p>
          <a:p>
            <a:pPr>
              <a:lnSpc>
                <a:spcPct val="90000"/>
              </a:lnSpc>
            </a:pPr>
            <a:r>
              <a:rPr lang="en-US" sz="1400" dirty="0">
                <a:solidFill>
                  <a:schemeClr val="tx1"/>
                </a:solidFill>
                <a:effectLst/>
              </a:rPr>
              <a:t>The entity must receive a written statement and accompanying documentation that the requestor has made reasonable efforts either</a:t>
            </a:r>
          </a:p>
          <a:p>
            <a:pPr marL="800100" lvl="1" indent="-342900">
              <a:lnSpc>
                <a:spcPct val="90000"/>
              </a:lnSpc>
              <a:buFont typeface="+mj-lt"/>
              <a:buAutoNum type="arabicPeriod"/>
            </a:pPr>
            <a:r>
              <a:rPr lang="en-US" sz="1400" dirty="0">
                <a:solidFill>
                  <a:schemeClr val="tx1"/>
                </a:solidFill>
                <a:effectLst/>
              </a:rPr>
              <a:t>to ensure that the individual(s) who are the subject of the information have been given sufficient notice of the request, </a:t>
            </a:r>
            <a:r>
              <a:rPr lang="en-US" sz="1400" u="sng" dirty="0">
                <a:solidFill>
                  <a:schemeClr val="tx1"/>
                </a:solidFill>
                <a:effectLst/>
              </a:rPr>
              <a:t>or</a:t>
            </a:r>
          </a:p>
          <a:p>
            <a:pPr marL="800100" lvl="1" indent="-342900">
              <a:lnSpc>
                <a:spcPct val="90000"/>
              </a:lnSpc>
              <a:buFont typeface="+mj-lt"/>
              <a:buAutoNum type="arabicPeriod"/>
            </a:pPr>
            <a:r>
              <a:rPr lang="en-US" sz="1400" dirty="0">
                <a:solidFill>
                  <a:schemeClr val="tx1"/>
                </a:solidFill>
                <a:effectLst/>
              </a:rPr>
              <a:t>to secure a qualified protective order. (Alternatively, the covered entity may make such disclosures if it itself makes reasonable efforts to notify the individual(s) or seek a qualified protective order.) If the conditions above have been met, a court order is not required to make the disclosure</a:t>
            </a:r>
            <a:r>
              <a:rPr lang="en-US" sz="600" dirty="0">
                <a:solidFill>
                  <a:schemeClr val="tx1"/>
                </a:solidFill>
                <a:effectLst/>
              </a:rPr>
              <a:t>.</a:t>
            </a:r>
            <a:br>
              <a:rPr lang="en-US" sz="600" dirty="0">
                <a:solidFill>
                  <a:schemeClr val="tx1"/>
                </a:solidFill>
                <a:effectLst/>
              </a:rPr>
            </a:br>
            <a:endParaRPr lang="en-US" sz="600" dirty="0">
              <a:solidFill>
                <a:schemeClr val="tx1"/>
              </a:solidFill>
            </a:endParaRPr>
          </a:p>
        </p:txBody>
      </p:sp>
      <p:sp>
        <p:nvSpPr>
          <p:cNvPr id="2" name="Title 1">
            <a:extLst>
              <a:ext uri="{FF2B5EF4-FFF2-40B4-BE49-F238E27FC236}">
                <a16:creationId xmlns:a16="http://schemas.microsoft.com/office/drawing/2014/main" id="{A24DFC73-6C42-674C-55C7-F72FFFEA9A48}"/>
              </a:ext>
            </a:extLst>
          </p:cNvPr>
          <p:cNvSpPr>
            <a:spLocks noGrp="1"/>
          </p:cNvSpPr>
          <p:nvPr>
            <p:ph type="title"/>
          </p:nvPr>
        </p:nvSpPr>
        <p:spPr>
          <a:xfrm>
            <a:off x="1128568" y="379115"/>
            <a:ext cx="7766936" cy="1646302"/>
          </a:xfrm>
        </p:spPr>
        <p:txBody>
          <a:bodyPr vert="horz" lIns="91440" tIns="45720" rIns="91440" bIns="45720" rtlCol="0" anchor="b">
            <a:normAutofit/>
          </a:bodyPr>
          <a:lstStyle/>
          <a:p>
            <a:pPr>
              <a:lnSpc>
                <a:spcPct val="90000"/>
              </a:lnSpc>
            </a:pPr>
            <a:r>
              <a:rPr lang="en-US" sz="2200" b="1" i="0" dirty="0">
                <a:solidFill>
                  <a:schemeClr val="accent1"/>
                </a:solidFill>
                <a:effectLst/>
                <a:latin typeface="+mj-lt"/>
              </a:rPr>
              <a:t>What “satisfactory assurances” must a covered entity that is not a party to the litigation receive before it may respond to a subpoena </a:t>
            </a:r>
            <a:r>
              <a:rPr lang="en-US" sz="2200" b="1" i="1" dirty="0">
                <a:solidFill>
                  <a:schemeClr val="accent1"/>
                </a:solidFill>
                <a:effectLst/>
                <a:latin typeface="+mj-lt"/>
              </a:rPr>
              <a:t>without</a:t>
            </a:r>
            <a:r>
              <a:rPr lang="en-US" sz="2200" b="1" i="0" dirty="0">
                <a:solidFill>
                  <a:schemeClr val="accent1"/>
                </a:solidFill>
                <a:effectLst/>
                <a:latin typeface="+mj-lt"/>
              </a:rPr>
              <a:t> a court order?</a:t>
            </a:r>
            <a:br>
              <a:rPr lang="en-US" sz="2200" b="1" i="0" dirty="0">
                <a:solidFill>
                  <a:schemeClr val="accent1"/>
                </a:solidFill>
                <a:effectLst/>
                <a:latin typeface="+mj-lt"/>
              </a:rPr>
            </a:br>
            <a:endParaRPr lang="en-US" sz="2200" dirty="0">
              <a:solidFill>
                <a:schemeClr val="accent1"/>
              </a:solidFill>
              <a:latin typeface="+mj-lt"/>
            </a:endParaRPr>
          </a:p>
        </p:txBody>
      </p:sp>
    </p:spTree>
    <p:extLst>
      <p:ext uri="{BB962C8B-B14F-4D97-AF65-F5344CB8AC3E}">
        <p14:creationId xmlns:p14="http://schemas.microsoft.com/office/powerpoint/2010/main" val="2008486482"/>
      </p:ext>
    </p:extLst>
  </p:cSld>
  <p:clrMapOvr>
    <a:overrideClrMapping bg1="dk1" tx1="lt1" bg2="dk2"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6" name="Picture 5" descr="Analyzing medical x-ray results">
            <a:extLst>
              <a:ext uri="{FF2B5EF4-FFF2-40B4-BE49-F238E27FC236}">
                <a16:creationId xmlns:a16="http://schemas.microsoft.com/office/drawing/2014/main" id="{1F178B13-9D56-01DB-6200-C0F84741E890}"/>
              </a:ext>
            </a:extLst>
          </p:cNvPr>
          <p:cNvPicPr>
            <a:picLocks noChangeAspect="1"/>
          </p:cNvPicPr>
          <p:nvPr/>
        </p:nvPicPr>
        <p:blipFill>
          <a:blip r:embed="rId2"/>
          <a:srcRect l="22893" r="-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37A7BB82-D31E-4731-8459-4D64FD432B04}"/>
              </a:ext>
            </a:extLst>
          </p:cNvPr>
          <p:cNvSpPr>
            <a:spLocks noGrp="1"/>
          </p:cNvSpPr>
          <p:nvPr>
            <p:ph type="title"/>
          </p:nvPr>
        </p:nvSpPr>
        <p:spPr>
          <a:xfrm>
            <a:off x="677333" y="609600"/>
            <a:ext cx="3851123" cy="1320800"/>
          </a:xfrm>
        </p:spPr>
        <p:txBody>
          <a:bodyPr vert="horz" lIns="91440" tIns="45720" rIns="91440" bIns="45720" rtlCol="0" anchor="t">
            <a:normAutofit/>
          </a:bodyPr>
          <a:lstStyle/>
          <a:p>
            <a:pPr algn="l"/>
            <a:r>
              <a:rPr lang="en-US" b="1" dirty="0">
                <a:solidFill>
                  <a:schemeClr val="accent1"/>
                </a:solidFill>
                <a:latin typeface="+mj-lt"/>
              </a:rPr>
              <a:t>Medical Record Requests</a:t>
            </a:r>
          </a:p>
        </p:txBody>
      </p:sp>
      <p:sp>
        <p:nvSpPr>
          <p:cNvPr id="3" name="Content Placeholder 2">
            <a:extLst>
              <a:ext uri="{FF2B5EF4-FFF2-40B4-BE49-F238E27FC236}">
                <a16:creationId xmlns:a16="http://schemas.microsoft.com/office/drawing/2014/main" id="{D4575270-ABF2-7E54-EBFE-AED983B3AE30}"/>
              </a:ext>
            </a:extLst>
          </p:cNvPr>
          <p:cNvSpPr>
            <a:spLocks noGrp="1"/>
          </p:cNvSpPr>
          <p:nvPr>
            <p:ph idx="1"/>
          </p:nvPr>
        </p:nvSpPr>
        <p:spPr>
          <a:xfrm>
            <a:off x="677333" y="2160589"/>
            <a:ext cx="4683021" cy="3880773"/>
          </a:xfrm>
        </p:spPr>
        <p:txBody>
          <a:bodyPr vert="horz" lIns="91440" tIns="45720" rIns="91440" bIns="45720" rtlCol="0">
            <a:normAutofit/>
          </a:bodyPr>
          <a:lstStyle/>
          <a:p>
            <a:pPr marL="0" indent="0" algn="just">
              <a:lnSpc>
                <a:spcPct val="90000"/>
              </a:lnSpc>
            </a:pPr>
            <a:r>
              <a:rPr lang="en-US" b="0" i="0" dirty="0">
                <a:solidFill>
                  <a:schemeClr val="tx1">
                    <a:lumMod val="75000"/>
                    <a:lumOff val="25000"/>
                  </a:schemeClr>
                </a:solidFill>
                <a:effectLst/>
              </a:rPr>
              <a:t>HIPAA covered entities (health plans and most health care providers) must provide individuals, upon request, with access to the protected health information (PHI) about them in one or more "designated record sets" maintained by or for the covered entity.</a:t>
            </a:r>
          </a:p>
          <a:p>
            <a:pPr marL="0" indent="0">
              <a:lnSpc>
                <a:spcPct val="90000"/>
              </a:lnSpc>
            </a:pPr>
            <a:endParaRPr lang="en-US" dirty="0">
              <a:solidFill>
                <a:schemeClr val="tx1">
                  <a:lumMod val="75000"/>
                  <a:lumOff val="25000"/>
                </a:schemeClr>
              </a:solidFill>
            </a:endParaRPr>
          </a:p>
        </p:txBody>
      </p:sp>
      <p:cxnSp>
        <p:nvCxnSpPr>
          <p:cNvPr id="21" name="Straight Connector 2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3971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200" dirty="0">
                <a:solidFill>
                  <a:srgbClr val="FFFF00"/>
                </a:solidFill>
              </a:rPr>
              <a:t>Incident Reporting System</a:t>
            </a:r>
            <a:endParaRPr lang="en-US" sz="3200" dirty="0">
              <a:solidFill>
                <a:srgbClr val="FF0000"/>
              </a:solidFill>
            </a:endParaRPr>
          </a:p>
        </p:txBody>
      </p:sp>
      <p:sp>
        <p:nvSpPr>
          <p:cNvPr id="3" name="Content Placeholder 2"/>
          <p:cNvSpPr>
            <a:spLocks noGrp="1"/>
          </p:cNvSpPr>
          <p:nvPr>
            <p:ph idx="1"/>
          </p:nvPr>
        </p:nvSpPr>
        <p:spPr>
          <a:xfrm>
            <a:off x="1955399" y="1205803"/>
            <a:ext cx="8240329" cy="5115867"/>
          </a:xfrm>
        </p:spPr>
        <p:txBody>
          <a:bodyPr/>
          <a:lstStyle/>
          <a:p>
            <a:pPr fontAlgn="base"/>
            <a:endParaRPr lang="en-US" sz="1400" dirty="0"/>
          </a:p>
          <a:p>
            <a:pPr marL="285750" indent="-285750" fontAlgn="base">
              <a:buFont typeface="Arial" panose="020B0604020202020204" pitchFamily="34" charset="0"/>
              <a:buChar char="•"/>
            </a:pPr>
            <a:r>
              <a:rPr lang="en-US" sz="1600" b="1" dirty="0"/>
              <a:t>We beg colleagues to report….</a:t>
            </a:r>
          </a:p>
          <a:p>
            <a:pPr marL="285750" indent="-285750" fontAlgn="base">
              <a:buFont typeface="Arial" panose="020B0604020202020204" pitchFamily="34" charset="0"/>
              <a:buChar char="•"/>
            </a:pPr>
            <a:r>
              <a:rPr lang="en-US" sz="1600" b="1" dirty="0"/>
              <a:t>Too many mandatory fields = too hard, don’t do it</a:t>
            </a:r>
          </a:p>
          <a:p>
            <a:pPr marL="285750" indent="-285750" fontAlgn="base">
              <a:buFont typeface="Arial" panose="020B0604020202020204" pitchFamily="34" charset="0"/>
              <a:buChar char="•"/>
            </a:pPr>
            <a:r>
              <a:rPr lang="en-US" sz="1600" b="1" dirty="0"/>
              <a:t>If they do report, no feedback = “why report, it just goes into a black hole”</a:t>
            </a:r>
          </a:p>
          <a:p>
            <a:pPr marL="285750" indent="-285750" fontAlgn="base">
              <a:buFont typeface="Arial" panose="020B0604020202020204" pitchFamily="34" charset="0"/>
              <a:buChar char="•"/>
            </a:pPr>
            <a:r>
              <a:rPr lang="en-US" sz="1600" b="1" dirty="0"/>
              <a:t>System Intent – early warning signs, big thinking, common contributors = but reporting is rarely proactive</a:t>
            </a:r>
          </a:p>
          <a:p>
            <a:pPr marL="285750" indent="-285750" fontAlgn="base">
              <a:buFont typeface="Arial" panose="020B0604020202020204" pitchFamily="34" charset="0"/>
              <a:buChar char="•"/>
            </a:pPr>
            <a:r>
              <a:rPr lang="en-US" sz="1600" b="1" dirty="0"/>
              <a:t>Variable file management = incorrect incident type, severity, no action plan, no file closure</a:t>
            </a:r>
          </a:p>
          <a:p>
            <a:pPr marL="285750" indent="-285750" fontAlgn="base">
              <a:buFont typeface="Arial" panose="020B0604020202020204" pitchFamily="34" charset="0"/>
              <a:buChar char="•"/>
            </a:pPr>
            <a:r>
              <a:rPr lang="en-US" sz="1600" b="1" dirty="0"/>
              <a:t>Poor file management = misleading data, can’t trust trend lines, lot’s of noise, needle in a haystack </a:t>
            </a:r>
          </a:p>
          <a:p>
            <a:pPr marL="285750" indent="-285750" fontAlgn="base">
              <a:buFont typeface="Arial" panose="020B0604020202020204" pitchFamily="34" charset="0"/>
              <a:buChar char="•"/>
            </a:pPr>
            <a:r>
              <a:rPr lang="en-US" sz="1600" b="1" dirty="0"/>
              <a:t>Need a reliable/closed loop system to successfully use the data to make improvements &amp; monitor trends</a:t>
            </a:r>
          </a:p>
          <a:p>
            <a:pPr marL="285750" indent="-285750" fontAlgn="base">
              <a:buFont typeface="Arial" panose="020B0604020202020204" pitchFamily="34" charset="0"/>
              <a:buChar char="•"/>
            </a:pPr>
            <a:r>
              <a:rPr lang="en-US" sz="1600" b="1" dirty="0"/>
              <a:t>Need consistent way/s to give feedback to colleagues about their reports &amp; how we’ve used them</a:t>
            </a:r>
          </a:p>
          <a:p>
            <a:pPr marL="285750" indent="-285750" fontAlgn="base">
              <a:buFont typeface="Arial" panose="020B0604020202020204" pitchFamily="34" charset="0"/>
              <a:buChar char="•"/>
            </a:pPr>
            <a:r>
              <a:rPr lang="en-US" sz="1600" b="1" dirty="0"/>
              <a:t>Just culture…safe reporting			</a:t>
            </a:r>
            <a:r>
              <a:rPr lang="en-US" sz="2000" b="1" i="1" dirty="0">
                <a:solidFill>
                  <a:srgbClr val="FFFF00"/>
                </a:solidFill>
              </a:rPr>
              <a:t>Maybe AI Can Help?</a:t>
            </a:r>
          </a:p>
          <a:p>
            <a:pPr fontAlgn="base"/>
            <a:endParaRPr lang="en-US" sz="1400" dirty="0"/>
          </a:p>
          <a:p>
            <a:pPr fontAlgn="base"/>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endParaRPr lang="en-US" sz="1600"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18</a:t>
            </a:fld>
            <a:endParaRPr lang="en-US" dirty="0">
              <a:solidFill>
                <a:prstClr val="white"/>
              </a:solidFill>
              <a:latin typeface="Arial"/>
            </a:endParaRPr>
          </a:p>
        </p:txBody>
      </p:sp>
      <p:pic>
        <p:nvPicPr>
          <p:cNvPr id="6" name="Picture 5"/>
          <p:cNvPicPr>
            <a:picLocks noChangeAspect="1"/>
          </p:cNvPicPr>
          <p:nvPr/>
        </p:nvPicPr>
        <p:blipFill>
          <a:blip r:embed="rId3"/>
          <a:stretch>
            <a:fillRect/>
          </a:stretch>
        </p:blipFill>
        <p:spPr>
          <a:xfrm>
            <a:off x="7653494" y="296051"/>
            <a:ext cx="2627644" cy="1819502"/>
          </a:xfrm>
          <a:prstGeom prst="rect">
            <a:avLst/>
          </a:prstGeom>
        </p:spPr>
      </p:pic>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93662854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6E3FB5F3-86CA-56D0-CF1C-D7E0AE9893AE}"/>
              </a:ext>
            </a:extLst>
          </p:cNvPr>
          <p:cNvSpPr>
            <a:spLocks noGrp="1"/>
          </p:cNvSpPr>
          <p:nvPr>
            <p:ph type="title"/>
          </p:nvPr>
        </p:nvSpPr>
        <p:spPr>
          <a:xfrm>
            <a:off x="652481" y="1382486"/>
            <a:ext cx="3955554" cy="4093028"/>
          </a:xfrm>
        </p:spPr>
        <p:txBody>
          <a:bodyPr vert="horz" lIns="91440" tIns="45720" rIns="91440" bIns="45720" rtlCol="0" anchor="ctr">
            <a:normAutofit fontScale="90000"/>
          </a:bodyPr>
          <a:lstStyle/>
          <a:p>
            <a:pPr algn="l">
              <a:lnSpc>
                <a:spcPct val="90000"/>
              </a:lnSpc>
            </a:pPr>
            <a:r>
              <a:rPr lang="en-US" sz="4100" b="1" i="0" dirty="0">
                <a:solidFill>
                  <a:schemeClr val="accent1"/>
                </a:solidFill>
                <a:effectLst/>
                <a:latin typeface="+mj-lt"/>
              </a:rPr>
              <a:t>Information Included in the Right of Access: </a:t>
            </a:r>
            <a:br>
              <a:rPr lang="en-US" sz="4100" b="1" i="0" dirty="0">
                <a:solidFill>
                  <a:schemeClr val="accent1"/>
                </a:solidFill>
                <a:effectLst/>
                <a:latin typeface="+mj-lt"/>
              </a:rPr>
            </a:br>
            <a:r>
              <a:rPr lang="en-US" sz="4100" b="1" i="0" dirty="0">
                <a:solidFill>
                  <a:schemeClr val="accent1"/>
                </a:solidFill>
                <a:effectLst/>
                <a:latin typeface="+mj-lt"/>
              </a:rPr>
              <a:t>The "Designated Record Set"</a:t>
            </a:r>
            <a:br>
              <a:rPr lang="en-US" sz="4100" b="1" i="0" dirty="0">
                <a:solidFill>
                  <a:schemeClr val="accent1"/>
                </a:solidFill>
                <a:effectLst/>
                <a:latin typeface="+mj-lt"/>
              </a:rPr>
            </a:br>
            <a:endParaRPr lang="en-US" sz="4100" dirty="0">
              <a:solidFill>
                <a:schemeClr val="accent1"/>
              </a:solidFill>
              <a:latin typeface="+mj-lt"/>
            </a:endParaRP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 name="Content Placeholder 2">
            <a:extLst>
              <a:ext uri="{FF2B5EF4-FFF2-40B4-BE49-F238E27FC236}">
                <a16:creationId xmlns:a16="http://schemas.microsoft.com/office/drawing/2014/main" id="{8D0DCE98-DADC-9CE0-34F1-1FD977E23302}"/>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52848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Isosceles Triangle 41">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Isosceles Triangle 45">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2"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24"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47" name="Straight Connector 4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1" name="Isosceles Triangle 5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Freeform: Shape 3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F0FAFC31-5632-863C-8133-4583402F3EC6}"/>
              </a:ext>
            </a:extLst>
          </p:cNvPr>
          <p:cNvSpPr>
            <a:spLocks noGrp="1"/>
          </p:cNvSpPr>
          <p:nvPr>
            <p:ph type="title"/>
          </p:nvPr>
        </p:nvSpPr>
        <p:spPr>
          <a:xfrm>
            <a:off x="7181723" y="609600"/>
            <a:ext cx="4512989" cy="2227730"/>
          </a:xfrm>
        </p:spPr>
        <p:txBody>
          <a:bodyPr vert="horz" lIns="91440" tIns="45720" rIns="91440" bIns="45720" rtlCol="0" anchor="ctr">
            <a:normAutofit/>
          </a:bodyPr>
          <a:lstStyle/>
          <a:p>
            <a:pPr algn="l">
              <a:lnSpc>
                <a:spcPct val="90000"/>
              </a:lnSpc>
            </a:pPr>
            <a:r>
              <a:rPr lang="en-US" b="1" i="0" dirty="0">
                <a:solidFill>
                  <a:srgbClr val="FFFFFF"/>
                </a:solidFill>
                <a:effectLst/>
                <a:latin typeface="+mj-lt"/>
              </a:rPr>
              <a:t>Information </a:t>
            </a:r>
            <a:r>
              <a:rPr lang="en-US" b="1" i="1" u="sng" dirty="0">
                <a:solidFill>
                  <a:srgbClr val="FFFFFF"/>
                </a:solidFill>
                <a:effectLst/>
                <a:latin typeface="+mj-lt"/>
              </a:rPr>
              <a:t>Excluded</a:t>
            </a:r>
            <a:r>
              <a:rPr lang="en-US" b="1" i="0" dirty="0">
                <a:solidFill>
                  <a:srgbClr val="FFFFFF"/>
                </a:solidFill>
                <a:effectLst/>
                <a:latin typeface="+mj-lt"/>
              </a:rPr>
              <a:t> from the Right of Access</a:t>
            </a:r>
            <a:br>
              <a:rPr lang="en-US" b="1" i="0" dirty="0">
                <a:solidFill>
                  <a:srgbClr val="FFFFFF"/>
                </a:solidFill>
                <a:effectLst/>
                <a:latin typeface="+mj-lt"/>
              </a:rPr>
            </a:br>
            <a:endParaRPr lang="en-US" dirty="0">
              <a:solidFill>
                <a:srgbClr val="FFFFFF"/>
              </a:solidFill>
              <a:latin typeface="+mj-lt"/>
            </a:endParaRPr>
          </a:p>
        </p:txBody>
      </p:sp>
      <p:pic>
        <p:nvPicPr>
          <p:cNvPr id="7" name="Graphic 6" descr="Lock">
            <a:extLst>
              <a:ext uri="{FF2B5EF4-FFF2-40B4-BE49-F238E27FC236}">
                <a16:creationId xmlns:a16="http://schemas.microsoft.com/office/drawing/2014/main" id="{6BE11E7A-EDF1-7BD3-0E3D-CE5A815DE4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251" y="1545062"/>
            <a:ext cx="3856774" cy="3856774"/>
          </a:xfrm>
          <a:prstGeom prst="rect">
            <a:avLst/>
          </a:prstGeom>
        </p:spPr>
      </p:pic>
      <p:sp>
        <p:nvSpPr>
          <p:cNvPr id="3" name="Content Placeholder 2">
            <a:extLst>
              <a:ext uri="{FF2B5EF4-FFF2-40B4-BE49-F238E27FC236}">
                <a16:creationId xmlns:a16="http://schemas.microsoft.com/office/drawing/2014/main" id="{AC7C758C-B7A4-B5B0-137B-E22B5561C1BF}"/>
              </a:ext>
            </a:extLst>
          </p:cNvPr>
          <p:cNvSpPr>
            <a:spLocks noGrp="1"/>
          </p:cNvSpPr>
          <p:nvPr>
            <p:ph idx="1"/>
          </p:nvPr>
        </p:nvSpPr>
        <p:spPr>
          <a:xfrm>
            <a:off x="7181725" y="2837329"/>
            <a:ext cx="4512988" cy="3317938"/>
          </a:xfrm>
        </p:spPr>
        <p:txBody>
          <a:bodyPr vert="horz" lIns="91440" tIns="45720" rIns="91440" bIns="45720" rtlCol="0" anchor="t">
            <a:normAutofit/>
          </a:bodyPr>
          <a:lstStyle/>
          <a:p>
            <a:pPr marL="0" indent="0">
              <a:lnSpc>
                <a:spcPct val="90000"/>
              </a:lnSpc>
            </a:pPr>
            <a:r>
              <a:rPr lang="en-US" sz="1700" b="0" i="0" dirty="0">
                <a:solidFill>
                  <a:srgbClr val="FFFFFF"/>
                </a:solidFill>
                <a:effectLst/>
              </a:rPr>
              <a:t>An individual does not have a right to access PHI that is not part of a designated record set because the information is not used to make decisions about individuals. </a:t>
            </a:r>
          </a:p>
          <a:p>
            <a:pPr marL="0" indent="0">
              <a:lnSpc>
                <a:spcPct val="90000"/>
              </a:lnSpc>
            </a:pPr>
            <a:r>
              <a:rPr lang="en-US" sz="1700" b="0" i="0" dirty="0">
                <a:solidFill>
                  <a:srgbClr val="FFFFFF"/>
                </a:solidFill>
                <a:effectLst/>
              </a:rPr>
              <a:t>This may include certain quality assessment or improvement records, patient safety activity records, or business planning, development, and management records that are used for business decisions more generally rather than to make decisions about individuals. </a:t>
            </a:r>
          </a:p>
          <a:p>
            <a:pPr>
              <a:lnSpc>
                <a:spcPct val="90000"/>
              </a:lnSpc>
            </a:pPr>
            <a:endParaRPr lang="en-US" sz="1700" dirty="0">
              <a:solidFill>
                <a:srgbClr val="FFFFFF"/>
              </a:solidFill>
            </a:endParaRPr>
          </a:p>
        </p:txBody>
      </p:sp>
    </p:spTree>
    <p:extLst>
      <p:ext uri="{BB962C8B-B14F-4D97-AF65-F5344CB8AC3E}">
        <p14:creationId xmlns:p14="http://schemas.microsoft.com/office/powerpoint/2010/main" val="3924760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080F5955-47E3-4A22-E85A-7E4B832F5CA2}"/>
              </a:ext>
            </a:extLst>
          </p:cNvPr>
          <p:cNvSpPr>
            <a:spLocks noGrp="1"/>
          </p:cNvSpPr>
          <p:nvPr>
            <p:ph type="title"/>
          </p:nvPr>
        </p:nvSpPr>
        <p:spPr>
          <a:xfrm>
            <a:off x="2786047" y="609600"/>
            <a:ext cx="6487955" cy="1320800"/>
          </a:xfrm>
        </p:spPr>
        <p:txBody>
          <a:bodyPr vert="horz" lIns="91440" tIns="45720" rIns="91440" bIns="45720" rtlCol="0" anchor="t">
            <a:normAutofit/>
          </a:bodyPr>
          <a:lstStyle/>
          <a:p>
            <a:pPr algn="l"/>
            <a:r>
              <a:rPr lang="en-US" sz="3300" b="1" i="0">
                <a:solidFill>
                  <a:schemeClr val="accent1"/>
                </a:solidFill>
                <a:effectLst/>
                <a:latin typeface="+mj-lt"/>
              </a:rPr>
              <a:t>Timeliness in Providing Access</a:t>
            </a:r>
            <a:br>
              <a:rPr lang="en-US" sz="3300" b="1" i="0">
                <a:solidFill>
                  <a:schemeClr val="accent1"/>
                </a:solidFill>
                <a:effectLst/>
                <a:latin typeface="+mj-lt"/>
              </a:rPr>
            </a:br>
            <a:endParaRPr lang="en-US" sz="3300">
              <a:solidFill>
                <a:schemeClr val="accent1"/>
              </a:solidFill>
              <a:latin typeface="+mj-lt"/>
            </a:endParaRPr>
          </a:p>
        </p:txBody>
      </p:sp>
      <p:pic>
        <p:nvPicPr>
          <p:cNvPr id="5" name="Picture 4" descr="Side view of a white calendar">
            <a:extLst>
              <a:ext uri="{FF2B5EF4-FFF2-40B4-BE49-F238E27FC236}">
                <a16:creationId xmlns:a16="http://schemas.microsoft.com/office/drawing/2014/main" id="{C77A20FD-DC60-E28B-FE3D-F456A08F32AD}"/>
              </a:ext>
            </a:extLst>
          </p:cNvPr>
          <p:cNvPicPr>
            <a:picLocks noChangeAspect="1"/>
          </p:cNvPicPr>
          <p:nvPr/>
        </p:nvPicPr>
        <p:blipFill>
          <a:blip r:embed="rId2">
            <a:duotone>
              <a:prstClr val="black"/>
              <a:schemeClr val="tx2">
                <a:tint val="45000"/>
                <a:satMod val="400000"/>
              </a:schemeClr>
            </a:duotone>
          </a:blip>
          <a:srcRect l="61357" r="12103" b="1"/>
          <a:stretch/>
        </p:blipFill>
        <p:spPr>
          <a:xfrm>
            <a:off x="20" y="10"/>
            <a:ext cx="2734036" cy="6876278"/>
          </a:xfrm>
          <a:custGeom>
            <a:avLst/>
            <a:gdLst/>
            <a:ahLst/>
            <a:cxnLst/>
            <a:rect l="l" t="t" r="r" b="b"/>
            <a:pathLst>
              <a:path w="2734056" h="6858000">
                <a:moveTo>
                  <a:pt x="0" y="0"/>
                </a:moveTo>
                <a:lnTo>
                  <a:pt x="1674254" y="0"/>
                </a:lnTo>
                <a:lnTo>
                  <a:pt x="2734056" y="6850199"/>
                </a:lnTo>
                <a:lnTo>
                  <a:pt x="2734056" y="6858000"/>
                </a:lnTo>
                <a:lnTo>
                  <a:pt x="842596" y="6858000"/>
                </a:lnTo>
                <a:lnTo>
                  <a:pt x="0" y="1191846"/>
                </a:lnTo>
                <a:close/>
              </a:path>
            </a:pathLst>
          </a:custGeom>
        </p:spPr>
      </p:pic>
      <p:sp>
        <p:nvSpPr>
          <p:cNvPr id="21" name="Isosceles Triangle 20">
            <a:extLst>
              <a:ext uri="{FF2B5EF4-FFF2-40B4-BE49-F238E27FC236}">
                <a16:creationId xmlns:a16="http://schemas.microsoft.com/office/drawing/2014/main" id="{518E5A25-92C5-4F27-8E26-0AAAB0CDC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191846"/>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Content Placeholder 2">
            <a:extLst>
              <a:ext uri="{FF2B5EF4-FFF2-40B4-BE49-F238E27FC236}">
                <a16:creationId xmlns:a16="http://schemas.microsoft.com/office/drawing/2014/main" id="{00D9F65F-6C22-4A5A-5B9B-197E8761ACA3}"/>
              </a:ext>
            </a:extLst>
          </p:cNvPr>
          <p:cNvSpPr>
            <a:spLocks noGrp="1"/>
          </p:cNvSpPr>
          <p:nvPr>
            <p:ph idx="1"/>
          </p:nvPr>
        </p:nvSpPr>
        <p:spPr>
          <a:xfrm>
            <a:off x="2786047" y="1424320"/>
            <a:ext cx="6487955" cy="3880773"/>
          </a:xfrm>
        </p:spPr>
        <p:txBody>
          <a:bodyPr vert="horz" lIns="91440" tIns="45720" rIns="91440" bIns="45720" rtlCol="0">
            <a:normAutofit/>
          </a:bodyPr>
          <a:lstStyle/>
          <a:p>
            <a:pPr marL="0" indent="0" algn="just"/>
            <a:r>
              <a:rPr lang="en-US" b="0" i="0" dirty="0">
                <a:solidFill>
                  <a:schemeClr val="tx1">
                    <a:lumMod val="75000"/>
                    <a:lumOff val="25000"/>
                  </a:schemeClr>
                </a:solidFill>
                <a:effectLst/>
              </a:rPr>
              <a:t>  In providing access to the individual, a covered entity must provide access to the PHI requested, in whole, or in part no later than </a:t>
            </a:r>
            <a:r>
              <a:rPr lang="en-US" b="0" i="0" u="sng" dirty="0">
                <a:solidFill>
                  <a:schemeClr val="tx1">
                    <a:lumMod val="75000"/>
                    <a:lumOff val="25000"/>
                  </a:schemeClr>
                </a:solidFill>
                <a:effectLst/>
              </a:rPr>
              <a:t>30 calendar days </a:t>
            </a:r>
            <a:r>
              <a:rPr lang="en-US" b="0" i="0" dirty="0">
                <a:solidFill>
                  <a:schemeClr val="tx1">
                    <a:lumMod val="75000"/>
                    <a:lumOff val="25000"/>
                  </a:schemeClr>
                </a:solidFill>
                <a:effectLst/>
              </a:rPr>
              <a:t>from receiving the individual's request.</a:t>
            </a:r>
            <a:r>
              <a:rPr lang="en-US" dirty="0">
                <a:solidFill>
                  <a:schemeClr val="tx1">
                    <a:lumMod val="75000"/>
                    <a:lumOff val="25000"/>
                  </a:schemeClr>
                </a:solidFill>
              </a:rPr>
              <a:t> </a:t>
            </a:r>
            <a:r>
              <a:rPr lang="en-US" b="0" i="0" dirty="0">
                <a:solidFill>
                  <a:schemeClr val="tx1">
                    <a:lumMod val="75000"/>
                    <a:lumOff val="25000"/>
                  </a:schemeClr>
                </a:solidFill>
                <a:effectLst/>
              </a:rPr>
              <a:t>See 45 CFR 164.524 (b)(2). </a:t>
            </a:r>
          </a:p>
          <a:p>
            <a:pPr marL="0" indent="0" algn="just"/>
            <a:r>
              <a:rPr lang="en-US" i="0" dirty="0">
                <a:solidFill>
                  <a:schemeClr val="tx1">
                    <a:lumMod val="75000"/>
                    <a:lumOff val="25000"/>
                  </a:schemeClr>
                </a:solidFill>
                <a:effectLst/>
              </a:rPr>
              <a:t>  The 30 calendar days is an outer limit, and covered entities are encouraged to respond as soon as possible.</a:t>
            </a:r>
            <a:endParaRPr lang="en-US" dirty="0">
              <a:solidFill>
                <a:schemeClr val="tx1">
                  <a:lumMod val="75000"/>
                  <a:lumOff val="25000"/>
                </a:schemeClr>
              </a:solidFill>
            </a:endParaRPr>
          </a:p>
        </p:txBody>
      </p:sp>
    </p:spTree>
    <p:extLst>
      <p:ext uri="{BB962C8B-B14F-4D97-AF65-F5344CB8AC3E}">
        <p14:creationId xmlns:p14="http://schemas.microsoft.com/office/powerpoint/2010/main" val="330220422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p:cNvSpPr>
            <a:spLocks noGrp="1"/>
          </p:cNvSpPr>
          <p:nvPr>
            <p:ph type="title"/>
          </p:nvPr>
        </p:nvSpPr>
        <p:spPr>
          <a:xfrm>
            <a:off x="3382606" y="181429"/>
            <a:ext cx="6424440" cy="1320800"/>
          </a:xfrm>
        </p:spPr>
        <p:txBody>
          <a:bodyPr vert="horz" lIns="91440" tIns="45720" rIns="91440" bIns="45720" rtlCol="0" anchor="t">
            <a:normAutofit/>
          </a:bodyPr>
          <a:lstStyle/>
          <a:p>
            <a:pPr algn="l"/>
            <a:r>
              <a:rPr lang="en-US" dirty="0">
                <a:solidFill>
                  <a:schemeClr val="accent1"/>
                </a:solidFill>
                <a:latin typeface="+mj-lt"/>
              </a:rPr>
              <a:t>HIPAA Balancing Test</a:t>
            </a:r>
          </a:p>
        </p:txBody>
      </p:sp>
      <p:pic>
        <p:nvPicPr>
          <p:cNvPr id="5" name="Picture 4" descr="Stethoscope">
            <a:extLst>
              <a:ext uri="{FF2B5EF4-FFF2-40B4-BE49-F238E27FC236}">
                <a16:creationId xmlns:a16="http://schemas.microsoft.com/office/drawing/2014/main" id="{F8E7097B-2D69-6806-8E3F-666B15BE0A41}"/>
              </a:ext>
            </a:extLst>
          </p:cNvPr>
          <p:cNvPicPr>
            <a:picLocks noChangeAspect="1"/>
          </p:cNvPicPr>
          <p:nvPr/>
        </p:nvPicPr>
        <p:blipFill>
          <a:blip r:embed="rId2"/>
          <a:srcRect l="42832" r="30595"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21" name="Isosceles Triangle 20">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Content Placeholder 2"/>
          <p:cNvSpPr>
            <a:spLocks noGrp="1"/>
          </p:cNvSpPr>
          <p:nvPr>
            <p:ph idx="1"/>
          </p:nvPr>
        </p:nvSpPr>
        <p:spPr>
          <a:xfrm>
            <a:off x="2582414" y="972458"/>
            <a:ext cx="6785424" cy="5602514"/>
          </a:xfrm>
        </p:spPr>
        <p:txBody>
          <a:bodyPr vert="horz" lIns="91440" tIns="45720" rIns="91440" bIns="45720" rtlCol="0">
            <a:normAutofit fontScale="92500" lnSpcReduction="20000"/>
          </a:bodyPr>
          <a:lstStyle/>
          <a:p>
            <a:pPr marL="0" indent="0" fontAlgn="ctr">
              <a:lnSpc>
                <a:spcPct val="90000"/>
              </a:lnSpc>
            </a:pPr>
            <a:r>
              <a:rPr lang="en-US" sz="1600" b="0" i="0" dirty="0">
                <a:solidFill>
                  <a:schemeClr val="tx1">
                    <a:lumMod val="75000"/>
                    <a:lumOff val="25000"/>
                  </a:schemeClr>
                </a:solidFill>
                <a:effectLst/>
              </a:rPr>
              <a:t>  HIPAA Privacy Rule aims to balance the need to protect patient privacy with the need to share health information for the public's health and high-quality care. </a:t>
            </a:r>
          </a:p>
          <a:p>
            <a:pPr marL="0" indent="0" fontAlgn="ctr">
              <a:lnSpc>
                <a:spcPct val="90000"/>
              </a:lnSpc>
            </a:pPr>
            <a:r>
              <a:rPr lang="en-US" sz="1600" b="0" i="0" dirty="0">
                <a:solidFill>
                  <a:schemeClr val="tx1">
                    <a:lumMod val="75000"/>
                    <a:lumOff val="25000"/>
                  </a:schemeClr>
                </a:solidFill>
                <a:effectLst/>
              </a:rPr>
              <a:t>  </a:t>
            </a:r>
            <a:r>
              <a:rPr lang="en-US" sz="1600" b="1" i="0" dirty="0">
                <a:solidFill>
                  <a:schemeClr val="tx1">
                    <a:lumMod val="75000"/>
                    <a:lumOff val="25000"/>
                  </a:schemeClr>
                </a:solidFill>
                <a:effectLst/>
              </a:rPr>
              <a:t>HIPAA includes a number of rules and guidelines that address how and when to disclose protected health information (PHI), including</a:t>
            </a:r>
            <a:r>
              <a:rPr lang="en-US" sz="1600" b="0" i="0" dirty="0">
                <a:solidFill>
                  <a:schemeClr val="tx1">
                    <a:lumMod val="75000"/>
                    <a:lumOff val="25000"/>
                  </a:schemeClr>
                </a:solidFill>
                <a:effectLst/>
              </a:rPr>
              <a:t>: </a:t>
            </a:r>
          </a:p>
          <a:p>
            <a:pPr>
              <a:lnSpc>
                <a:spcPct val="90000"/>
              </a:lnSpc>
              <a:buFont typeface="+mj-lt"/>
              <a:buAutoNum type="arabicPeriod"/>
            </a:pPr>
            <a:r>
              <a:rPr lang="en-US" sz="1600" b="1" i="0" u="sng" dirty="0">
                <a:solidFill>
                  <a:schemeClr val="tx1">
                    <a:lumMod val="75000"/>
                    <a:lumOff val="25000"/>
                  </a:schemeClr>
                </a:solidFill>
                <a:effectLst/>
              </a:rPr>
              <a:t>Minimum necessary</a:t>
            </a:r>
            <a:r>
              <a:rPr lang="en-US" sz="1600" b="1" i="0" dirty="0">
                <a:solidFill>
                  <a:schemeClr val="tx1">
                    <a:lumMod val="75000"/>
                    <a:lumOff val="25000"/>
                  </a:schemeClr>
                </a:solidFill>
                <a:effectLst/>
              </a:rPr>
              <a:t>: </a:t>
            </a:r>
            <a:r>
              <a:rPr lang="en-US" sz="1600" b="0" i="0" dirty="0">
                <a:solidFill>
                  <a:schemeClr val="tx1">
                    <a:lumMod val="75000"/>
                    <a:lumOff val="25000"/>
                  </a:schemeClr>
                </a:solidFill>
                <a:effectLst/>
              </a:rPr>
              <a:t>Covered entities must only use, disclose, or request the minimum amount of PHI needed to accomplish the intended purpose. </a:t>
            </a:r>
          </a:p>
          <a:p>
            <a:pPr>
              <a:lnSpc>
                <a:spcPct val="90000"/>
              </a:lnSpc>
              <a:buFont typeface="+mj-lt"/>
              <a:buAutoNum type="arabicPeriod"/>
            </a:pPr>
            <a:r>
              <a:rPr lang="en-US" sz="1600" b="1" i="0" u="sng" dirty="0">
                <a:solidFill>
                  <a:schemeClr val="tx1">
                    <a:lumMod val="75000"/>
                    <a:lumOff val="25000"/>
                  </a:schemeClr>
                </a:solidFill>
                <a:effectLst/>
              </a:rPr>
              <a:t>Low probability of compromise</a:t>
            </a:r>
            <a:r>
              <a:rPr lang="en-US" sz="1600" b="1" i="0" dirty="0">
                <a:solidFill>
                  <a:schemeClr val="tx1">
                    <a:lumMod val="75000"/>
                    <a:lumOff val="25000"/>
                  </a:schemeClr>
                </a:solidFill>
                <a:effectLst/>
              </a:rPr>
              <a:t>: </a:t>
            </a:r>
            <a:r>
              <a:rPr lang="en-US" sz="1600" b="0" i="0" dirty="0">
                <a:solidFill>
                  <a:schemeClr val="tx1">
                    <a:lumMod val="75000"/>
                    <a:lumOff val="25000"/>
                  </a:schemeClr>
                </a:solidFill>
                <a:effectLst/>
              </a:rPr>
              <a:t>A covered entity must demonstrate a "low probability" that PHI has been compromised to avoid being presumed to have breached HIPAA. </a:t>
            </a:r>
          </a:p>
          <a:p>
            <a:pPr marL="798513" indent="-336550" fontAlgn="ctr">
              <a:lnSpc>
                <a:spcPct val="90000"/>
              </a:lnSpc>
            </a:pPr>
            <a:r>
              <a:rPr lang="en-US" sz="1600" b="0" i="0" dirty="0">
                <a:solidFill>
                  <a:schemeClr val="tx1">
                    <a:lumMod val="75000"/>
                    <a:lumOff val="25000"/>
                  </a:schemeClr>
                </a:solidFill>
                <a:effectLst/>
              </a:rPr>
              <a:t>Physicians can use a four-factor test to assess the likelihood of compromise: </a:t>
            </a:r>
          </a:p>
          <a:p>
            <a:pPr marL="457200" indent="341313" fontAlgn="ctr">
              <a:lnSpc>
                <a:spcPct val="90000"/>
              </a:lnSpc>
            </a:pPr>
            <a:r>
              <a:rPr lang="en-US" sz="1600" b="0" i="0" dirty="0">
                <a:solidFill>
                  <a:schemeClr val="tx1">
                    <a:lumMod val="75000"/>
                    <a:lumOff val="25000"/>
                  </a:schemeClr>
                </a:solidFill>
                <a:effectLst/>
              </a:rPr>
              <a:t>The type and amount of PHI involved </a:t>
            </a:r>
          </a:p>
          <a:p>
            <a:pPr marL="457200" indent="341313" fontAlgn="ctr">
              <a:lnSpc>
                <a:spcPct val="90000"/>
              </a:lnSpc>
            </a:pPr>
            <a:r>
              <a:rPr lang="en-US" sz="1600" b="0" i="0" dirty="0">
                <a:solidFill>
                  <a:schemeClr val="tx1">
                    <a:lumMod val="75000"/>
                    <a:lumOff val="25000"/>
                  </a:schemeClr>
                </a:solidFill>
                <a:effectLst/>
              </a:rPr>
              <a:t>The identity of the person who used or received the PHI </a:t>
            </a:r>
          </a:p>
          <a:p>
            <a:pPr marL="457200" indent="341313" fontAlgn="ctr">
              <a:lnSpc>
                <a:spcPct val="90000"/>
              </a:lnSpc>
            </a:pPr>
            <a:r>
              <a:rPr lang="en-US" sz="1600" b="0" i="0" dirty="0">
                <a:solidFill>
                  <a:schemeClr val="tx1">
                    <a:lumMod val="75000"/>
                    <a:lumOff val="25000"/>
                  </a:schemeClr>
                </a:solidFill>
                <a:effectLst/>
              </a:rPr>
              <a:t>Whether the PHI was actually viewed or acquired </a:t>
            </a:r>
          </a:p>
          <a:p>
            <a:pPr marL="457200" indent="341313" fontAlgn="ctr">
              <a:lnSpc>
                <a:spcPct val="90000"/>
              </a:lnSpc>
            </a:pPr>
            <a:r>
              <a:rPr lang="en-US" sz="1600" b="0" i="0" dirty="0">
                <a:solidFill>
                  <a:schemeClr val="tx1">
                    <a:lumMod val="75000"/>
                    <a:lumOff val="25000"/>
                  </a:schemeClr>
                </a:solidFill>
                <a:effectLst/>
              </a:rPr>
              <a:t>The extent to which the risk to the PHI has been reduced </a:t>
            </a:r>
          </a:p>
          <a:p>
            <a:pPr>
              <a:lnSpc>
                <a:spcPct val="90000"/>
              </a:lnSpc>
              <a:buFont typeface="+mj-lt"/>
              <a:buAutoNum type="arabicPeriod" startAt="3"/>
            </a:pPr>
            <a:r>
              <a:rPr lang="en-US" sz="1600" b="1" i="0" u="sng" dirty="0">
                <a:solidFill>
                  <a:schemeClr val="tx1">
                    <a:lumMod val="75000"/>
                    <a:lumOff val="25000"/>
                  </a:schemeClr>
                </a:solidFill>
                <a:effectLst/>
              </a:rPr>
              <a:t>Disclosures for law enforcement</a:t>
            </a:r>
            <a:r>
              <a:rPr lang="en-US" sz="1600" b="1" i="0" dirty="0">
                <a:solidFill>
                  <a:schemeClr val="tx1">
                    <a:lumMod val="75000"/>
                    <a:lumOff val="25000"/>
                  </a:schemeClr>
                </a:solidFill>
                <a:effectLst/>
              </a:rPr>
              <a:t>:  </a:t>
            </a:r>
            <a:r>
              <a:rPr lang="en-US" sz="1600" b="0" i="0" dirty="0">
                <a:solidFill>
                  <a:schemeClr val="tx1">
                    <a:lumMod val="75000"/>
                    <a:lumOff val="25000"/>
                  </a:schemeClr>
                </a:solidFill>
                <a:effectLst/>
              </a:rPr>
              <a:t>Covered entities can disclose PHI for law enforcement purposes in certain circumstances, including to comply with a court order or subpoena, or to respond to a request for identifying a suspect. </a:t>
            </a:r>
          </a:p>
          <a:p>
            <a:pPr>
              <a:lnSpc>
                <a:spcPct val="90000"/>
              </a:lnSpc>
              <a:buFont typeface="+mj-lt"/>
              <a:buAutoNum type="arabicPeriod" startAt="3"/>
            </a:pPr>
            <a:r>
              <a:rPr lang="en-US" sz="1600" b="1" i="0" u="sng" dirty="0">
                <a:solidFill>
                  <a:schemeClr val="tx1">
                    <a:lumMod val="75000"/>
                    <a:lumOff val="25000"/>
                  </a:schemeClr>
                </a:solidFill>
                <a:effectLst/>
              </a:rPr>
              <a:t>Disclosures for healthcare operations</a:t>
            </a:r>
            <a:r>
              <a:rPr lang="en-US" sz="1600" b="1" i="0" dirty="0">
                <a:solidFill>
                  <a:schemeClr val="tx1">
                    <a:lumMod val="75000"/>
                    <a:lumOff val="25000"/>
                  </a:schemeClr>
                </a:solidFill>
                <a:effectLst/>
              </a:rPr>
              <a:t>:  </a:t>
            </a:r>
            <a:r>
              <a:rPr lang="en-US" sz="1600" b="0" i="0" dirty="0">
                <a:solidFill>
                  <a:schemeClr val="tx1">
                    <a:lumMod val="75000"/>
                    <a:lumOff val="25000"/>
                  </a:schemeClr>
                </a:solidFill>
                <a:effectLst/>
              </a:rPr>
              <a:t>Covered entities can disclose PHI without prior consent for healthcare operations, treatment, and payment. This includes consultations between providers, referring patients, and information required by law. </a:t>
            </a:r>
          </a:p>
          <a:p>
            <a:pPr marL="0" indent="0">
              <a:lnSpc>
                <a:spcPct val="90000"/>
              </a:lnSpc>
            </a:pPr>
            <a:endParaRPr lang="en-US" sz="1000" dirty="0">
              <a:solidFill>
                <a:schemeClr val="tx1">
                  <a:lumMod val="75000"/>
                  <a:lumOff val="25000"/>
                </a:schemeClr>
              </a:solidFill>
            </a:endParaRPr>
          </a:p>
        </p:txBody>
      </p:sp>
    </p:spTree>
    <p:extLst>
      <p:ext uri="{BB962C8B-B14F-4D97-AF65-F5344CB8AC3E}">
        <p14:creationId xmlns:p14="http://schemas.microsoft.com/office/powerpoint/2010/main" val="36854094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8"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Isosceles Triangle 38">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Isosceles Triangle 42">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Isosceles Triangle 43">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45" name="Rectangle 44">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652481" y="1382486"/>
            <a:ext cx="3547581" cy="4093028"/>
          </a:xfrm>
        </p:spPr>
        <p:txBody>
          <a:bodyPr vert="horz" lIns="91440" tIns="45720" rIns="91440" bIns="45720" rtlCol="0" anchor="ctr">
            <a:normAutofit/>
          </a:bodyPr>
          <a:lstStyle/>
          <a:p>
            <a:pPr marL="0" marR="0" algn="l">
              <a:lnSpc>
                <a:spcPct val="90000"/>
              </a:lnSpc>
              <a:spcAft>
                <a:spcPts val="0"/>
              </a:spcAft>
            </a:pPr>
            <a:r>
              <a:rPr lang="en-US" sz="3700" dirty="0">
                <a:solidFill>
                  <a:schemeClr val="accent1"/>
                </a:solidFill>
                <a:effectLst/>
                <a:latin typeface="+mj-lt"/>
              </a:rPr>
              <a:t>How do States Balance Privileged Information with the Need of Others </a:t>
            </a:r>
            <a:r>
              <a:rPr lang="en-US" sz="3700" dirty="0">
                <a:solidFill>
                  <a:schemeClr val="accent1"/>
                </a:solidFill>
                <a:latin typeface="+mj-lt"/>
              </a:rPr>
              <a:t>t</a:t>
            </a:r>
            <a:r>
              <a:rPr lang="en-US" sz="3700" dirty="0">
                <a:solidFill>
                  <a:schemeClr val="accent1"/>
                </a:solidFill>
                <a:effectLst/>
                <a:latin typeface="+mj-lt"/>
              </a:rPr>
              <a:t>o Know it?</a:t>
            </a:r>
          </a:p>
        </p:txBody>
      </p:sp>
      <p:grpSp>
        <p:nvGrpSpPr>
          <p:cNvPr id="46" name="Group 45">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Isosceles Triangle 48">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0"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1"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2"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3" name="Isosceles Triangle 52">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4" name="Rectangle 5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5" name="Content Placeholder 2">
            <a:extLst>
              <a:ext uri="{FF2B5EF4-FFF2-40B4-BE49-F238E27FC236}">
                <a16:creationId xmlns:a16="http://schemas.microsoft.com/office/drawing/2014/main" id="{A57B32B4-CA34-B8D2-3A76-83973A3F0D78}"/>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69813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5" name="Picture 4" descr="Question marks in a line and one question mark is lit">
            <a:extLst>
              <a:ext uri="{FF2B5EF4-FFF2-40B4-BE49-F238E27FC236}">
                <a16:creationId xmlns:a16="http://schemas.microsoft.com/office/drawing/2014/main" id="{1B70D8DC-73CE-4ACD-3438-E53EE81789C2}"/>
              </a:ext>
            </a:extLst>
          </p:cNvPr>
          <p:cNvPicPr>
            <a:picLocks noChangeAspect="1"/>
          </p:cNvPicPr>
          <p:nvPr/>
        </p:nvPicPr>
        <p:blipFill>
          <a:blip r:embed="rId2"/>
          <a:srcRect r="2289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CBE65130-628B-3A49-58A1-B224AC075C45}"/>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dirty="0">
                <a:solidFill>
                  <a:schemeClr val="accent1"/>
                </a:solidFill>
                <a:latin typeface="+mj-lt"/>
              </a:rPr>
              <a:t>QUESTIONS?</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704859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1084446" y="1338604"/>
            <a:ext cx="10197494" cy="1099457"/>
          </a:xfrm>
        </p:spPr>
        <p:txBody>
          <a:bodyPr vert="horz" lIns="91440" tIns="45720" rIns="91440" bIns="45720" rtlCol="0" anchor="t">
            <a:normAutofit/>
          </a:bodyPr>
          <a:lstStyle/>
          <a:p>
            <a:r>
              <a:rPr lang="en-US" dirty="0">
                <a:solidFill>
                  <a:schemeClr val="accent1"/>
                </a:solidFill>
                <a:latin typeface="+mj-lt"/>
              </a:rPr>
              <a:t>Please Note </a:t>
            </a:r>
          </a:p>
        </p:txBody>
      </p:sp>
      <p:sp>
        <p:nvSpPr>
          <p:cNvPr id="23"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 name="Content Placeholder 2">
            <a:extLst>
              <a:ext uri="{FF2B5EF4-FFF2-40B4-BE49-F238E27FC236}">
                <a16:creationId xmlns:a16="http://schemas.microsoft.com/office/drawing/2014/main" id="{87587EEE-FF70-7150-FBC3-80467F351EBC}"/>
              </a:ext>
            </a:extLst>
          </p:cNvPr>
          <p:cNvGraphicFramePr>
            <a:graphicFrameLocks noGrp="1"/>
          </p:cNvGraphicFramePr>
          <p:nvPr>
            <p:ph idx="1"/>
          </p:nvPr>
        </p:nvGraphicFramePr>
        <p:xfrm>
          <a:off x="1477490" y="1387248"/>
          <a:ext cx="9630064" cy="5042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595415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5B5AB-43AD-A128-D42D-3991E20F0836}"/>
              </a:ext>
            </a:extLst>
          </p:cNvPr>
          <p:cNvSpPr>
            <a:spLocks noGrp="1"/>
          </p:cNvSpPr>
          <p:nvPr>
            <p:ph type="ctrTitle"/>
          </p:nvPr>
        </p:nvSpPr>
        <p:spPr/>
        <p:txBody>
          <a:bodyPr/>
          <a:lstStyle/>
          <a:p>
            <a:r>
              <a:rPr lang="en-US" dirty="0"/>
              <a:t>Brief Break</a:t>
            </a:r>
          </a:p>
        </p:txBody>
      </p:sp>
      <p:sp>
        <p:nvSpPr>
          <p:cNvPr id="3" name="Subtitle 2">
            <a:extLst>
              <a:ext uri="{FF2B5EF4-FFF2-40B4-BE49-F238E27FC236}">
                <a16:creationId xmlns:a16="http://schemas.microsoft.com/office/drawing/2014/main" id="{9A854D87-2581-DBFE-3DE2-C8C34CA7EB52}"/>
              </a:ext>
            </a:extLst>
          </p:cNvPr>
          <p:cNvSpPr>
            <a:spLocks noGrp="1"/>
          </p:cNvSpPr>
          <p:nvPr>
            <p:ph type="subTitle" idx="1"/>
          </p:nvPr>
        </p:nvSpPr>
        <p:spPr/>
        <p:txBody>
          <a:bodyPr/>
          <a:lstStyle/>
          <a:p>
            <a:pPr algn="ctr"/>
            <a:r>
              <a:rPr lang="en-US" dirty="0"/>
              <a:t>Back in 15 minutes</a:t>
            </a:r>
          </a:p>
        </p:txBody>
      </p:sp>
      <p:sp>
        <p:nvSpPr>
          <p:cNvPr id="4" name="Picture Placeholder 3">
            <a:extLst>
              <a:ext uri="{FF2B5EF4-FFF2-40B4-BE49-F238E27FC236}">
                <a16:creationId xmlns:a16="http://schemas.microsoft.com/office/drawing/2014/main" id="{26A4BC0E-2A60-919F-6923-F3B5396B7468}"/>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29378767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EF9D-BDC5-CB19-3015-AF7E67ABFD75}"/>
              </a:ext>
            </a:extLst>
          </p:cNvPr>
          <p:cNvSpPr>
            <a:spLocks noGrp="1"/>
          </p:cNvSpPr>
          <p:nvPr>
            <p:ph type="title"/>
          </p:nvPr>
        </p:nvSpPr>
        <p:spPr>
          <a:xfrm>
            <a:off x="783771" y="320215"/>
            <a:ext cx="10439400" cy="1320800"/>
          </a:xfrm>
        </p:spPr>
        <p:txBody>
          <a:bodyPr>
            <a:normAutofit/>
          </a:bodyPr>
          <a:lstStyle/>
          <a:p>
            <a:pPr algn="ctr"/>
            <a:r>
              <a:rPr lang="en-US" sz="4000" dirty="0"/>
              <a:t>Thank you for being Diamond Level Sponsors!</a:t>
            </a:r>
          </a:p>
        </p:txBody>
      </p:sp>
      <p:pic>
        <p:nvPicPr>
          <p:cNvPr id="1026" name="Picture 2">
            <a:extLst>
              <a:ext uri="{FF2B5EF4-FFF2-40B4-BE49-F238E27FC236}">
                <a16:creationId xmlns:a16="http://schemas.microsoft.com/office/drawing/2014/main" id="{A80CFBE0-53B8-BAB9-15DE-EED367852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9789" y="1839040"/>
            <a:ext cx="5604942" cy="1131932"/>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descr="A black and yellow logo&#10;&#10;Description automatically generated">
            <a:extLst>
              <a:ext uri="{FF2B5EF4-FFF2-40B4-BE49-F238E27FC236}">
                <a16:creationId xmlns:a16="http://schemas.microsoft.com/office/drawing/2014/main" id="{914221B7-1AFA-619D-34E0-15E24B458650}"/>
              </a:ext>
            </a:extLst>
          </p:cNvPr>
          <p:cNvPicPr>
            <a:picLocks noChangeAspect="1"/>
          </p:cNvPicPr>
          <p:nvPr/>
        </p:nvPicPr>
        <p:blipFill>
          <a:blip r:embed="rId3"/>
          <a:stretch>
            <a:fillRect/>
          </a:stretch>
        </p:blipFill>
        <p:spPr>
          <a:xfrm>
            <a:off x="4756974" y="3170724"/>
            <a:ext cx="3908034" cy="1778156"/>
          </a:xfrm>
          <a:prstGeom prst="rect">
            <a:avLst/>
          </a:prstGeom>
        </p:spPr>
      </p:pic>
      <p:pic>
        <p:nvPicPr>
          <p:cNvPr id="5" name="Picture 4">
            <a:extLst>
              <a:ext uri="{FF2B5EF4-FFF2-40B4-BE49-F238E27FC236}">
                <a16:creationId xmlns:a16="http://schemas.microsoft.com/office/drawing/2014/main" id="{0B3F7344-15BE-A8D3-F968-4774AC857F27}"/>
              </a:ext>
            </a:extLst>
          </p:cNvPr>
          <p:cNvPicPr>
            <a:picLocks noChangeAspect="1"/>
          </p:cNvPicPr>
          <p:nvPr/>
        </p:nvPicPr>
        <p:blipFill>
          <a:blip r:embed="rId4"/>
          <a:stretch>
            <a:fillRect/>
          </a:stretch>
        </p:blipFill>
        <p:spPr>
          <a:xfrm>
            <a:off x="2352218" y="5382959"/>
            <a:ext cx="6657347" cy="499301"/>
          </a:xfrm>
          <a:prstGeom prst="rect">
            <a:avLst/>
          </a:prstGeom>
        </p:spPr>
      </p:pic>
    </p:spTree>
    <p:extLst>
      <p:ext uri="{BB962C8B-B14F-4D97-AF65-F5344CB8AC3E}">
        <p14:creationId xmlns:p14="http://schemas.microsoft.com/office/powerpoint/2010/main" val="838072522"/>
      </p:ext>
    </p:extLst>
  </p:cSld>
  <p:clrMapOvr>
    <a:masterClrMapping/>
  </p:clrMapOvr>
  <p:transition advClick="0" advTm="5000">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67AE-EDC5-FAA4-2B4D-9AD9A3ED2214}"/>
              </a:ext>
            </a:extLst>
          </p:cNvPr>
          <p:cNvSpPr>
            <a:spLocks noGrp="1"/>
          </p:cNvSpPr>
          <p:nvPr>
            <p:ph type="title"/>
          </p:nvPr>
        </p:nvSpPr>
        <p:spPr>
          <a:xfrm>
            <a:off x="1007706" y="320215"/>
            <a:ext cx="8881194" cy="1320800"/>
          </a:xfrm>
        </p:spPr>
        <p:txBody>
          <a:bodyPr>
            <a:normAutofit/>
          </a:bodyPr>
          <a:lstStyle/>
          <a:p>
            <a:pPr algn="ctr"/>
            <a:r>
              <a:rPr lang="en-US" sz="4000" dirty="0"/>
              <a:t>Thank you for being a Platinum Level Sponsor!</a:t>
            </a:r>
          </a:p>
        </p:txBody>
      </p:sp>
      <p:pic>
        <p:nvPicPr>
          <p:cNvPr id="4" name="Content Placeholder 6">
            <a:extLst>
              <a:ext uri="{FF2B5EF4-FFF2-40B4-BE49-F238E27FC236}">
                <a16:creationId xmlns:a16="http://schemas.microsoft.com/office/drawing/2014/main" id="{AABC0179-2689-C507-1869-BB6A4D238D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6662" y="2657640"/>
            <a:ext cx="4963281" cy="2828760"/>
          </a:xfrm>
        </p:spPr>
      </p:pic>
    </p:spTree>
    <p:extLst>
      <p:ext uri="{BB962C8B-B14F-4D97-AF65-F5344CB8AC3E}">
        <p14:creationId xmlns:p14="http://schemas.microsoft.com/office/powerpoint/2010/main" val="3772936450"/>
      </p:ext>
    </p:extLst>
  </p:cSld>
  <p:clrMapOvr>
    <a:masterClrMapping/>
  </p:clrMapOvr>
  <p:transition advClick="0" advTm="5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2000" dirty="0"/>
              <a:t>Case &amp;/or patient details outside of Peer-Protected                                       Committees &amp; incident system are </a:t>
            </a:r>
            <a:r>
              <a:rPr lang="en-US" sz="2000" i="1" dirty="0">
                <a:solidFill>
                  <a:srgbClr val="FFFF00"/>
                </a:solidFill>
              </a:rPr>
              <a:t>all discoverable</a:t>
            </a:r>
          </a:p>
        </p:txBody>
      </p:sp>
      <p:pic>
        <p:nvPicPr>
          <p:cNvPr id="5" name="Content Placeholder 4"/>
          <p:cNvPicPr>
            <a:picLocks noGrp="1" noChangeAspect="1"/>
          </p:cNvPicPr>
          <p:nvPr>
            <p:ph idx="1"/>
          </p:nvPr>
        </p:nvPicPr>
        <p:blipFill>
          <a:blip r:embed="rId3"/>
          <a:stretch>
            <a:fillRect/>
          </a:stretch>
        </p:blipFill>
        <p:spPr>
          <a:xfrm>
            <a:off x="2925065" y="1722437"/>
            <a:ext cx="6334125" cy="4378948"/>
          </a:xfrm>
          <a:prstGeom prst="rect">
            <a:avLst/>
          </a:prstGeom>
        </p:spPr>
      </p:pic>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19</a:t>
            </a:fld>
            <a:endParaRPr lang="en-US" dirty="0">
              <a:solidFill>
                <a:prstClr val="white"/>
              </a:solidFill>
              <a:latin typeface="Arial"/>
            </a:endParaRPr>
          </a:p>
        </p:txBody>
      </p:sp>
      <p:sp>
        <p:nvSpPr>
          <p:cNvPr id="3" name="Rounded Rectangle 2"/>
          <p:cNvSpPr/>
          <p:nvPr/>
        </p:nvSpPr>
        <p:spPr>
          <a:xfrm>
            <a:off x="2925065" y="1722437"/>
            <a:ext cx="6334124" cy="2118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ln>
                <a:solidFill>
                  <a:prstClr val="white"/>
                </a:solidFill>
              </a:ln>
              <a:solidFill>
                <a:prstClr val="white"/>
              </a:solidFill>
              <a:latin typeface="Arial"/>
            </a:endParaRPr>
          </a:p>
        </p:txBody>
      </p:sp>
      <p:pic>
        <p:nvPicPr>
          <p:cNvPr id="8" name="Picture 7" descr="Stuck Between A Rock And A Hard Place Free Stock Photo - Public Domai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5815" y="155531"/>
            <a:ext cx="2467682" cy="883123"/>
          </a:xfrm>
          <a:prstGeom prst="rect">
            <a:avLst/>
          </a:prstGeom>
        </p:spPr>
      </p:pic>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186221954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5224" y="366869"/>
            <a:ext cx="9733776" cy="1320800"/>
          </a:xfrm>
        </p:spPr>
        <p:txBody>
          <a:bodyPr>
            <a:noAutofit/>
          </a:bodyPr>
          <a:lstStyle/>
          <a:p>
            <a:pPr algn="ctr"/>
            <a:r>
              <a:rPr lang="en-US" sz="4000" dirty="0"/>
              <a:t>Thank you for being Gold Level Sponsors!</a:t>
            </a:r>
            <a:br>
              <a:rPr lang="en-US" sz="4000" dirty="0"/>
            </a:br>
            <a:endParaRPr lang="en-US" sz="4000" dirty="0"/>
          </a:p>
        </p:txBody>
      </p:sp>
      <p:pic>
        <p:nvPicPr>
          <p:cNvPr id="4" name="Picture 3">
            <a:extLst>
              <a:ext uri="{FF2B5EF4-FFF2-40B4-BE49-F238E27FC236}">
                <a16:creationId xmlns:a16="http://schemas.microsoft.com/office/drawing/2014/main" id="{D2049B73-4151-8739-ADBC-E2E31EF8AD76}"/>
              </a:ext>
            </a:extLst>
          </p:cNvPr>
          <p:cNvPicPr>
            <a:picLocks noChangeAspect="1"/>
          </p:cNvPicPr>
          <p:nvPr/>
        </p:nvPicPr>
        <p:blipFill>
          <a:blip r:embed="rId2"/>
          <a:stretch>
            <a:fillRect/>
          </a:stretch>
        </p:blipFill>
        <p:spPr>
          <a:xfrm>
            <a:off x="335793" y="1902795"/>
            <a:ext cx="5931116" cy="796464"/>
          </a:xfrm>
          <a:prstGeom prst="rect">
            <a:avLst/>
          </a:prstGeom>
        </p:spPr>
      </p:pic>
      <p:pic>
        <p:nvPicPr>
          <p:cNvPr id="6" name="Picture 5" descr="A logo for a lawyer&#10;&#10;Description automatically generated">
            <a:extLst>
              <a:ext uri="{FF2B5EF4-FFF2-40B4-BE49-F238E27FC236}">
                <a16:creationId xmlns:a16="http://schemas.microsoft.com/office/drawing/2014/main" id="{47E902A3-5FC3-8EE2-9F13-FAE687B3B0FC}"/>
              </a:ext>
            </a:extLst>
          </p:cNvPr>
          <p:cNvPicPr>
            <a:picLocks noChangeAspect="1"/>
          </p:cNvPicPr>
          <p:nvPr/>
        </p:nvPicPr>
        <p:blipFill>
          <a:blip r:embed="rId3"/>
          <a:stretch>
            <a:fillRect/>
          </a:stretch>
        </p:blipFill>
        <p:spPr>
          <a:xfrm>
            <a:off x="6568484" y="2301027"/>
            <a:ext cx="3296231" cy="1516266"/>
          </a:xfrm>
          <a:prstGeom prst="rect">
            <a:avLst/>
          </a:prstGeom>
        </p:spPr>
      </p:pic>
      <p:pic>
        <p:nvPicPr>
          <p:cNvPr id="8" name="Picture 7">
            <a:extLst>
              <a:ext uri="{FF2B5EF4-FFF2-40B4-BE49-F238E27FC236}">
                <a16:creationId xmlns:a16="http://schemas.microsoft.com/office/drawing/2014/main" id="{1382FBB0-8FF1-9BD2-677B-509E22CBCCF4}"/>
              </a:ext>
            </a:extLst>
          </p:cNvPr>
          <p:cNvPicPr>
            <a:picLocks noChangeAspect="1"/>
          </p:cNvPicPr>
          <p:nvPr/>
        </p:nvPicPr>
        <p:blipFill>
          <a:blip r:embed="rId4"/>
          <a:stretch>
            <a:fillRect/>
          </a:stretch>
        </p:blipFill>
        <p:spPr>
          <a:xfrm>
            <a:off x="775146" y="3525078"/>
            <a:ext cx="4567186" cy="785556"/>
          </a:xfrm>
          <a:prstGeom prst="rect">
            <a:avLst/>
          </a:prstGeom>
        </p:spPr>
      </p:pic>
      <p:pic>
        <p:nvPicPr>
          <p:cNvPr id="10" name="Picture 9" descr="A red and white label with a picture of a building&#10;&#10;Description automatically generated">
            <a:extLst>
              <a:ext uri="{FF2B5EF4-FFF2-40B4-BE49-F238E27FC236}">
                <a16:creationId xmlns:a16="http://schemas.microsoft.com/office/drawing/2014/main" id="{FA80246C-4704-3221-B9EE-824CB6D316EE}"/>
              </a:ext>
            </a:extLst>
          </p:cNvPr>
          <p:cNvPicPr>
            <a:picLocks noChangeAspect="1"/>
          </p:cNvPicPr>
          <p:nvPr/>
        </p:nvPicPr>
        <p:blipFill>
          <a:blip r:embed="rId5"/>
          <a:stretch>
            <a:fillRect/>
          </a:stretch>
        </p:blipFill>
        <p:spPr>
          <a:xfrm>
            <a:off x="6899504" y="4309030"/>
            <a:ext cx="2058966" cy="2327527"/>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C7BB49DE-DD6D-DEB4-71D2-56B2F0CDEE1B}"/>
              </a:ext>
            </a:extLst>
          </p:cNvPr>
          <p:cNvPicPr>
            <a:picLocks noChangeAspect="1"/>
          </p:cNvPicPr>
          <p:nvPr/>
        </p:nvPicPr>
        <p:blipFill>
          <a:blip r:embed="rId6"/>
          <a:stretch>
            <a:fillRect/>
          </a:stretch>
        </p:blipFill>
        <p:spPr>
          <a:xfrm>
            <a:off x="2678798" y="4944947"/>
            <a:ext cx="3284680" cy="1691610"/>
          </a:xfrm>
          <a:prstGeom prst="rect">
            <a:avLst/>
          </a:prstGeom>
        </p:spPr>
      </p:pic>
    </p:spTree>
    <p:extLst>
      <p:ext uri="{BB962C8B-B14F-4D97-AF65-F5344CB8AC3E}">
        <p14:creationId xmlns:p14="http://schemas.microsoft.com/office/powerpoint/2010/main" val="3873664836"/>
      </p:ext>
    </p:extLst>
  </p:cSld>
  <p:clrMapOvr>
    <a:masterClrMapping/>
  </p:clrMapOvr>
  <p:transition advClick="0" advTm="5000">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579" y="310753"/>
            <a:ext cx="9578307" cy="1320800"/>
          </a:xfrm>
        </p:spPr>
        <p:txBody>
          <a:bodyPr>
            <a:normAutofit fontScale="90000"/>
          </a:bodyPr>
          <a:lstStyle/>
          <a:p>
            <a:r>
              <a:rPr lang="en-US" sz="4400" dirty="0"/>
              <a:t>Thank you for being </a:t>
            </a:r>
            <a:r>
              <a:rPr lang="en-US" sz="4400" dirty="0">
                <a:solidFill>
                  <a:schemeClr val="accent2">
                    <a:lumMod val="50000"/>
                  </a:schemeClr>
                </a:solidFill>
                <a:latin typeface="Calisto MT" panose="02040603050505030304" pitchFamily="18" charset="0"/>
                <a:ea typeface="+mj-ea"/>
                <a:cs typeface="+mj-cs"/>
              </a:rPr>
              <a:t>Silver Level</a:t>
            </a:r>
            <a:r>
              <a:rPr lang="en-US" sz="4400" u="sng" dirty="0"/>
              <a:t> </a:t>
            </a:r>
            <a:r>
              <a:rPr lang="en-US" sz="4400" dirty="0"/>
              <a:t>Sponsors!</a:t>
            </a:r>
            <a:br>
              <a:rPr lang="en-US" b="1" dirty="0"/>
            </a:br>
            <a:br>
              <a:rPr lang="en-US" b="1" dirty="0"/>
            </a:br>
            <a:br>
              <a:rPr lang="en-US" b="1" dirty="0"/>
            </a:br>
            <a:br>
              <a:rPr lang="en-US" b="1" dirty="0"/>
            </a:br>
            <a:br>
              <a:rPr lang="en-US" b="1" dirty="0"/>
            </a:br>
            <a:r>
              <a:rPr lang="en-US" b="1" dirty="0"/>
              <a:t>						</a:t>
            </a:r>
            <a:br>
              <a:rPr lang="en-US" b="1" dirty="0"/>
            </a:br>
            <a:br>
              <a:rPr lang="en-US" b="1" dirty="0"/>
            </a:br>
            <a:br>
              <a:rPr lang="en-US" b="1" dirty="0"/>
            </a:br>
            <a:endParaRPr lang="en-US" b="1" dirty="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2631" y="1651792"/>
            <a:ext cx="7963697" cy="1085054"/>
          </a:xfrm>
        </p:spPr>
      </p:pic>
      <p:pic>
        <p:nvPicPr>
          <p:cNvPr id="5" name="Picture 4" descr="A green and white sign with white text&#10;&#10;Description automatically generated">
            <a:extLst>
              <a:ext uri="{FF2B5EF4-FFF2-40B4-BE49-F238E27FC236}">
                <a16:creationId xmlns:a16="http://schemas.microsoft.com/office/drawing/2014/main" id="{969DA196-D5D2-5FA1-C637-D32FCE777AD2}"/>
              </a:ext>
            </a:extLst>
          </p:cNvPr>
          <p:cNvPicPr>
            <a:picLocks noChangeAspect="1"/>
          </p:cNvPicPr>
          <p:nvPr/>
        </p:nvPicPr>
        <p:blipFill>
          <a:blip r:embed="rId3"/>
          <a:stretch>
            <a:fillRect/>
          </a:stretch>
        </p:blipFill>
        <p:spPr>
          <a:xfrm>
            <a:off x="6331696" y="2963916"/>
            <a:ext cx="3642884" cy="1621084"/>
          </a:xfrm>
          <a:prstGeom prst="rect">
            <a:avLst/>
          </a:prstGeom>
        </p:spPr>
      </p:pic>
      <p:pic>
        <p:nvPicPr>
          <p:cNvPr id="7" name="Picture 6" descr="A black and white logo&#10;&#10;Description automatically generated">
            <a:extLst>
              <a:ext uri="{FF2B5EF4-FFF2-40B4-BE49-F238E27FC236}">
                <a16:creationId xmlns:a16="http://schemas.microsoft.com/office/drawing/2014/main" id="{B53F29A2-408B-091A-67FB-F98A5D1F0BBA}"/>
              </a:ext>
            </a:extLst>
          </p:cNvPr>
          <p:cNvPicPr>
            <a:picLocks noChangeAspect="1"/>
          </p:cNvPicPr>
          <p:nvPr/>
        </p:nvPicPr>
        <p:blipFill>
          <a:blip r:embed="rId4"/>
          <a:stretch>
            <a:fillRect/>
          </a:stretch>
        </p:blipFill>
        <p:spPr>
          <a:xfrm>
            <a:off x="826666" y="3581399"/>
            <a:ext cx="4498769" cy="1282149"/>
          </a:xfrm>
          <a:prstGeom prst="rect">
            <a:avLst/>
          </a:prstGeom>
        </p:spPr>
      </p:pic>
      <p:pic>
        <p:nvPicPr>
          <p:cNvPr id="9" name="Picture 8" descr="A close-up of a logo&#10;&#10;Description automatically generated">
            <a:extLst>
              <a:ext uri="{FF2B5EF4-FFF2-40B4-BE49-F238E27FC236}">
                <a16:creationId xmlns:a16="http://schemas.microsoft.com/office/drawing/2014/main" id="{B749790A-AB8D-F0F9-9254-1D88AA92CAD0}"/>
              </a:ext>
            </a:extLst>
          </p:cNvPr>
          <p:cNvPicPr>
            <a:picLocks noChangeAspect="1"/>
          </p:cNvPicPr>
          <p:nvPr/>
        </p:nvPicPr>
        <p:blipFill>
          <a:blip r:embed="rId5"/>
          <a:stretch>
            <a:fillRect/>
          </a:stretch>
        </p:blipFill>
        <p:spPr>
          <a:xfrm>
            <a:off x="2775275" y="5302638"/>
            <a:ext cx="5389592" cy="1280028"/>
          </a:xfrm>
          <a:prstGeom prst="rect">
            <a:avLst/>
          </a:prstGeom>
        </p:spPr>
      </p:pic>
      <p:sp>
        <p:nvSpPr>
          <p:cNvPr id="6" name="Content Placeholder 5">
            <a:extLst>
              <a:ext uri="{FF2B5EF4-FFF2-40B4-BE49-F238E27FC236}">
                <a16:creationId xmlns:a16="http://schemas.microsoft.com/office/drawing/2014/main" id="{87E5B4CB-8883-3D74-3AAB-3843A3B1D61F}"/>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052001383"/>
      </p:ext>
    </p:extLst>
  </p:cSld>
  <p:clrMapOvr>
    <a:masterClrMapping/>
  </p:clrMapOvr>
  <p:transition advClick="0" advTm="5000">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A138-CC19-D868-218A-AAB7721F88F3}"/>
              </a:ext>
            </a:extLst>
          </p:cNvPr>
          <p:cNvSpPr>
            <a:spLocks noGrp="1"/>
          </p:cNvSpPr>
          <p:nvPr>
            <p:ph type="ctrTitle"/>
          </p:nvPr>
        </p:nvSpPr>
        <p:spPr>
          <a:xfrm>
            <a:off x="3319968" y="1600201"/>
            <a:ext cx="8323839" cy="2327776"/>
          </a:xfrm>
        </p:spPr>
        <p:txBody>
          <a:bodyPr/>
          <a:lstStyle/>
          <a:p>
            <a:r>
              <a:rPr lang="en-US" dirty="0"/>
              <a:t>Panel Discussion: Risks, Benefits, and Realities of Remote and Hybrid Risk Management</a:t>
            </a:r>
          </a:p>
        </p:txBody>
      </p:sp>
      <p:sp>
        <p:nvSpPr>
          <p:cNvPr id="3" name="Subtitle 2">
            <a:extLst>
              <a:ext uri="{FF2B5EF4-FFF2-40B4-BE49-F238E27FC236}">
                <a16:creationId xmlns:a16="http://schemas.microsoft.com/office/drawing/2014/main" id="{D9E2967A-FECA-C9B2-48D6-03700BDBBFE1}"/>
              </a:ext>
            </a:extLst>
          </p:cNvPr>
          <p:cNvSpPr>
            <a:spLocks noGrp="1"/>
          </p:cNvSpPr>
          <p:nvPr>
            <p:ph type="subTitle" idx="1"/>
          </p:nvPr>
        </p:nvSpPr>
        <p:spPr>
          <a:xfrm>
            <a:off x="3192247" y="4268874"/>
            <a:ext cx="7766936" cy="1096899"/>
          </a:xfrm>
        </p:spPr>
        <p:txBody>
          <a:bodyPr/>
          <a:lstStyle/>
          <a:p>
            <a:r>
              <a:rPr lang="en-US" dirty="0"/>
              <a:t>Moderated by Jennifer Hannux</a:t>
            </a:r>
          </a:p>
          <a:p>
            <a:r>
              <a:rPr lang="en-US" dirty="0"/>
              <a:t>Panel: Susan Levenseler, Frank Korn, Karen Chandler</a:t>
            </a:r>
          </a:p>
        </p:txBody>
      </p:sp>
      <p:sp>
        <p:nvSpPr>
          <p:cNvPr id="4" name="Picture Placeholder 3">
            <a:extLst>
              <a:ext uri="{FF2B5EF4-FFF2-40B4-BE49-F238E27FC236}">
                <a16:creationId xmlns:a16="http://schemas.microsoft.com/office/drawing/2014/main" id="{EA6D7D06-E2C0-BCC3-120C-AE61DC716706}"/>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17231253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Best Practices for Providers</a:t>
            </a:r>
          </a:p>
        </p:txBody>
      </p:sp>
      <p:sp>
        <p:nvSpPr>
          <p:cNvPr id="3" name="Subtitle 2"/>
          <p:cNvSpPr>
            <a:spLocks noGrp="1"/>
          </p:cNvSpPr>
          <p:nvPr>
            <p:ph type="subTitle" idx="1"/>
          </p:nvPr>
        </p:nvSpPr>
        <p:spPr/>
        <p:txBody>
          <a:bodyPr/>
          <a:lstStyle/>
          <a:p>
            <a:pPr algn="ctr"/>
            <a:r>
              <a:rPr lang="en-US" dirty="0"/>
              <a:t>Megan Grew Pimentel &amp; Erin M. </a:t>
            </a:r>
            <a:r>
              <a:rPr lang="en-US" dirty="0" err="1"/>
              <a:t>Hoefler</a:t>
            </a:r>
            <a:r>
              <a:rPr lang="en-US" dirty="0"/>
              <a:t> </a:t>
            </a:r>
          </a:p>
          <a:p>
            <a:pPr algn="ctr"/>
            <a:r>
              <a:rPr lang="en-US" dirty="0"/>
              <a:t>Adler, Cohen, Harvey, </a:t>
            </a:r>
            <a:r>
              <a:rPr lang="en-US" dirty="0" err="1"/>
              <a:t>Wakeman</a:t>
            </a:r>
            <a:r>
              <a:rPr lang="en-US" dirty="0"/>
              <a:t>, &amp; </a:t>
            </a:r>
            <a:r>
              <a:rPr lang="en-US" dirty="0" err="1"/>
              <a:t>Guekguezian</a:t>
            </a:r>
            <a:r>
              <a:rPr lang="en-US" dirty="0"/>
              <a:t>, LLP</a:t>
            </a:r>
          </a:p>
        </p:txBody>
      </p:sp>
    </p:spTree>
    <p:extLst>
      <p:ext uri="{BB962C8B-B14F-4D97-AF65-F5344CB8AC3E}">
        <p14:creationId xmlns:p14="http://schemas.microsoft.com/office/powerpoint/2010/main" val="34373990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DA51-41C3-6403-8C7E-686F1D7FDB5D}"/>
              </a:ext>
            </a:extLst>
          </p:cNvPr>
          <p:cNvSpPr>
            <a:spLocks noGrp="1"/>
          </p:cNvSpPr>
          <p:nvPr>
            <p:ph type="title"/>
          </p:nvPr>
        </p:nvSpPr>
        <p:spPr/>
        <p:txBody>
          <a:bodyPr/>
          <a:lstStyle/>
          <a:p>
            <a:r>
              <a:rPr lang="en-US" sz="3600" dirty="0"/>
              <a:t>Why Do Patients File Lawsuits/Complaints?</a:t>
            </a:r>
            <a:endParaRPr lang="en-US" dirty="0"/>
          </a:p>
        </p:txBody>
      </p:sp>
      <p:sp>
        <p:nvSpPr>
          <p:cNvPr id="3" name="Content Placeholder 2">
            <a:extLst>
              <a:ext uri="{FF2B5EF4-FFF2-40B4-BE49-F238E27FC236}">
                <a16:creationId xmlns:a16="http://schemas.microsoft.com/office/drawing/2014/main" id="{AD777343-1A3F-B29F-720C-D64739CA02CC}"/>
              </a:ext>
            </a:extLst>
          </p:cNvPr>
          <p:cNvSpPr>
            <a:spLocks noGrp="1"/>
          </p:cNvSpPr>
          <p:nvPr>
            <p:ph idx="1"/>
          </p:nvPr>
        </p:nvSpPr>
        <p:spPr/>
        <p:txBody>
          <a:bodyPr>
            <a:normAutofit fontScale="70000" lnSpcReduction="20000"/>
          </a:bodyPr>
          <a:lstStyle/>
          <a:p>
            <a:pPr marL="0" indent="0">
              <a:spcBef>
                <a:spcPct val="0"/>
              </a:spcBef>
              <a:spcAft>
                <a:spcPts val="600"/>
              </a:spcAft>
              <a:buNone/>
            </a:pPr>
            <a:r>
              <a:rPr lang="en-US" altLang="ja-JP" sz="2000" b="1" dirty="0"/>
              <a:t>Communication Related Reasons</a:t>
            </a:r>
          </a:p>
          <a:p>
            <a:pPr>
              <a:spcBef>
                <a:spcPct val="0"/>
              </a:spcBef>
              <a:spcAft>
                <a:spcPts val="600"/>
              </a:spcAft>
            </a:pPr>
            <a:r>
              <a:rPr lang="en-US" altLang="ja-JP" sz="2000" dirty="0"/>
              <a:t>Patients mistake poor communication with poor care.</a:t>
            </a:r>
          </a:p>
          <a:p>
            <a:pPr>
              <a:spcBef>
                <a:spcPct val="0"/>
              </a:spcBef>
              <a:spcAft>
                <a:spcPts val="600"/>
              </a:spcAft>
            </a:pPr>
            <a:r>
              <a:rPr lang="en-US" altLang="ja-JP" sz="2000" dirty="0"/>
              <a:t>The patient (or family of a deceased patient) doesn’t understand what happened or why.</a:t>
            </a:r>
          </a:p>
          <a:p>
            <a:pPr>
              <a:spcBef>
                <a:spcPct val="0"/>
              </a:spcBef>
              <a:spcAft>
                <a:spcPts val="1200"/>
              </a:spcAft>
            </a:pPr>
            <a:r>
              <a:rPr lang="en-US" altLang="ja-JP" sz="2000" dirty="0"/>
              <a:t>Patients believe information was withheld from them (or that they didn’t get a “straight answer” to explain an unanticipated outcome).</a:t>
            </a:r>
          </a:p>
          <a:p>
            <a:pPr marL="0" indent="0">
              <a:spcBef>
                <a:spcPct val="0"/>
              </a:spcBef>
              <a:spcAft>
                <a:spcPts val="600"/>
              </a:spcAft>
              <a:buNone/>
            </a:pPr>
            <a:r>
              <a:rPr lang="en-US" altLang="ja-JP" sz="2000" b="1" dirty="0"/>
              <a:t>Other Reasons</a:t>
            </a:r>
          </a:p>
          <a:p>
            <a:pPr>
              <a:spcBef>
                <a:spcPct val="0"/>
              </a:spcBef>
              <a:spcAft>
                <a:spcPts val="600"/>
              </a:spcAft>
            </a:pPr>
            <a:r>
              <a:rPr lang="en-US" altLang="ja-JP" sz="2000" dirty="0"/>
              <a:t>Patients are unable to accept responsibility for their decisions (i.e., to not follow through with treatment recommendations).</a:t>
            </a:r>
          </a:p>
          <a:p>
            <a:pPr>
              <a:spcBef>
                <a:spcPct val="0"/>
              </a:spcBef>
              <a:spcAft>
                <a:spcPts val="600"/>
              </a:spcAft>
            </a:pPr>
            <a:r>
              <a:rPr lang="en-US" altLang="ja-JP" sz="2000" dirty="0"/>
              <a:t>Patients have unrealistic expectations regarding medical technology (including recordkeeping ).</a:t>
            </a:r>
          </a:p>
          <a:p>
            <a:pPr marL="457200" lvl="1" indent="-169863">
              <a:spcBef>
                <a:spcPct val="0"/>
              </a:spcBef>
              <a:spcAft>
                <a:spcPts val="600"/>
              </a:spcAft>
            </a:pPr>
            <a:r>
              <a:rPr lang="en-US" altLang="ja-JP" sz="2000" dirty="0"/>
              <a:t>Prevailing belief that if a person with an illness presents for medical evaluation, a failure to properly diagnose the condition immediately amounts to negligence. </a:t>
            </a:r>
          </a:p>
          <a:p>
            <a:pPr>
              <a:spcBef>
                <a:spcPct val="0"/>
              </a:spcBef>
              <a:spcAft>
                <a:spcPts val="600"/>
              </a:spcAft>
            </a:pPr>
            <a:r>
              <a:rPr lang="en-US" altLang="ja-JP" sz="2000" dirty="0"/>
              <a:t>Desire for financial compensation</a:t>
            </a:r>
          </a:p>
        </p:txBody>
      </p:sp>
    </p:spTree>
    <p:extLst>
      <p:ext uri="{BB962C8B-B14F-4D97-AF65-F5344CB8AC3E}">
        <p14:creationId xmlns:p14="http://schemas.microsoft.com/office/powerpoint/2010/main" val="39505645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 name="Content Placeholder 2">
            <a:extLst>
              <a:ext uri="{FF2B5EF4-FFF2-40B4-BE49-F238E27FC236}">
                <a16:creationId xmlns:a16="http://schemas.microsoft.com/office/drawing/2014/main" id="{D6C93FAC-0DE4-241D-5A0C-D275B80AA70B}"/>
              </a:ext>
            </a:extLst>
          </p:cNvPr>
          <p:cNvSpPr>
            <a:spLocks noGrp="1"/>
          </p:cNvSpPr>
          <p:nvPr>
            <p:ph idx="1"/>
          </p:nvPr>
        </p:nvSpPr>
        <p:spPr>
          <a:xfrm>
            <a:off x="685167" y="2160589"/>
            <a:ext cx="3720916" cy="3560733"/>
          </a:xfrm>
        </p:spPr>
        <p:txBody>
          <a:bodyPr vert="horz" lIns="91440" tIns="45720" rIns="91440" bIns="45720" rtlCol="0">
            <a:normAutofit/>
          </a:bodyPr>
          <a:lstStyle/>
          <a:p>
            <a:r>
              <a:rPr lang="en-US">
                <a:solidFill>
                  <a:schemeClr val="tx1">
                    <a:lumMod val="75000"/>
                    <a:lumOff val="25000"/>
                  </a:schemeClr>
                </a:solidFill>
              </a:rPr>
              <a:t>What can I do to minimize my risk of a lawsuit/complaint?</a:t>
            </a:r>
          </a:p>
        </p:txBody>
      </p:sp>
      <p:pic>
        <p:nvPicPr>
          <p:cNvPr id="4" name="Content Placeholder 3">
            <a:extLst>
              <a:ext uri="{FF2B5EF4-FFF2-40B4-BE49-F238E27FC236}">
                <a16:creationId xmlns:a16="http://schemas.microsoft.com/office/drawing/2014/main" id="{46408D2F-03C6-C0AC-C1A2-F516774199C7}"/>
              </a:ext>
            </a:extLst>
          </p:cNvPr>
          <p:cNvPicPr>
            <a:picLocks noGrp="1" noChangeAspect="1"/>
          </p:cNvPicPr>
          <p:nvPr>
            <p:ph idx="1"/>
          </p:nvPr>
        </p:nvPicPr>
        <p:blipFill>
          <a:blip r:embed="rId2"/>
          <a:stretch>
            <a:fillRect/>
          </a:stretch>
        </p:blipFill>
        <p:spPr>
          <a:xfrm>
            <a:off x="4654035" y="946017"/>
            <a:ext cx="4602747" cy="4461434"/>
          </a:xfrm>
          <a:prstGeom prst="rect">
            <a:avLst/>
          </a:prstGeom>
        </p:spPr>
      </p:pic>
    </p:spTree>
    <p:extLst>
      <p:ext uri="{BB962C8B-B14F-4D97-AF65-F5344CB8AC3E}">
        <p14:creationId xmlns:p14="http://schemas.microsoft.com/office/powerpoint/2010/main" val="36015544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Isosceles Triangle 2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Isosceles Triangle 2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9" name="Picture 8" descr="Two people holding each other's hands">
            <a:extLst>
              <a:ext uri="{FF2B5EF4-FFF2-40B4-BE49-F238E27FC236}">
                <a16:creationId xmlns:a16="http://schemas.microsoft.com/office/drawing/2014/main" id="{C22BB8A3-439C-4DA3-9F9B-DC23682A7054}"/>
              </a:ext>
            </a:extLst>
          </p:cNvPr>
          <p:cNvPicPr>
            <a:picLocks noChangeAspect="1"/>
          </p:cNvPicPr>
          <p:nvPr/>
        </p:nvPicPr>
        <p:blipFill>
          <a:blip r:embed="rId2">
            <a:duotone>
              <a:prstClr val="black"/>
              <a:prstClr val="white"/>
            </a:duotone>
          </a:blip>
          <a:srcRect l="16152" r="15080" b="-2"/>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7" name="Title 6"/>
          <p:cNvSpPr>
            <a:spLocks noGrp="1"/>
          </p:cNvSpPr>
          <p:nvPr>
            <p:ph type="title"/>
          </p:nvPr>
        </p:nvSpPr>
        <p:spPr>
          <a:xfrm>
            <a:off x="668866" y="1678666"/>
            <a:ext cx="5123515" cy="2369093"/>
          </a:xfrm>
        </p:spPr>
        <p:txBody>
          <a:bodyPr vert="horz" lIns="91440" tIns="45720" rIns="91440" bIns="45720" rtlCol="0" anchor="b">
            <a:normAutofit/>
          </a:bodyPr>
          <a:lstStyle/>
          <a:p>
            <a:pPr algn="r">
              <a:lnSpc>
                <a:spcPct val="90000"/>
              </a:lnSpc>
            </a:pPr>
            <a:r>
              <a:rPr lang="en-US" sz="4100">
                <a:solidFill>
                  <a:schemeClr val="accent1"/>
                </a:solidFill>
                <a:latin typeface="+mj-lt"/>
              </a:rPr>
              <a:t>Maintaining Healthy </a:t>
            </a:r>
            <a:br>
              <a:rPr lang="en-US" sz="4100">
                <a:solidFill>
                  <a:schemeClr val="accent1"/>
                </a:solidFill>
                <a:latin typeface="+mj-lt"/>
              </a:rPr>
            </a:br>
            <a:r>
              <a:rPr lang="en-US" sz="4100">
                <a:solidFill>
                  <a:schemeClr val="accent1"/>
                </a:solidFill>
                <a:latin typeface="+mj-lt"/>
              </a:rPr>
              <a:t>Patient Relationships</a:t>
            </a:r>
          </a:p>
        </p:txBody>
      </p:sp>
      <p:cxnSp>
        <p:nvCxnSpPr>
          <p:cNvPr id="25" name="Straight Connector 2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5235917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D8AC-67BC-47DC-8B18-EF53276BCE6A}"/>
              </a:ext>
            </a:extLst>
          </p:cNvPr>
          <p:cNvSpPr>
            <a:spLocks noGrp="1"/>
          </p:cNvSpPr>
          <p:nvPr>
            <p:ph type="title"/>
          </p:nvPr>
        </p:nvSpPr>
        <p:spPr>
          <a:xfrm>
            <a:off x="2303100" y="1148890"/>
            <a:ext cx="7585800" cy="1320800"/>
          </a:xfrm>
        </p:spPr>
        <p:txBody>
          <a:bodyPr/>
          <a:lstStyle/>
          <a:p>
            <a:r>
              <a:rPr lang="en-US" dirty="0"/>
              <a:t>Pay Attention to the Patient</a:t>
            </a:r>
          </a:p>
        </p:txBody>
      </p:sp>
      <p:sp>
        <p:nvSpPr>
          <p:cNvPr id="3" name="Content Placeholder 2">
            <a:extLst>
              <a:ext uri="{FF2B5EF4-FFF2-40B4-BE49-F238E27FC236}">
                <a16:creationId xmlns:a16="http://schemas.microsoft.com/office/drawing/2014/main" id="{CC34A281-CE1D-4F88-B7F1-6BAD62225D16}"/>
              </a:ext>
            </a:extLst>
          </p:cNvPr>
          <p:cNvSpPr>
            <a:spLocks noGrp="1"/>
          </p:cNvSpPr>
          <p:nvPr>
            <p:ph idx="1"/>
          </p:nvPr>
        </p:nvSpPr>
        <p:spPr>
          <a:xfrm>
            <a:off x="2133914" y="1943101"/>
            <a:ext cx="7924173" cy="3604260"/>
          </a:xfrm>
        </p:spPr>
        <p:txBody>
          <a:bodyPr>
            <a:normAutofit lnSpcReduction="10000"/>
          </a:bodyPr>
          <a:lstStyle/>
          <a:p>
            <a:r>
              <a:rPr lang="en-US" dirty="0"/>
              <a:t>Make sure to:</a:t>
            </a:r>
          </a:p>
          <a:p>
            <a:pPr lvl="1"/>
            <a:r>
              <a:rPr lang="en-US" dirty="0"/>
              <a:t>Listen;</a:t>
            </a:r>
          </a:p>
          <a:p>
            <a:pPr lvl="1"/>
            <a:r>
              <a:rPr lang="en-US" dirty="0"/>
              <a:t>Make eye contact;</a:t>
            </a:r>
          </a:p>
          <a:p>
            <a:pPr lvl="1"/>
            <a:r>
              <a:rPr lang="en-US" dirty="0"/>
              <a:t>Acknowledge;</a:t>
            </a:r>
          </a:p>
          <a:p>
            <a:pPr lvl="1"/>
            <a:r>
              <a:rPr lang="en-US" dirty="0"/>
              <a:t>Respond.</a:t>
            </a:r>
          </a:p>
          <a:p>
            <a:r>
              <a:rPr lang="en-US" dirty="0"/>
              <a:t>Some of the most </a:t>
            </a:r>
            <a:r>
              <a:rPr lang="en-US" u="sng" dirty="0"/>
              <a:t>valuable</a:t>
            </a:r>
            <a:r>
              <a:rPr lang="en-US" dirty="0"/>
              <a:t> insight comes from the </a:t>
            </a:r>
            <a:r>
              <a:rPr lang="en-US" u="sng" dirty="0"/>
              <a:t>patient</a:t>
            </a:r>
            <a:r>
              <a:rPr lang="en-US" dirty="0"/>
              <a:t>.</a:t>
            </a:r>
            <a:endParaRPr lang="en-US" u="sng" dirty="0"/>
          </a:p>
          <a:p>
            <a:r>
              <a:rPr lang="en-US" dirty="0"/>
              <a:t>Patients who feel they were “heard” are less likely to sue.</a:t>
            </a:r>
          </a:p>
          <a:p>
            <a:endParaRPr lang="en-US" dirty="0"/>
          </a:p>
        </p:txBody>
      </p:sp>
    </p:spTree>
    <p:extLst>
      <p:ext uri="{BB962C8B-B14F-4D97-AF65-F5344CB8AC3E}">
        <p14:creationId xmlns:p14="http://schemas.microsoft.com/office/powerpoint/2010/main" val="25804050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DF77-1676-4831-88F6-AFEAB4A3EC70}"/>
              </a:ext>
            </a:extLst>
          </p:cNvPr>
          <p:cNvSpPr>
            <a:spLocks noGrp="1"/>
          </p:cNvSpPr>
          <p:nvPr>
            <p:ph type="title"/>
          </p:nvPr>
        </p:nvSpPr>
        <p:spPr>
          <a:xfrm>
            <a:off x="2303098" y="590550"/>
            <a:ext cx="7585800" cy="1320800"/>
          </a:xfrm>
        </p:spPr>
        <p:txBody>
          <a:bodyPr/>
          <a:lstStyle/>
          <a:p>
            <a:r>
              <a:rPr lang="en-US" dirty="0"/>
              <a:t>Communicate With Your Patient</a:t>
            </a:r>
          </a:p>
        </p:txBody>
      </p:sp>
      <p:sp>
        <p:nvSpPr>
          <p:cNvPr id="3" name="Content Placeholder 2">
            <a:extLst>
              <a:ext uri="{FF2B5EF4-FFF2-40B4-BE49-F238E27FC236}">
                <a16:creationId xmlns:a16="http://schemas.microsoft.com/office/drawing/2014/main" id="{2AD3C28E-8632-4718-99E1-58CA0F67E257}"/>
              </a:ext>
            </a:extLst>
          </p:cNvPr>
          <p:cNvSpPr>
            <a:spLocks noGrp="1"/>
          </p:cNvSpPr>
          <p:nvPr>
            <p:ph idx="1"/>
          </p:nvPr>
        </p:nvSpPr>
        <p:spPr>
          <a:xfrm>
            <a:off x="2133912" y="1438275"/>
            <a:ext cx="7924173" cy="4724400"/>
          </a:xfrm>
        </p:spPr>
        <p:txBody>
          <a:bodyPr>
            <a:normAutofit lnSpcReduction="10000"/>
          </a:bodyPr>
          <a:lstStyle/>
          <a:p>
            <a:r>
              <a:rPr lang="en-US" dirty="0"/>
              <a:t>Communicate:</a:t>
            </a:r>
          </a:p>
          <a:p>
            <a:pPr lvl="1"/>
            <a:r>
              <a:rPr lang="en-US" dirty="0"/>
              <a:t>With your patients (and their families);</a:t>
            </a:r>
          </a:p>
          <a:p>
            <a:pPr lvl="1"/>
            <a:r>
              <a:rPr lang="en-US" dirty="0"/>
              <a:t>Within your office;</a:t>
            </a:r>
          </a:p>
          <a:p>
            <a:pPr lvl="1"/>
            <a:r>
              <a:rPr lang="en-US" dirty="0"/>
              <a:t>Among providers;</a:t>
            </a:r>
          </a:p>
          <a:p>
            <a:pPr lvl="1"/>
            <a:r>
              <a:rPr lang="en-US" dirty="0"/>
              <a:t>Via “Curbside/Email” Consults;</a:t>
            </a:r>
          </a:p>
          <a:p>
            <a:pPr lvl="1"/>
            <a:r>
              <a:rPr lang="en-US" dirty="0"/>
              <a:t>Via Patient Portals.</a:t>
            </a:r>
          </a:p>
          <a:p>
            <a:r>
              <a:rPr lang="en-US" dirty="0"/>
              <a:t>Good communication: </a:t>
            </a:r>
          </a:p>
          <a:p>
            <a:pPr lvl="1"/>
            <a:r>
              <a:rPr lang="en-US" dirty="0"/>
              <a:t>Promotes patient participation;</a:t>
            </a:r>
          </a:p>
          <a:p>
            <a:pPr lvl="1"/>
            <a:r>
              <a:rPr lang="en-US" dirty="0"/>
              <a:t>Creates realistic expectation;</a:t>
            </a:r>
          </a:p>
          <a:p>
            <a:pPr lvl="1"/>
            <a:r>
              <a:rPr lang="en-US" dirty="0"/>
              <a:t>Improves coordinated care;</a:t>
            </a:r>
          </a:p>
          <a:p>
            <a:pPr lvl="1"/>
            <a:r>
              <a:rPr lang="en-US" dirty="0"/>
              <a:t>Avoids error (and lawsuits).</a:t>
            </a:r>
          </a:p>
          <a:p>
            <a:endParaRPr lang="en-US" dirty="0"/>
          </a:p>
        </p:txBody>
      </p:sp>
    </p:spTree>
    <p:extLst>
      <p:ext uri="{BB962C8B-B14F-4D97-AF65-F5344CB8AC3E}">
        <p14:creationId xmlns:p14="http://schemas.microsoft.com/office/powerpoint/2010/main" val="27282756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3" name="Picture 2" descr="A person's hands putting a piece of paper in a file cabinet&#10;&#10;Description automatically generated">
            <a:extLst>
              <a:ext uri="{FF2B5EF4-FFF2-40B4-BE49-F238E27FC236}">
                <a16:creationId xmlns:a16="http://schemas.microsoft.com/office/drawing/2014/main" id="{D18AB6A8-1F2D-20A6-A65A-62AC481E1F01}"/>
              </a:ext>
            </a:extLst>
          </p:cNvPr>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l="11303" t="9091" r="18454"/>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C917A19-E972-4892-BAE3-445DA3D73973}"/>
              </a:ext>
            </a:extLst>
          </p:cNvPr>
          <p:cNvSpPr>
            <a:spLocks noGrp="1"/>
          </p:cNvSpPr>
          <p:nvPr>
            <p:ph type="title"/>
          </p:nvPr>
        </p:nvSpPr>
        <p:spPr>
          <a:xfrm>
            <a:off x="668866" y="1678666"/>
            <a:ext cx="5123515" cy="2369093"/>
          </a:xfrm>
        </p:spPr>
        <p:txBody>
          <a:bodyPr vert="horz" lIns="91440" tIns="45720" rIns="91440" bIns="45720" rtlCol="0" anchor="b">
            <a:normAutofit/>
          </a:bodyPr>
          <a:lstStyle/>
          <a:p>
            <a:pPr algn="r"/>
            <a:r>
              <a:rPr lang="en-US" sz="4800">
                <a:solidFill>
                  <a:schemeClr val="accent1"/>
                </a:solidFill>
                <a:latin typeface="+mj-lt"/>
              </a:rPr>
              <a:t>Documentation</a:t>
            </a:r>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24431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EF9D-BDC5-CB19-3015-AF7E67ABFD75}"/>
              </a:ext>
            </a:extLst>
          </p:cNvPr>
          <p:cNvSpPr>
            <a:spLocks noGrp="1"/>
          </p:cNvSpPr>
          <p:nvPr>
            <p:ph type="title"/>
          </p:nvPr>
        </p:nvSpPr>
        <p:spPr>
          <a:xfrm>
            <a:off x="783771" y="320215"/>
            <a:ext cx="10439400" cy="1320800"/>
          </a:xfrm>
        </p:spPr>
        <p:txBody>
          <a:bodyPr>
            <a:normAutofit/>
          </a:bodyPr>
          <a:lstStyle/>
          <a:p>
            <a:pPr algn="ctr"/>
            <a:r>
              <a:rPr lang="en-US" sz="4000" dirty="0"/>
              <a:t>Thank you for being Diamond Level Sponsors!</a:t>
            </a:r>
          </a:p>
        </p:txBody>
      </p:sp>
      <p:pic>
        <p:nvPicPr>
          <p:cNvPr id="1026" name="Picture 2">
            <a:extLst>
              <a:ext uri="{FF2B5EF4-FFF2-40B4-BE49-F238E27FC236}">
                <a16:creationId xmlns:a16="http://schemas.microsoft.com/office/drawing/2014/main" id="{A80CFBE0-53B8-BAB9-15DE-EED367852F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9789" y="1839040"/>
            <a:ext cx="5604942" cy="1131932"/>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descr="A black and yellow logo&#10;&#10;Description automatically generated">
            <a:extLst>
              <a:ext uri="{FF2B5EF4-FFF2-40B4-BE49-F238E27FC236}">
                <a16:creationId xmlns:a16="http://schemas.microsoft.com/office/drawing/2014/main" id="{914221B7-1AFA-619D-34E0-15E24B458650}"/>
              </a:ext>
            </a:extLst>
          </p:cNvPr>
          <p:cNvPicPr>
            <a:picLocks noChangeAspect="1"/>
          </p:cNvPicPr>
          <p:nvPr/>
        </p:nvPicPr>
        <p:blipFill>
          <a:blip r:embed="rId3"/>
          <a:stretch>
            <a:fillRect/>
          </a:stretch>
        </p:blipFill>
        <p:spPr>
          <a:xfrm>
            <a:off x="4756974" y="3170724"/>
            <a:ext cx="3908034" cy="1778156"/>
          </a:xfrm>
          <a:prstGeom prst="rect">
            <a:avLst/>
          </a:prstGeom>
        </p:spPr>
      </p:pic>
      <p:pic>
        <p:nvPicPr>
          <p:cNvPr id="5" name="Picture 4">
            <a:extLst>
              <a:ext uri="{FF2B5EF4-FFF2-40B4-BE49-F238E27FC236}">
                <a16:creationId xmlns:a16="http://schemas.microsoft.com/office/drawing/2014/main" id="{0B3F7344-15BE-A8D3-F968-4774AC857F27}"/>
              </a:ext>
            </a:extLst>
          </p:cNvPr>
          <p:cNvPicPr>
            <a:picLocks noChangeAspect="1"/>
          </p:cNvPicPr>
          <p:nvPr/>
        </p:nvPicPr>
        <p:blipFill>
          <a:blip r:embed="rId4"/>
          <a:stretch>
            <a:fillRect/>
          </a:stretch>
        </p:blipFill>
        <p:spPr>
          <a:xfrm>
            <a:off x="2352218" y="5382959"/>
            <a:ext cx="6657347" cy="499301"/>
          </a:xfrm>
          <a:prstGeom prst="rect">
            <a:avLst/>
          </a:prstGeom>
        </p:spPr>
      </p:pic>
    </p:spTree>
    <p:extLst>
      <p:ext uri="{BB962C8B-B14F-4D97-AF65-F5344CB8AC3E}">
        <p14:creationId xmlns:p14="http://schemas.microsoft.com/office/powerpoint/2010/main" val="1071805293"/>
      </p:ext>
    </p:extLst>
  </p:cSld>
  <p:clrMapOvr>
    <a:masterClrMapping/>
  </p:clrMapOvr>
  <p:transition advClick="0"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5800" y="1371601"/>
            <a:ext cx="8277224" cy="4793255"/>
          </a:xfrm>
        </p:spPr>
        <p:txBody>
          <a:bodyPr/>
          <a:lstStyle/>
          <a:p>
            <a:r>
              <a:rPr lang="en-US" sz="3200" b="1" dirty="0"/>
              <a:t>To do things differently, we must see things differently.  When we see things    we haven’t noticed before, we can ask questions we didn’t know to ask before</a:t>
            </a:r>
            <a:endParaRPr lang="en-US" sz="3200" b="1" dirty="0">
              <a:latin typeface="Times New Roman" charset="0"/>
            </a:endParaRPr>
          </a:p>
          <a:p>
            <a:pPr algn="r"/>
            <a:r>
              <a:rPr lang="en-US" sz="2000" i="1" dirty="0"/>
              <a:t>John </a:t>
            </a:r>
            <a:r>
              <a:rPr lang="en-US" sz="2000" i="1" dirty="0" err="1"/>
              <a:t>Kelsch</a:t>
            </a:r>
            <a:r>
              <a:rPr lang="en-US" sz="2000" i="1" dirty="0"/>
              <a:t>, Xerox</a:t>
            </a:r>
          </a:p>
          <a:p>
            <a:pPr algn="r"/>
            <a:endParaRPr lang="en-US" sz="2000" i="1" dirty="0"/>
          </a:p>
          <a:p>
            <a:endParaRPr lang="en-US"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20</a:t>
            </a:fld>
            <a:endParaRPr lang="en-US" dirty="0">
              <a:solidFill>
                <a:prstClr val="white"/>
              </a:solidFill>
              <a:latin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293" y="3910511"/>
            <a:ext cx="2895494" cy="1930329"/>
          </a:xfrm>
          <a:prstGeom prst="rect">
            <a:avLst/>
          </a:prstGeom>
        </p:spPr>
      </p:pic>
      <p:sp>
        <p:nvSpPr>
          <p:cNvPr id="5" name="Rectangle 4"/>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8899164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C0D5-F63C-4B1F-BED8-EE9C666437F4}"/>
              </a:ext>
            </a:extLst>
          </p:cNvPr>
          <p:cNvSpPr>
            <a:spLocks noGrp="1"/>
          </p:cNvSpPr>
          <p:nvPr>
            <p:ph type="title"/>
          </p:nvPr>
        </p:nvSpPr>
        <p:spPr>
          <a:xfrm>
            <a:off x="2303100" y="1096964"/>
            <a:ext cx="7585800" cy="1320800"/>
          </a:xfrm>
        </p:spPr>
        <p:txBody>
          <a:bodyPr/>
          <a:lstStyle/>
          <a:p>
            <a:r>
              <a:rPr lang="en-US" dirty="0"/>
              <a:t>When and What to Document</a:t>
            </a:r>
          </a:p>
        </p:txBody>
      </p:sp>
      <p:sp>
        <p:nvSpPr>
          <p:cNvPr id="3" name="Content Placeholder 2">
            <a:extLst>
              <a:ext uri="{FF2B5EF4-FFF2-40B4-BE49-F238E27FC236}">
                <a16:creationId xmlns:a16="http://schemas.microsoft.com/office/drawing/2014/main" id="{20FDB9A4-E992-41E0-9E21-37533E14A6F8}"/>
              </a:ext>
            </a:extLst>
          </p:cNvPr>
          <p:cNvSpPr>
            <a:spLocks noGrp="1"/>
          </p:cNvSpPr>
          <p:nvPr>
            <p:ph idx="1"/>
          </p:nvPr>
        </p:nvSpPr>
        <p:spPr/>
        <p:txBody>
          <a:bodyPr>
            <a:normAutofit fontScale="92500" lnSpcReduction="10000"/>
          </a:bodyPr>
          <a:lstStyle/>
          <a:p>
            <a:r>
              <a:rPr lang="en-US" dirty="0"/>
              <a:t>Office Chart:</a:t>
            </a:r>
          </a:p>
          <a:p>
            <a:pPr lvl="1"/>
            <a:r>
              <a:rPr lang="en-US" dirty="0"/>
              <a:t>Screening Testing, Problem Lists; 	</a:t>
            </a:r>
          </a:p>
          <a:p>
            <a:pPr lvl="1"/>
            <a:r>
              <a:rPr lang="en-US" dirty="0"/>
              <a:t>History, PE/findings, Labs/Tests. </a:t>
            </a:r>
          </a:p>
          <a:p>
            <a:r>
              <a:rPr lang="en-US" dirty="0"/>
              <a:t>Consultants/Referrals.</a:t>
            </a:r>
          </a:p>
          <a:p>
            <a:r>
              <a:rPr lang="en-US" dirty="0"/>
              <a:t>Patient Communication.</a:t>
            </a:r>
          </a:p>
          <a:p>
            <a:r>
              <a:rPr lang="en-US" dirty="0"/>
              <a:t>Attempts to follow up.</a:t>
            </a:r>
          </a:p>
          <a:p>
            <a:r>
              <a:rPr lang="en-US" dirty="0"/>
              <a:t>Patient refusal for screening in setting of pandemic.</a:t>
            </a:r>
          </a:p>
          <a:p>
            <a:r>
              <a:rPr lang="en-US" dirty="0"/>
              <a:t>Visits conducted via telehealth due to COVID-19.</a:t>
            </a:r>
          </a:p>
        </p:txBody>
      </p:sp>
    </p:spTree>
    <p:extLst>
      <p:ext uri="{BB962C8B-B14F-4D97-AF65-F5344CB8AC3E}">
        <p14:creationId xmlns:p14="http://schemas.microsoft.com/office/powerpoint/2010/main" val="260883682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ED75-D0EF-4AB8-98FD-72DB7C287F5F}"/>
              </a:ext>
            </a:extLst>
          </p:cNvPr>
          <p:cNvSpPr>
            <a:spLocks noGrp="1"/>
          </p:cNvSpPr>
          <p:nvPr>
            <p:ph type="title"/>
          </p:nvPr>
        </p:nvSpPr>
        <p:spPr>
          <a:xfrm>
            <a:off x="2303100" y="650240"/>
            <a:ext cx="7585800" cy="1320800"/>
          </a:xfrm>
        </p:spPr>
        <p:txBody>
          <a:bodyPr/>
          <a:lstStyle/>
          <a:p>
            <a:r>
              <a:rPr lang="en-US" dirty="0"/>
              <a:t>Protecting Against Liability </a:t>
            </a:r>
            <a:br>
              <a:rPr lang="en-US" dirty="0"/>
            </a:br>
            <a:r>
              <a:rPr lang="en-US" dirty="0"/>
              <a:t>Through Documentation</a:t>
            </a:r>
          </a:p>
        </p:txBody>
      </p:sp>
      <p:sp>
        <p:nvSpPr>
          <p:cNvPr id="3" name="Content Placeholder 2">
            <a:extLst>
              <a:ext uri="{FF2B5EF4-FFF2-40B4-BE49-F238E27FC236}">
                <a16:creationId xmlns:a16="http://schemas.microsoft.com/office/drawing/2014/main" id="{85645E12-C965-4D90-A43C-7D9A35F1B40C}"/>
              </a:ext>
            </a:extLst>
          </p:cNvPr>
          <p:cNvSpPr>
            <a:spLocks noGrp="1"/>
          </p:cNvSpPr>
          <p:nvPr>
            <p:ph idx="1"/>
          </p:nvPr>
        </p:nvSpPr>
        <p:spPr/>
        <p:txBody>
          <a:bodyPr/>
          <a:lstStyle/>
          <a:p>
            <a:r>
              <a:rPr lang="en-US" dirty="0"/>
              <a:t>If it isn’t </a:t>
            </a:r>
            <a:r>
              <a:rPr lang="en-US" u="sng" dirty="0"/>
              <a:t>written</a:t>
            </a:r>
            <a:r>
              <a:rPr lang="en-US" dirty="0"/>
              <a:t>, IT DIDN’T HAPPEN! </a:t>
            </a:r>
          </a:p>
          <a:p>
            <a:r>
              <a:rPr lang="en-US" dirty="0"/>
              <a:t>Remember: </a:t>
            </a:r>
            <a:r>
              <a:rPr lang="en-US" u="sng" dirty="0"/>
              <a:t>short</a:t>
            </a:r>
            <a:r>
              <a:rPr lang="en-US" dirty="0"/>
              <a:t>hand tells a </a:t>
            </a:r>
            <a:r>
              <a:rPr lang="en-US" u="sng" dirty="0"/>
              <a:t>long</a:t>
            </a:r>
            <a:r>
              <a:rPr lang="en-US" dirty="0"/>
              <a:t> story.</a:t>
            </a:r>
          </a:p>
          <a:p>
            <a:r>
              <a:rPr lang="en-US" dirty="0"/>
              <a:t>Contemporaneous documentation is your </a:t>
            </a:r>
            <a:r>
              <a:rPr lang="en-US" u="sng" dirty="0"/>
              <a:t>greatest</a:t>
            </a:r>
            <a:r>
              <a:rPr lang="en-US" dirty="0"/>
              <a:t> defense weapon in a lawsuit.</a:t>
            </a:r>
          </a:p>
          <a:p>
            <a:endParaRPr lang="en-US" dirty="0"/>
          </a:p>
        </p:txBody>
      </p:sp>
    </p:spTree>
    <p:extLst>
      <p:ext uri="{BB962C8B-B14F-4D97-AF65-F5344CB8AC3E}">
        <p14:creationId xmlns:p14="http://schemas.microsoft.com/office/powerpoint/2010/main" val="36170143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2" name="Straight Connector 103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3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36" name="Isosceles Triangle 103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3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3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3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40" name="Isosceles Triangle 103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41" name="Isosceles Triangle 104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9C1C056C-1DEC-4168-AB3A-89DE541ADC4F}"/>
              </a:ext>
            </a:extLst>
          </p:cNvPr>
          <p:cNvSpPr>
            <a:spLocks noGrp="1"/>
          </p:cNvSpPr>
          <p:nvPr>
            <p:ph type="title"/>
          </p:nvPr>
        </p:nvSpPr>
        <p:spPr>
          <a:xfrm>
            <a:off x="6094855" y="1261331"/>
            <a:ext cx="3497565" cy="3002662"/>
          </a:xfrm>
        </p:spPr>
        <p:txBody>
          <a:bodyPr vert="horz" lIns="91440" tIns="45720" rIns="91440" bIns="45720" rtlCol="0" anchor="b">
            <a:normAutofit/>
          </a:bodyPr>
          <a:lstStyle/>
          <a:p>
            <a:pPr algn="l"/>
            <a:r>
              <a:rPr lang="en-US" sz="4400" kern="1200">
                <a:solidFill>
                  <a:schemeClr val="accent1"/>
                </a:solidFill>
                <a:latin typeface="+mj-lt"/>
                <a:ea typeface="+mj-ea"/>
                <a:cs typeface="+mj-cs"/>
              </a:rPr>
              <a:t>Maintaining Boundaries</a:t>
            </a:r>
            <a:br>
              <a:rPr lang="en-US" sz="4400" kern="1200">
                <a:solidFill>
                  <a:schemeClr val="accent1"/>
                </a:solidFill>
                <a:latin typeface="+mj-lt"/>
                <a:ea typeface="+mj-ea"/>
                <a:cs typeface="+mj-cs"/>
              </a:rPr>
            </a:br>
            <a:endParaRPr lang="en-US" sz="4400" kern="1200">
              <a:solidFill>
                <a:schemeClr val="accent1"/>
              </a:solidFill>
              <a:latin typeface="+mj-lt"/>
              <a:ea typeface="+mj-ea"/>
              <a:cs typeface="+mj-cs"/>
            </a:endParaRPr>
          </a:p>
        </p:txBody>
      </p:sp>
      <p:sp>
        <p:nvSpPr>
          <p:cNvPr id="1043" name="Isosceles Triangle 1042">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26" name="Picture 2" descr="How setting boundaries with others is ...">
            <a:extLst>
              <a:ext uri="{FF2B5EF4-FFF2-40B4-BE49-F238E27FC236}">
                <a16:creationId xmlns:a16="http://schemas.microsoft.com/office/drawing/2014/main" id="{3B286E0F-E3C5-CBB3-EB61-D41E0DC199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8603" y="1823407"/>
            <a:ext cx="4887354" cy="321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25796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02E5-8043-4840-BC83-6D108E3E1199}"/>
              </a:ext>
            </a:extLst>
          </p:cNvPr>
          <p:cNvSpPr>
            <a:spLocks noGrp="1"/>
          </p:cNvSpPr>
          <p:nvPr>
            <p:ph type="title"/>
          </p:nvPr>
        </p:nvSpPr>
        <p:spPr>
          <a:xfrm>
            <a:off x="2303100" y="1129840"/>
            <a:ext cx="7585800" cy="1320800"/>
          </a:xfrm>
        </p:spPr>
        <p:txBody>
          <a:bodyPr/>
          <a:lstStyle/>
          <a:p>
            <a:r>
              <a:rPr lang="en-US" dirty="0"/>
              <a:t>Chaperone</a:t>
            </a:r>
          </a:p>
        </p:txBody>
      </p:sp>
      <p:sp>
        <p:nvSpPr>
          <p:cNvPr id="3" name="Content Placeholder 2">
            <a:extLst>
              <a:ext uri="{FF2B5EF4-FFF2-40B4-BE49-F238E27FC236}">
                <a16:creationId xmlns:a16="http://schemas.microsoft.com/office/drawing/2014/main" id="{2EB469B4-5F00-4DCF-BCCC-5B57D697914D}"/>
              </a:ext>
            </a:extLst>
          </p:cNvPr>
          <p:cNvSpPr>
            <a:spLocks noGrp="1"/>
          </p:cNvSpPr>
          <p:nvPr>
            <p:ph idx="1"/>
          </p:nvPr>
        </p:nvSpPr>
        <p:spPr/>
        <p:txBody>
          <a:bodyPr>
            <a:normAutofit fontScale="92500"/>
          </a:bodyPr>
          <a:lstStyle/>
          <a:p>
            <a:pPr marL="342900" indent="-342900">
              <a:lnSpc>
                <a:spcPct val="90000"/>
              </a:lnSpc>
              <a:buFont typeface="Arial" panose="020B0604020202020204" pitchFamily="34" charset="0"/>
              <a:buChar char="•"/>
            </a:pPr>
            <a:r>
              <a:rPr lang="en-US" sz="2400" dirty="0"/>
              <a:t>A chaperone is a tool used to protect patients and clinicians, and is often utilized during sensitive examinations (breast exams, pelvic exams)</a:t>
            </a:r>
          </a:p>
          <a:p>
            <a:pPr marL="342900" indent="-342900">
              <a:lnSpc>
                <a:spcPct val="90000"/>
              </a:lnSpc>
              <a:buFont typeface="Arial" panose="020B0604020202020204" pitchFamily="34" charset="0"/>
              <a:buChar char="•"/>
            </a:pPr>
            <a:r>
              <a:rPr lang="en-US" sz="2400" dirty="0"/>
              <a:t>Chaperones act as witnesses for the patient and clinician</a:t>
            </a:r>
          </a:p>
          <a:p>
            <a:pPr marL="342900" indent="-342900">
              <a:lnSpc>
                <a:spcPct val="90000"/>
              </a:lnSpc>
              <a:buFont typeface="Arial" panose="020B0604020202020204" pitchFamily="34" charset="0"/>
              <a:buChar char="•"/>
            </a:pPr>
            <a:r>
              <a:rPr lang="en-US" sz="2400" dirty="0"/>
              <a:t>A chaperone may help protect a clinician against a patient complaint by clearing up potential misunderstandings</a:t>
            </a:r>
          </a:p>
          <a:p>
            <a:pPr marL="342900" indent="-342900">
              <a:lnSpc>
                <a:spcPct val="90000"/>
              </a:lnSpc>
              <a:buFont typeface="Arial" panose="020B0604020202020204" pitchFamily="34" charset="0"/>
              <a:buChar char="•"/>
            </a:pPr>
            <a:r>
              <a:rPr lang="en-US" sz="2400" dirty="0"/>
              <a:t>The presence of a chaperone is useful to reinforce the professional nature of the interaction and content of the exam</a:t>
            </a:r>
          </a:p>
        </p:txBody>
      </p:sp>
    </p:spTree>
    <p:extLst>
      <p:ext uri="{BB962C8B-B14F-4D97-AF65-F5344CB8AC3E}">
        <p14:creationId xmlns:p14="http://schemas.microsoft.com/office/powerpoint/2010/main" val="241892958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17D3-1AE6-1328-0963-C409C3FE96A4}"/>
              </a:ext>
            </a:extLst>
          </p:cNvPr>
          <p:cNvSpPr>
            <a:spLocks noGrp="1"/>
          </p:cNvSpPr>
          <p:nvPr>
            <p:ph type="title"/>
          </p:nvPr>
        </p:nvSpPr>
        <p:spPr/>
        <p:txBody>
          <a:bodyPr/>
          <a:lstStyle/>
          <a:p>
            <a:r>
              <a:rPr lang="en-US" dirty="0"/>
              <a:t>American Medical Association</a:t>
            </a:r>
          </a:p>
        </p:txBody>
      </p:sp>
      <p:sp>
        <p:nvSpPr>
          <p:cNvPr id="3" name="Content Placeholder 2">
            <a:extLst>
              <a:ext uri="{FF2B5EF4-FFF2-40B4-BE49-F238E27FC236}">
                <a16:creationId xmlns:a16="http://schemas.microsoft.com/office/drawing/2014/main" id="{CA229473-2D71-6A8F-FACA-EEC05D4685E7}"/>
              </a:ext>
            </a:extLst>
          </p:cNvPr>
          <p:cNvSpPr>
            <a:spLocks noGrp="1"/>
          </p:cNvSpPr>
          <p:nvPr>
            <p:ph idx="1"/>
          </p:nvPr>
        </p:nvSpPr>
        <p:spPr/>
        <p:txBody>
          <a:bodyPr>
            <a:normAutofit fontScale="85000" lnSpcReduction="10000"/>
          </a:bodyPr>
          <a:lstStyle/>
          <a:p>
            <a:pPr marL="0" indent="0">
              <a:lnSpc>
                <a:spcPct val="90000"/>
              </a:lnSpc>
              <a:buNone/>
            </a:pPr>
            <a:r>
              <a:rPr lang="en-US" sz="2400" dirty="0"/>
              <a:t>The American Medical Association says that physicians should:</a:t>
            </a:r>
          </a:p>
          <a:p>
            <a:pPr>
              <a:lnSpc>
                <a:spcPct val="90000"/>
              </a:lnSpc>
            </a:pPr>
            <a:r>
              <a:rPr lang="en-US" sz="2400" dirty="0"/>
              <a:t>Adopt a policy that patients are free to request a chaperone and ensure that the policy is communicated to patients </a:t>
            </a:r>
          </a:p>
          <a:p>
            <a:pPr>
              <a:lnSpc>
                <a:spcPct val="90000"/>
              </a:lnSpc>
            </a:pPr>
            <a:r>
              <a:rPr lang="en-US" sz="2400" dirty="0"/>
              <a:t>Always honor a patient’s request to have a chaperone</a:t>
            </a:r>
          </a:p>
          <a:p>
            <a:pPr>
              <a:lnSpc>
                <a:spcPct val="90000"/>
              </a:lnSpc>
            </a:pPr>
            <a:r>
              <a:rPr lang="en-US" sz="2400" dirty="0"/>
              <a:t>Have an authorized member of the health care team act as a chaperone</a:t>
            </a:r>
          </a:p>
          <a:p>
            <a:pPr>
              <a:lnSpc>
                <a:spcPct val="90000"/>
              </a:lnSpc>
            </a:pPr>
            <a:r>
              <a:rPr lang="en-US" sz="2400" dirty="0"/>
              <a:t>Use a chaperone even when a patient’s trusted companion is present </a:t>
            </a:r>
          </a:p>
          <a:p>
            <a:pPr>
              <a:lnSpc>
                <a:spcPct val="90000"/>
              </a:lnSpc>
            </a:pPr>
            <a:r>
              <a:rPr lang="en-US" sz="2400" dirty="0"/>
              <a:t>Provide opportunity for private conversation with the patient without the chaperone present</a:t>
            </a:r>
          </a:p>
          <a:p>
            <a:endParaRPr lang="en-US" dirty="0"/>
          </a:p>
        </p:txBody>
      </p:sp>
    </p:spTree>
    <p:extLst>
      <p:ext uri="{BB962C8B-B14F-4D97-AF65-F5344CB8AC3E}">
        <p14:creationId xmlns:p14="http://schemas.microsoft.com/office/powerpoint/2010/main" val="102531123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2CB9-BE05-4855-B73A-80D93E241669}"/>
              </a:ext>
            </a:extLst>
          </p:cNvPr>
          <p:cNvSpPr>
            <a:spLocks noGrp="1"/>
          </p:cNvSpPr>
          <p:nvPr>
            <p:ph type="title"/>
          </p:nvPr>
        </p:nvSpPr>
        <p:spPr>
          <a:xfrm>
            <a:off x="2303100" y="1310640"/>
            <a:ext cx="7585800" cy="1320800"/>
          </a:xfrm>
        </p:spPr>
        <p:txBody>
          <a:bodyPr/>
          <a:lstStyle/>
          <a:p>
            <a:r>
              <a:rPr lang="en-US" sz="3600" dirty="0"/>
              <a:t>Medical Societies and Chaperones</a:t>
            </a:r>
            <a:endParaRPr lang="en-US" dirty="0"/>
          </a:p>
        </p:txBody>
      </p:sp>
      <p:sp>
        <p:nvSpPr>
          <p:cNvPr id="3" name="Content Placeholder 2">
            <a:extLst>
              <a:ext uri="{FF2B5EF4-FFF2-40B4-BE49-F238E27FC236}">
                <a16:creationId xmlns:a16="http://schemas.microsoft.com/office/drawing/2014/main" id="{EA8F2E42-1DF5-49E1-B08A-259DEE308A82}"/>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dirty="0"/>
              <a:t>Though not mandatory, many medical societies recommend chaperones, particularly during sensitive exams.</a:t>
            </a:r>
          </a:p>
          <a:p>
            <a:pPr marL="342900" indent="-342900">
              <a:buFont typeface="Arial" panose="020B0604020202020204" pitchFamily="34" charset="0"/>
              <a:buChar char="•"/>
            </a:pPr>
            <a:r>
              <a:rPr lang="en-US" sz="2000" dirty="0"/>
              <a:t>American College of Obstetricians and Gynecologists recommends a chaperone be present for all breast, genital, and rectal exams.  </a:t>
            </a:r>
          </a:p>
          <a:p>
            <a:pPr marL="342900" indent="-342900">
              <a:buFont typeface="Arial" panose="020B0604020202020204" pitchFamily="34" charset="0"/>
              <a:buChar char="•"/>
            </a:pPr>
            <a:r>
              <a:rPr lang="en-US" sz="2000" dirty="0"/>
              <a:t>The American Academy of Pediatrics recommends a chaperone when the patient is an adolescent or young adult. </a:t>
            </a:r>
          </a:p>
          <a:p>
            <a:pPr marL="800100" lvl="1" indent="-342900" algn="l">
              <a:buFont typeface="Arial" panose="020B0604020202020204" pitchFamily="34" charset="0"/>
              <a:buChar char="•"/>
            </a:pPr>
            <a:r>
              <a:rPr lang="en-US" sz="2000" dirty="0"/>
              <a:t>AAP suggests that it is wise for male clinicians to have a chaperone during sensitive examinations of female patients</a:t>
            </a:r>
          </a:p>
        </p:txBody>
      </p:sp>
    </p:spTree>
    <p:extLst>
      <p:ext uri="{BB962C8B-B14F-4D97-AF65-F5344CB8AC3E}">
        <p14:creationId xmlns:p14="http://schemas.microsoft.com/office/powerpoint/2010/main" val="45497083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8958F-1BC3-3998-CAB1-20561FBD47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EF77A0-7B5B-1ECD-1C23-9B7103AC45E5}"/>
              </a:ext>
            </a:extLst>
          </p:cNvPr>
          <p:cNvSpPr>
            <a:spLocks noGrp="1"/>
          </p:cNvSpPr>
          <p:nvPr>
            <p:ph idx="1"/>
          </p:nvPr>
        </p:nvSpPr>
        <p:spPr>
          <a:xfrm>
            <a:off x="685167" y="2160589"/>
            <a:ext cx="3720916" cy="3560733"/>
          </a:xfrm>
        </p:spPr>
        <p:txBody>
          <a:bodyPr vert="horz" lIns="91440" tIns="45720" rIns="91440" bIns="45720" rtlCol="0">
            <a:normAutofit/>
          </a:bodyPr>
          <a:lstStyle/>
          <a:p>
            <a:r>
              <a:rPr lang="en-US">
                <a:solidFill>
                  <a:schemeClr val="tx1">
                    <a:lumMod val="75000"/>
                    <a:lumOff val="25000"/>
                  </a:schemeClr>
                </a:solidFill>
              </a:rPr>
              <a:t>How do I </a:t>
            </a:r>
            <a:r>
              <a:rPr lang="en-US" dirty="0">
                <a:solidFill>
                  <a:schemeClr val="tx1">
                    <a:lumMod val="75000"/>
                    <a:lumOff val="25000"/>
                  </a:schemeClr>
                </a:solidFill>
              </a:rPr>
              <a:t>respond if a complaint is filed?</a:t>
            </a:r>
          </a:p>
        </p:txBody>
      </p:sp>
      <p:pic>
        <p:nvPicPr>
          <p:cNvPr id="4" name="Content Placeholder 3">
            <a:extLst>
              <a:ext uri="{FF2B5EF4-FFF2-40B4-BE49-F238E27FC236}">
                <a16:creationId xmlns:a16="http://schemas.microsoft.com/office/drawing/2014/main" id="{AD9CCA0A-6A24-DC9F-AC6C-2B4CE2850135}"/>
              </a:ext>
            </a:extLst>
          </p:cNvPr>
          <p:cNvPicPr>
            <a:picLocks noGrp="1" noChangeAspect="1"/>
          </p:cNvPicPr>
          <p:nvPr>
            <p:ph idx="1"/>
          </p:nvPr>
        </p:nvPicPr>
        <p:blipFill>
          <a:blip r:embed="rId2"/>
          <a:stretch>
            <a:fillRect/>
          </a:stretch>
        </p:blipFill>
        <p:spPr>
          <a:xfrm>
            <a:off x="4654035" y="946017"/>
            <a:ext cx="4602747" cy="4461434"/>
          </a:xfrm>
          <a:prstGeom prst="rect">
            <a:avLst/>
          </a:prstGeom>
        </p:spPr>
      </p:pic>
    </p:spTree>
    <p:extLst>
      <p:ext uri="{BB962C8B-B14F-4D97-AF65-F5344CB8AC3E}">
        <p14:creationId xmlns:p14="http://schemas.microsoft.com/office/powerpoint/2010/main" val="127834201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Isosceles Triangle 13">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1" name="Rectangle 2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0E39FFF8-5887-473B-A705-B3006921F39E}"/>
              </a:ext>
            </a:extLst>
          </p:cNvPr>
          <p:cNvSpPr>
            <a:spLocks noGrp="1"/>
          </p:cNvSpPr>
          <p:nvPr>
            <p:ph type="title"/>
          </p:nvPr>
        </p:nvSpPr>
        <p:spPr>
          <a:xfrm>
            <a:off x="652481" y="1382486"/>
            <a:ext cx="3547581" cy="4093028"/>
          </a:xfrm>
        </p:spPr>
        <p:txBody>
          <a:bodyPr vert="horz" lIns="91440" tIns="45720" rIns="91440" bIns="45720" rtlCol="0" anchor="ctr">
            <a:normAutofit/>
          </a:bodyPr>
          <a:lstStyle/>
          <a:p>
            <a:pPr algn="l"/>
            <a:r>
              <a:rPr lang="en-US" sz="4400">
                <a:solidFill>
                  <a:schemeClr val="accent1"/>
                </a:solidFill>
                <a:latin typeface="+mj-lt"/>
              </a:rPr>
              <a:t>Key Takeaways</a:t>
            </a:r>
          </a:p>
        </p:txBody>
      </p:sp>
      <p:grpSp>
        <p:nvGrpSpPr>
          <p:cNvPr id="23" name="Group 2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4" name="Straight Connector 2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Isosceles Triangle 2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Isosceles Triangle 3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4" name="Rectangle 3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5" name="Content Placeholder 2">
            <a:extLst>
              <a:ext uri="{FF2B5EF4-FFF2-40B4-BE49-F238E27FC236}">
                <a16:creationId xmlns:a16="http://schemas.microsoft.com/office/drawing/2014/main" id="{FD8DC301-16B1-129F-216B-918E60799675}"/>
              </a:ext>
            </a:extLst>
          </p:cNvPr>
          <p:cNvGraphicFramePr>
            <a:graphicFrameLocks noGrp="1"/>
          </p:cNvGraphicFramePr>
          <p:nvPr>
            <p:ph idx="1"/>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60630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81ADB148-F199-4B7E-97A8-3454D17A4FFE}"/>
              </a:ext>
            </a:extLst>
          </p:cNvPr>
          <p:cNvSpPr>
            <a:spLocks noGrp="1"/>
          </p:cNvSpPr>
          <p:nvPr>
            <p:ph type="title"/>
          </p:nvPr>
        </p:nvSpPr>
        <p:spPr>
          <a:xfrm>
            <a:off x="6094856" y="1261331"/>
            <a:ext cx="3179146" cy="2786430"/>
          </a:xfrm>
        </p:spPr>
        <p:txBody>
          <a:bodyPr vert="horz" lIns="91440" tIns="45720" rIns="91440" bIns="45720" rtlCol="0" anchor="b">
            <a:normAutofit/>
          </a:bodyPr>
          <a:lstStyle/>
          <a:p>
            <a:pPr algn="r"/>
            <a:r>
              <a:rPr lang="en-US" sz="5400">
                <a:solidFill>
                  <a:schemeClr val="accent1"/>
                </a:solidFill>
                <a:latin typeface="+mj-lt"/>
              </a:rPr>
              <a:t>Thank You</a:t>
            </a:r>
          </a:p>
        </p:txBody>
      </p:sp>
      <p:pic>
        <p:nvPicPr>
          <p:cNvPr id="3" name="Picture 2" descr="A close up of a logo&#10;&#10;Description automatically generated">
            <a:extLst>
              <a:ext uri="{FF2B5EF4-FFF2-40B4-BE49-F238E27FC236}">
                <a16:creationId xmlns:a16="http://schemas.microsoft.com/office/drawing/2014/main" id="{992513D2-CC2D-1CA4-95F5-D1DD466BE9B9}"/>
              </a:ext>
            </a:extLst>
          </p:cNvPr>
          <p:cNvPicPr>
            <a:picLocks noChangeAspect="1"/>
          </p:cNvPicPr>
          <p:nvPr/>
        </p:nvPicPr>
        <p:blipFill rotWithShape="1">
          <a:blip r:embed="rId2"/>
          <a:srcRect t="5745" b="7081"/>
          <a:stretch/>
        </p:blipFill>
        <p:spPr>
          <a:xfrm>
            <a:off x="888603" y="1261330"/>
            <a:ext cx="4973212" cy="4335340"/>
          </a:xfrm>
          <a:prstGeom prst="rect">
            <a:avLst/>
          </a:prstGeom>
        </p:spPr>
      </p:pic>
    </p:spTree>
    <p:extLst>
      <p:ext uri="{BB962C8B-B14F-4D97-AF65-F5344CB8AC3E}">
        <p14:creationId xmlns:p14="http://schemas.microsoft.com/office/powerpoint/2010/main" val="353506144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B0EC-CF29-4326-AA2C-D6D237A97B88}"/>
              </a:ext>
            </a:extLst>
          </p:cNvPr>
          <p:cNvSpPr>
            <a:spLocks noGrp="1"/>
          </p:cNvSpPr>
          <p:nvPr>
            <p:ph type="title"/>
          </p:nvPr>
        </p:nvSpPr>
        <p:spPr>
          <a:xfrm>
            <a:off x="2303100" y="454026"/>
            <a:ext cx="7585800" cy="1320800"/>
          </a:xfrm>
        </p:spPr>
        <p:txBody>
          <a:bodyPr/>
          <a:lstStyle/>
          <a:p>
            <a:r>
              <a:rPr lang="en-US" dirty="0"/>
              <a:t>Adler, Cohen, Harvey, </a:t>
            </a:r>
            <a:r>
              <a:rPr lang="en-US" dirty="0" err="1"/>
              <a:t>Wakeman</a:t>
            </a:r>
            <a:r>
              <a:rPr lang="en-US" dirty="0"/>
              <a:t>, &amp; </a:t>
            </a:r>
            <a:r>
              <a:rPr lang="en-US" dirty="0" err="1"/>
              <a:t>Guekguezian</a:t>
            </a:r>
            <a:r>
              <a:rPr lang="en-US" dirty="0"/>
              <a:t>, LLP</a:t>
            </a:r>
          </a:p>
        </p:txBody>
      </p:sp>
      <p:sp>
        <p:nvSpPr>
          <p:cNvPr id="3" name="Content Placeholder 2">
            <a:extLst>
              <a:ext uri="{FF2B5EF4-FFF2-40B4-BE49-F238E27FC236}">
                <a16:creationId xmlns:a16="http://schemas.microsoft.com/office/drawing/2014/main" id="{AD77C014-AF98-41ED-9D25-E5527A099A88}"/>
              </a:ext>
            </a:extLst>
          </p:cNvPr>
          <p:cNvSpPr>
            <a:spLocks noGrp="1"/>
          </p:cNvSpPr>
          <p:nvPr>
            <p:ph idx="1"/>
          </p:nvPr>
        </p:nvSpPr>
        <p:spPr>
          <a:xfrm>
            <a:off x="5907764" y="1888013"/>
            <a:ext cx="3981136" cy="3855561"/>
          </a:xfrm>
        </p:spPr>
        <p:txBody>
          <a:bodyPr>
            <a:normAutofit fontScale="70000" lnSpcReduction="20000"/>
          </a:bodyPr>
          <a:lstStyle/>
          <a:p>
            <a:pPr marL="0" indent="0">
              <a:spcBef>
                <a:spcPts val="0"/>
              </a:spcBef>
              <a:buNone/>
            </a:pPr>
            <a:r>
              <a:rPr lang="en-US" dirty="0"/>
              <a:t>New Hampshire Office:</a:t>
            </a:r>
          </a:p>
          <a:p>
            <a:pPr marL="0" indent="0">
              <a:spcBef>
                <a:spcPts val="0"/>
              </a:spcBef>
              <a:buNone/>
            </a:pPr>
            <a:r>
              <a:rPr lang="en-US" dirty="0"/>
              <a:t>10 Corporate Drive, Suite 1200</a:t>
            </a:r>
          </a:p>
          <a:p>
            <a:pPr marL="0" indent="0">
              <a:spcBef>
                <a:spcPts val="0"/>
              </a:spcBef>
              <a:buNone/>
            </a:pPr>
            <a:r>
              <a:rPr lang="en-US" dirty="0"/>
              <a:t>Bedford, NH 03110</a:t>
            </a:r>
          </a:p>
          <a:p>
            <a:pPr marL="0" indent="0">
              <a:spcBef>
                <a:spcPts val="0"/>
              </a:spcBef>
              <a:buNone/>
            </a:pPr>
            <a:r>
              <a:rPr lang="en-US" dirty="0"/>
              <a:t>Tel: 603-431-0582</a:t>
            </a:r>
          </a:p>
          <a:p>
            <a:pPr marL="0" indent="0">
              <a:spcBef>
                <a:spcPts val="0"/>
              </a:spcBef>
              <a:buNone/>
            </a:pPr>
            <a:r>
              <a:rPr lang="en-US" dirty="0"/>
              <a:t>Fax: 617-423-7152</a:t>
            </a:r>
          </a:p>
          <a:p>
            <a:pPr marL="0" indent="0">
              <a:spcBef>
                <a:spcPts val="0"/>
              </a:spcBef>
              <a:buNone/>
            </a:pPr>
            <a:endParaRPr lang="en-US" dirty="0"/>
          </a:p>
          <a:p>
            <a:pPr marL="0" indent="0">
              <a:spcBef>
                <a:spcPts val="0"/>
              </a:spcBef>
              <a:buNone/>
            </a:pPr>
            <a:r>
              <a:rPr lang="en-US" dirty="0"/>
              <a:t>Boston Office:</a:t>
            </a:r>
          </a:p>
          <a:p>
            <a:pPr marL="0" indent="0">
              <a:spcBef>
                <a:spcPts val="0"/>
              </a:spcBef>
              <a:buNone/>
            </a:pPr>
            <a:r>
              <a:rPr lang="en-US" dirty="0"/>
              <a:t>2 Oliver Street, Suite 1005</a:t>
            </a:r>
          </a:p>
          <a:p>
            <a:pPr marL="0" indent="0">
              <a:spcBef>
                <a:spcPts val="0"/>
              </a:spcBef>
              <a:buNone/>
            </a:pPr>
            <a:r>
              <a:rPr lang="en-US" dirty="0"/>
              <a:t>Boston, MA 02109</a:t>
            </a:r>
          </a:p>
          <a:p>
            <a:pPr marL="0" indent="0">
              <a:spcBef>
                <a:spcPts val="0"/>
              </a:spcBef>
              <a:buNone/>
            </a:pPr>
            <a:r>
              <a:rPr lang="en-US" dirty="0"/>
              <a:t>Tel: 617.423.6674</a:t>
            </a:r>
          </a:p>
          <a:p>
            <a:pPr marL="0" indent="0">
              <a:spcBef>
                <a:spcPts val="0"/>
              </a:spcBef>
              <a:buNone/>
            </a:pPr>
            <a:r>
              <a:rPr lang="en-US" dirty="0"/>
              <a:t>Fax: 617.423.7152</a:t>
            </a:r>
          </a:p>
          <a:p>
            <a:pPr marL="0" indent="0">
              <a:spcBef>
                <a:spcPts val="0"/>
              </a:spcBef>
              <a:buNone/>
            </a:pPr>
            <a:endParaRPr lang="en-US" dirty="0"/>
          </a:p>
          <a:p>
            <a:pPr marL="0" indent="0">
              <a:spcBef>
                <a:spcPts val="0"/>
              </a:spcBef>
              <a:buNone/>
            </a:pPr>
            <a:r>
              <a:rPr lang="en-US" dirty="0"/>
              <a:t>Providence Office:</a:t>
            </a:r>
          </a:p>
          <a:p>
            <a:pPr marL="0" indent="0">
              <a:spcBef>
                <a:spcPts val="0"/>
              </a:spcBef>
              <a:buNone/>
            </a:pPr>
            <a:r>
              <a:rPr lang="en-US" dirty="0"/>
              <a:t>One Turks Head Place, Suite 600</a:t>
            </a:r>
          </a:p>
          <a:p>
            <a:pPr marL="0" indent="0">
              <a:spcBef>
                <a:spcPts val="0"/>
              </a:spcBef>
              <a:buNone/>
            </a:pPr>
            <a:r>
              <a:rPr lang="en-US" dirty="0"/>
              <a:t>Providence, RI 02903</a:t>
            </a:r>
          </a:p>
          <a:p>
            <a:pPr marL="0" indent="0">
              <a:spcBef>
                <a:spcPts val="0"/>
              </a:spcBef>
              <a:buNone/>
            </a:pPr>
            <a:r>
              <a:rPr lang="en-US" dirty="0"/>
              <a:t>Tel: 401-521-6100</a:t>
            </a:r>
          </a:p>
          <a:p>
            <a:pPr marL="0" indent="0">
              <a:spcBef>
                <a:spcPts val="0"/>
              </a:spcBef>
              <a:buNone/>
            </a:pPr>
            <a:r>
              <a:rPr lang="en-US" dirty="0"/>
              <a:t>Fax: 401-521-1001</a:t>
            </a:r>
          </a:p>
          <a:p>
            <a:pPr marL="0" indent="0">
              <a:spcBef>
                <a:spcPts val="0"/>
              </a:spcBef>
              <a:buNone/>
            </a:pPr>
            <a:endParaRPr lang="en-US" dirty="0"/>
          </a:p>
        </p:txBody>
      </p:sp>
      <p:sp>
        <p:nvSpPr>
          <p:cNvPr id="4" name="Content Placeholder 2">
            <a:extLst>
              <a:ext uri="{FF2B5EF4-FFF2-40B4-BE49-F238E27FC236}">
                <a16:creationId xmlns:a16="http://schemas.microsoft.com/office/drawing/2014/main" id="{21E9FA6C-517D-4B6E-922C-80B33C5709B3}"/>
              </a:ext>
            </a:extLst>
          </p:cNvPr>
          <p:cNvSpPr txBox="1">
            <a:spLocks/>
          </p:cNvSpPr>
          <p:nvPr/>
        </p:nvSpPr>
        <p:spPr>
          <a:xfrm>
            <a:off x="2114864" y="2494992"/>
            <a:ext cx="3981136" cy="132080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bg2">
                    <a:lumMod val="10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bg2">
                    <a:lumMod val="10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800" kern="1200">
                <a:solidFill>
                  <a:schemeClr val="bg2">
                    <a:lumMod val="10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bg2">
                    <a:lumMod val="10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bg2">
                    <a:lumMod val="10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90C226"/>
              </a:buClr>
              <a:buSzPct val="80000"/>
              <a:buFont typeface="Wingdings 3" charset="2"/>
              <a:buNone/>
              <a:tabLst/>
              <a:defRPr/>
            </a:pPr>
            <a:r>
              <a:rPr kumimoji="0" lang="en-US" sz="2400" b="0" i="0" u="none" strike="noStrike" kern="1200" cap="none" spc="0" normalizeH="0" baseline="0" noProof="0" dirty="0">
                <a:ln>
                  <a:noFill/>
                </a:ln>
                <a:solidFill>
                  <a:srgbClr val="EBEBEB">
                    <a:lumMod val="10000"/>
                  </a:srgbClr>
                </a:solidFill>
                <a:effectLst/>
                <a:uLnTx/>
                <a:uFillTx/>
                <a:latin typeface="Trebuchet MS" panose="020B0603020202020204"/>
                <a:ea typeface="+mn-ea"/>
                <a:cs typeface="+mn-cs"/>
              </a:rPr>
              <a:t>Megan Grew Pimentel</a:t>
            </a:r>
          </a:p>
          <a:p>
            <a:pPr marL="0" marR="0" lvl="0" indent="0" algn="l" defTabSz="457200" rtl="0" eaLnBrk="1" fontAlgn="auto" latinLnBrk="0" hangingPunct="1">
              <a:lnSpc>
                <a:spcPct val="100000"/>
              </a:lnSpc>
              <a:spcBef>
                <a:spcPts val="0"/>
              </a:spcBef>
              <a:spcAft>
                <a:spcPts val="0"/>
              </a:spcAft>
              <a:buClr>
                <a:srgbClr val="90C226"/>
              </a:buClr>
              <a:buSzPct val="80000"/>
              <a:buFont typeface="Wingdings 3" charset="2"/>
              <a:buNone/>
              <a:tabLst/>
              <a:defRPr/>
            </a:pPr>
            <a:r>
              <a:rPr kumimoji="0" lang="en-US" sz="2400" b="0" i="0" u="none" strike="noStrike" kern="1200" cap="none" spc="0" normalizeH="0" baseline="0" noProof="0" dirty="0">
                <a:ln>
                  <a:noFill/>
                </a:ln>
                <a:solidFill>
                  <a:srgbClr val="EBEBEB">
                    <a:lumMod val="10000"/>
                  </a:srgbClr>
                </a:solidFill>
                <a:effectLst/>
                <a:uLnTx/>
                <a:uFillTx/>
                <a:latin typeface="Trebuchet MS" panose="020B0603020202020204"/>
                <a:ea typeface="+mn-ea"/>
                <a:cs typeface="+mn-cs"/>
              </a:rPr>
              <a:t>Principal</a:t>
            </a:r>
          </a:p>
          <a:p>
            <a:pPr marL="0" marR="0" lvl="0" indent="0" algn="l" defTabSz="457200" rtl="0" eaLnBrk="1" fontAlgn="auto" latinLnBrk="0" hangingPunct="1">
              <a:lnSpc>
                <a:spcPct val="100000"/>
              </a:lnSpc>
              <a:spcBef>
                <a:spcPts val="0"/>
              </a:spcBef>
              <a:spcAft>
                <a:spcPts val="0"/>
              </a:spcAft>
              <a:buClr>
                <a:srgbClr val="90C226"/>
              </a:buClr>
              <a:buSzPct val="80000"/>
              <a:buFont typeface="Wingdings 3" charset="2"/>
              <a:buNone/>
              <a:tabLst/>
              <a:defRPr/>
            </a:pPr>
            <a:endParaRPr kumimoji="0" lang="en-US" sz="2400" b="0" i="0" u="none" strike="noStrike" kern="1200" cap="none" spc="0" normalizeH="0" baseline="0" noProof="0" dirty="0">
              <a:ln>
                <a:noFill/>
              </a:ln>
              <a:solidFill>
                <a:srgbClr val="EBEBEB">
                  <a:lumMod val="10000"/>
                </a:srgb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
                <a:srgbClr val="90C226"/>
              </a:buClr>
              <a:buSzPct val="80000"/>
              <a:buFont typeface="Wingdings 3" charset="2"/>
              <a:buNone/>
              <a:tabLst/>
              <a:defRPr/>
            </a:pPr>
            <a:r>
              <a:rPr kumimoji="0" lang="en-US" sz="2400" b="0" i="0" u="none" strike="noStrike" kern="1200" cap="none" spc="0" normalizeH="0" baseline="0" noProof="0" dirty="0">
                <a:ln>
                  <a:noFill/>
                </a:ln>
                <a:solidFill>
                  <a:srgbClr val="EBEBEB">
                    <a:lumMod val="10000"/>
                  </a:srgbClr>
                </a:solidFill>
                <a:effectLst/>
                <a:uLnTx/>
                <a:uFillTx/>
                <a:latin typeface="Trebuchet MS" panose="020B0603020202020204"/>
                <a:ea typeface="+mn-ea"/>
                <a:cs typeface="+mn-cs"/>
              </a:rPr>
              <a:t>Erin M. Hoefler</a:t>
            </a:r>
          </a:p>
          <a:p>
            <a:pPr marL="0" marR="0" lvl="0" indent="0" algn="l" defTabSz="457200" rtl="0" eaLnBrk="1" fontAlgn="auto" latinLnBrk="0" hangingPunct="1">
              <a:lnSpc>
                <a:spcPct val="100000"/>
              </a:lnSpc>
              <a:spcBef>
                <a:spcPts val="0"/>
              </a:spcBef>
              <a:spcAft>
                <a:spcPts val="0"/>
              </a:spcAft>
              <a:buClr>
                <a:srgbClr val="90C226"/>
              </a:buClr>
              <a:buSzPct val="80000"/>
              <a:buFont typeface="Wingdings 3" charset="2"/>
              <a:buNone/>
              <a:tabLst/>
              <a:defRPr/>
            </a:pPr>
            <a:r>
              <a:rPr kumimoji="0" lang="en-US" sz="2400" b="0" i="0" u="none" strike="noStrike" kern="1200" cap="none" spc="0" normalizeH="0" baseline="0" noProof="0" dirty="0">
                <a:ln>
                  <a:noFill/>
                </a:ln>
                <a:solidFill>
                  <a:srgbClr val="EBEBEB">
                    <a:lumMod val="10000"/>
                  </a:srgbClr>
                </a:solidFill>
                <a:effectLst/>
                <a:uLnTx/>
                <a:uFillTx/>
                <a:latin typeface="Trebuchet MS" panose="020B0603020202020204"/>
                <a:ea typeface="+mn-ea"/>
                <a:cs typeface="+mn-cs"/>
              </a:rPr>
              <a:t>Senior Associate</a:t>
            </a:r>
          </a:p>
          <a:p>
            <a:pPr marL="0" marR="0" lvl="0" indent="0" algn="l" defTabSz="457200" rtl="0" eaLnBrk="1" fontAlgn="auto" latinLnBrk="0" hangingPunct="1">
              <a:lnSpc>
                <a:spcPct val="100000"/>
              </a:lnSpc>
              <a:spcBef>
                <a:spcPts val="0"/>
              </a:spcBef>
              <a:spcAft>
                <a:spcPts val="0"/>
              </a:spcAft>
              <a:buClr>
                <a:srgbClr val="90C226"/>
              </a:buClr>
              <a:buSzPct val="80000"/>
              <a:buFont typeface="Wingdings 3" charset="2"/>
              <a:buNone/>
              <a:tabLst/>
              <a:defRPr/>
            </a:pPr>
            <a:endParaRPr kumimoji="0" lang="en-US" sz="2400" b="0" i="0" u="none" strike="noStrike" kern="1200" cap="none" spc="0" normalizeH="0" baseline="0" noProof="0" dirty="0">
              <a:ln>
                <a:noFill/>
              </a:ln>
              <a:solidFill>
                <a:srgbClr val="EBEBEB">
                  <a:lumMod val="1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78971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4000" dirty="0">
                <a:solidFill>
                  <a:srgbClr val="FFFF00"/>
                </a:solidFill>
              </a:rPr>
              <a:t>Data Sources</a:t>
            </a:r>
          </a:p>
        </p:txBody>
      </p:sp>
      <p:sp>
        <p:nvSpPr>
          <p:cNvPr id="3" name="Content Placeholder 2"/>
          <p:cNvSpPr>
            <a:spLocks noGrp="1"/>
          </p:cNvSpPr>
          <p:nvPr>
            <p:ph idx="1"/>
          </p:nvPr>
        </p:nvSpPr>
        <p:spPr>
          <a:xfrm>
            <a:off x="2523811" y="1144921"/>
            <a:ext cx="7631723" cy="5019935"/>
          </a:xfrm>
        </p:spPr>
        <p:txBody>
          <a:bodyPr/>
          <a:lstStyle/>
          <a:p>
            <a:pPr>
              <a:spcAft>
                <a:spcPts val="0"/>
              </a:spcAft>
              <a:tabLst>
                <a:tab pos="285750" algn="l"/>
              </a:tabLst>
            </a:pPr>
            <a:r>
              <a:rPr lang="en-US" sz="2000" b="1" u="sng"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Internal</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Strategic Plan</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Culture Survey</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Leapfrog/CMS scores</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Regulatory findings</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Incident reporting trends</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Grievance trends</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Claims/suits</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Committee topics</a:t>
            </a:r>
          </a:p>
          <a:p>
            <a:pPr>
              <a:spcAft>
                <a:spcPts val="0"/>
              </a:spcAft>
              <a:tabLst>
                <a:tab pos="28575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tabLst>
                <a:tab pos="285750" algn="l"/>
              </a:tabLst>
            </a:pPr>
            <a:r>
              <a:rPr lang="en-US" sz="2000" b="1" u="sng"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External &amp;/or Professional Associations</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Insurer RM (i.e., CRICO, </a:t>
            </a:r>
            <a:r>
              <a:rPr lang="en-US" sz="1800" b="1" dirty="0" err="1">
                <a:latin typeface="Calibri" panose="020F0502020204030204" pitchFamily="34" charset="0"/>
                <a:ea typeface="Times New Roman" panose="02020603050405020304" pitchFamily="18" charset="0"/>
                <a:cs typeface="Times New Roman" panose="02020603050405020304" pitchFamily="18" charset="0"/>
              </a:rPr>
              <a:t>Coverys</a:t>
            </a:r>
            <a:r>
              <a:rPr lang="en-US" sz="1800" b="1" dirty="0">
                <a:latin typeface="Calibri" panose="020F0502020204030204" pitchFamily="34" charset="0"/>
                <a:ea typeface="Times New Roman" panose="02020603050405020304" pitchFamily="18" charset="0"/>
                <a:cs typeface="Times New Roman" panose="02020603050405020304" pitchFamily="18" charset="0"/>
              </a:rPr>
              <a:t>)</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AHA, AORN, ENA</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ASHRM, RIMS</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ACHE, HCCA, AHIMA, NAHQ</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PwC/KPMG</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ECRI</a:t>
            </a:r>
          </a:p>
          <a:p>
            <a:pPr marL="285750" indent="-285750">
              <a:spcAft>
                <a:spcPts val="0"/>
              </a:spcAft>
              <a:buFont typeface="Arial" panose="020B0604020202020204" pitchFamily="34" charset="0"/>
              <a:buChar char="•"/>
              <a:tabLst>
                <a:tab pos="285750" algn="l"/>
              </a:tabLst>
            </a:pPr>
            <a:r>
              <a:rPr lang="en-US" sz="1800" b="1" dirty="0">
                <a:latin typeface="Calibri" panose="020F0502020204030204" pitchFamily="34" charset="0"/>
                <a:ea typeface="Times New Roman" panose="02020603050405020304" pitchFamily="18" charset="0"/>
                <a:cs typeface="Times New Roman" panose="02020603050405020304" pitchFamily="18" charset="0"/>
              </a:rPr>
              <a:t>Protiviti, AXA</a:t>
            </a:r>
          </a:p>
          <a:p>
            <a:pPr>
              <a:spcAft>
                <a:spcPts val="0"/>
              </a:spcAft>
              <a:tabLst>
                <a:tab pos="285750" algn="l"/>
              </a:tabLst>
            </a:pPr>
            <a:endParaRPr lang="en-US" sz="1800" u="sng"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tabLst>
                <a:tab pos="28575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tabLst>
                <a:tab pos="28575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tabLst>
                <a:tab pos="28575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tabLst>
                <a:tab pos="28575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tabLst>
                <a:tab pos="28575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21</a:t>
            </a:fld>
            <a:endParaRPr lang="en-US" dirty="0">
              <a:solidFill>
                <a:prstClr val="white"/>
              </a:solidFill>
              <a:latin typeface="Aria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8164" y="867363"/>
            <a:ext cx="2330526" cy="139831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7" name="TextBox 6"/>
          <p:cNvSpPr txBox="1"/>
          <p:nvPr/>
        </p:nvSpPr>
        <p:spPr>
          <a:xfrm>
            <a:off x="6280936" y="4597686"/>
            <a:ext cx="3631914" cy="1384995"/>
          </a:xfrm>
          <a:prstGeom prst="rect">
            <a:avLst/>
          </a:prstGeom>
          <a:solidFill>
            <a:schemeClr val="bg1"/>
          </a:solidFill>
          <a:ln w="57150">
            <a:solidFill>
              <a:srgbClr val="7030A0"/>
            </a:solidFill>
          </a:ln>
        </p:spPr>
        <p:txBody>
          <a:bodyPr wrap="square" rtlCol="0">
            <a:spAutoFit/>
          </a:bodyPr>
          <a:lstStyle/>
          <a:p>
            <a:pPr defTabSz="914400"/>
            <a:r>
              <a:rPr lang="en-US" b="1" i="1" dirty="0">
                <a:solidFill>
                  <a:prstClr val="black"/>
                </a:solidFill>
                <a:latin typeface="Arial"/>
              </a:rPr>
              <a:t>Fun (Scary) Fact</a:t>
            </a:r>
            <a:r>
              <a:rPr lang="en-US" i="1" dirty="0">
                <a:solidFill>
                  <a:prstClr val="black"/>
                </a:solidFill>
                <a:latin typeface="Arial"/>
              </a:rPr>
              <a:t>: The healthcare industry generates 30% of the world’s data volume.  By 2025, it is expected to top 36%.</a:t>
            </a:r>
          </a:p>
          <a:p>
            <a:pPr algn="r" defTabSz="914400"/>
            <a:r>
              <a:rPr lang="en-US" sz="1200" i="1" dirty="0">
                <a:solidFill>
                  <a:prstClr val="black"/>
                </a:solidFill>
                <a:latin typeface="Arial"/>
              </a:rPr>
              <a:t>RBC Capital Markets</a:t>
            </a:r>
          </a:p>
        </p:txBody>
      </p:sp>
      <p:sp>
        <p:nvSpPr>
          <p:cNvPr id="8" name="Rectangle 7"/>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209331072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131" y="482600"/>
            <a:ext cx="7585800" cy="1320800"/>
          </a:xfrm>
        </p:spPr>
        <p:txBody>
          <a:bodyPr/>
          <a:lstStyle/>
          <a:p>
            <a:r>
              <a:rPr lang="en-US" dirty="0">
                <a:solidFill>
                  <a:srgbClr val="0C4A08"/>
                </a:solidFill>
              </a:rPr>
              <a:t>Please Note </a:t>
            </a:r>
          </a:p>
        </p:txBody>
      </p:sp>
      <p:sp>
        <p:nvSpPr>
          <p:cNvPr id="3" name="Content Placeholder 2"/>
          <p:cNvSpPr>
            <a:spLocks noGrp="1"/>
          </p:cNvSpPr>
          <p:nvPr>
            <p:ph idx="1"/>
          </p:nvPr>
        </p:nvSpPr>
        <p:spPr>
          <a:xfrm>
            <a:off x="1219201" y="1803400"/>
            <a:ext cx="9053489" cy="3386771"/>
          </a:xfrm>
        </p:spPr>
        <p:txBody>
          <a:bodyPr>
            <a:noAutofit/>
          </a:bodyPr>
          <a:lstStyle/>
          <a:p>
            <a:pPr marL="0" indent="0" algn="ctr">
              <a:buNone/>
            </a:pPr>
            <a:r>
              <a:rPr lang="en-US" sz="2800" dirty="0">
                <a:solidFill>
                  <a:schemeClr val="tx1"/>
                </a:solidFill>
              </a:rPr>
              <a:t>This material was created for NNESHRM’s Conference. </a:t>
            </a:r>
          </a:p>
          <a:p>
            <a:pPr marL="0" indent="0" algn="ctr">
              <a:buNone/>
            </a:pPr>
            <a:endParaRPr lang="en-US" sz="2800" dirty="0">
              <a:solidFill>
                <a:schemeClr val="tx1"/>
              </a:solidFill>
            </a:endParaRPr>
          </a:p>
          <a:p>
            <a:pPr marL="0" indent="0" algn="ctr">
              <a:buNone/>
            </a:pPr>
            <a:r>
              <a:rPr lang="en-US" sz="2800" dirty="0">
                <a:solidFill>
                  <a:schemeClr val="tx1"/>
                </a:solidFill>
              </a:rPr>
              <a:t>Republication or reuse of the material without the permission of the primary speaker is prohibited. </a:t>
            </a:r>
          </a:p>
          <a:p>
            <a:pPr marL="0" indent="0" algn="ctr">
              <a:buNone/>
            </a:pPr>
            <a:endParaRPr lang="en-US" sz="2800" dirty="0">
              <a:solidFill>
                <a:schemeClr val="tx1"/>
              </a:solidFill>
            </a:endParaRPr>
          </a:p>
          <a:p>
            <a:pPr marL="0" indent="0" algn="ctr">
              <a:buNone/>
            </a:pPr>
            <a:r>
              <a:rPr lang="en-US" sz="2800" dirty="0">
                <a:solidFill>
                  <a:schemeClr val="tx1"/>
                </a:solidFill>
              </a:rPr>
              <a:t>Thank you. </a:t>
            </a:r>
          </a:p>
          <a:p>
            <a:pPr marL="0" indent="0" algn="ctr">
              <a:buNone/>
            </a:pPr>
            <a:endParaRPr lang="en-US" sz="2800" dirty="0"/>
          </a:p>
        </p:txBody>
      </p:sp>
    </p:spTree>
    <p:extLst>
      <p:ext uri="{BB962C8B-B14F-4D97-AF65-F5344CB8AC3E}">
        <p14:creationId xmlns:p14="http://schemas.microsoft.com/office/powerpoint/2010/main" val="13983908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2054"/>
          <p:cNvPicPr>
            <a:picLocks noChangeAspect="1"/>
          </p:cNvPicPr>
          <p:nvPr/>
        </p:nvPicPr>
        <p:blipFill>
          <a:blip r:embed="rId2"/>
          <a:stretch>
            <a:fillRect/>
          </a:stretch>
        </p:blipFill>
        <p:spPr>
          <a:xfrm>
            <a:off x="-420417" y="-4652240"/>
            <a:ext cx="12475029" cy="10876667"/>
          </a:xfrm>
          <a:prstGeom prst="rect">
            <a:avLst/>
          </a:prstGeom>
        </p:spPr>
      </p:pic>
      <p:sp>
        <p:nvSpPr>
          <p:cNvPr id="23" name="Rectangle 22"/>
          <p:cNvSpPr/>
          <p:nvPr/>
        </p:nvSpPr>
        <p:spPr>
          <a:xfrm>
            <a:off x="1904891" y="2831032"/>
            <a:ext cx="8314462" cy="1446550"/>
          </a:xfrm>
          <a:prstGeom prst="rect">
            <a:avLst/>
          </a:prstGeom>
          <a:noFill/>
        </p:spPr>
        <p:txBody>
          <a:bodyPr wrap="square" lIns="91440" tIns="45720" rIns="91440" bIns="45720">
            <a:spAutoFit/>
          </a:bodyPr>
          <a:lstStyle/>
          <a:p>
            <a:pPr algn="ctr"/>
            <a:r>
              <a:rPr lang="en-US" sz="8800" dirty="0">
                <a:solidFill>
                  <a:srgbClr val="002060"/>
                </a:solidFill>
                <a:latin typeface="Calisto MT" panose="02040603050505030304" pitchFamily="18" charset="0"/>
                <a:ea typeface="+mj-ea"/>
                <a:cs typeface="+mj-cs"/>
              </a:rPr>
              <a:t>Raffle Time…</a:t>
            </a:r>
          </a:p>
        </p:txBody>
      </p:sp>
    </p:spTree>
    <p:extLst>
      <p:ext uri="{BB962C8B-B14F-4D97-AF65-F5344CB8AC3E}">
        <p14:creationId xmlns:p14="http://schemas.microsoft.com/office/powerpoint/2010/main" val="295245873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C9B2-3302-E56E-8386-7D18DE8732F8}"/>
              </a:ext>
            </a:extLst>
          </p:cNvPr>
          <p:cNvSpPr>
            <a:spLocks noGrp="1"/>
          </p:cNvSpPr>
          <p:nvPr>
            <p:ph type="ctrTitle"/>
          </p:nvPr>
        </p:nvSpPr>
        <p:spPr>
          <a:xfrm>
            <a:off x="1505962" y="2898511"/>
            <a:ext cx="10050936" cy="1127461"/>
          </a:xfrm>
        </p:spPr>
        <p:txBody>
          <a:bodyPr/>
          <a:lstStyle/>
          <a:p>
            <a:r>
              <a:rPr lang="en-US" dirty="0"/>
              <a:t>Thank you for coming!</a:t>
            </a:r>
            <a:br>
              <a:rPr lang="en-US" dirty="0"/>
            </a:br>
            <a:r>
              <a:rPr lang="en-US" dirty="0"/>
              <a:t>Turn in your evaluation for CEU’s</a:t>
            </a:r>
            <a:br>
              <a:rPr lang="en-US" dirty="0"/>
            </a:br>
            <a:endParaRPr lang="en-US" dirty="0"/>
          </a:p>
        </p:txBody>
      </p:sp>
      <p:sp>
        <p:nvSpPr>
          <p:cNvPr id="3" name="Subtitle 2">
            <a:extLst>
              <a:ext uri="{FF2B5EF4-FFF2-40B4-BE49-F238E27FC236}">
                <a16:creationId xmlns:a16="http://schemas.microsoft.com/office/drawing/2014/main" id="{8E936724-73B1-ADB4-6B2F-70140D57A621}"/>
              </a:ext>
            </a:extLst>
          </p:cNvPr>
          <p:cNvSpPr>
            <a:spLocks noGrp="1"/>
          </p:cNvSpPr>
          <p:nvPr>
            <p:ph type="subTitle" idx="1"/>
          </p:nvPr>
        </p:nvSpPr>
        <p:spPr>
          <a:xfrm>
            <a:off x="1110343" y="5030878"/>
            <a:ext cx="9546771" cy="1096899"/>
          </a:xfrm>
        </p:spPr>
        <p:txBody>
          <a:bodyPr/>
          <a:lstStyle/>
          <a:p>
            <a:pPr algn="ctr"/>
            <a:r>
              <a:rPr lang="en-US" dirty="0"/>
              <a:t>*We’ll send the evaluation electronically to the remote attendees*</a:t>
            </a:r>
          </a:p>
        </p:txBody>
      </p:sp>
      <p:sp>
        <p:nvSpPr>
          <p:cNvPr id="4" name="Picture Placeholder 3">
            <a:extLst>
              <a:ext uri="{FF2B5EF4-FFF2-40B4-BE49-F238E27FC236}">
                <a16:creationId xmlns:a16="http://schemas.microsoft.com/office/drawing/2014/main" id="{CF500C8C-B73C-4262-6A4C-0189DBA11F96}"/>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3763416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200" dirty="0">
                <a:solidFill>
                  <a:srgbClr val="FFFF00"/>
                </a:solidFill>
              </a:rPr>
              <a:t>CIR</a:t>
            </a:r>
            <a:r>
              <a:rPr lang="en-US" sz="3200" dirty="0"/>
              <a:t> Summary – 4 year comparison</a:t>
            </a:r>
            <a:endParaRPr lang="en-US" sz="3200" dirty="0">
              <a:solidFill>
                <a:srgbClr val="FF0000"/>
              </a:solidFill>
            </a:endParaRPr>
          </a:p>
        </p:txBody>
      </p:sp>
      <p:sp>
        <p:nvSpPr>
          <p:cNvPr id="3" name="Content Placeholder 2"/>
          <p:cNvSpPr>
            <a:spLocks noGrp="1"/>
          </p:cNvSpPr>
          <p:nvPr>
            <p:ph idx="1"/>
          </p:nvPr>
        </p:nvSpPr>
        <p:spPr>
          <a:xfrm>
            <a:off x="1955800" y="1144921"/>
            <a:ext cx="8430846" cy="5019935"/>
          </a:xfrm>
        </p:spPr>
        <p:txBody>
          <a:bodyPr/>
          <a:lstStyle/>
          <a:p>
            <a:pPr>
              <a:spcAft>
                <a:spcPts val="0"/>
              </a:spcAft>
              <a:tabLst>
                <a:tab pos="285750" algn="l"/>
              </a:tabLst>
            </a:pPr>
            <a:r>
              <a:rPr lang="en-US" sz="1600" dirty="0"/>
              <a:t>				</a:t>
            </a:r>
          </a:p>
          <a:p>
            <a:endParaRPr lang="en-US" sz="1600" dirty="0">
              <a:latin typeface="Times New Roman" panose="02020603050405020304" pitchFamily="18" charset="0"/>
              <a:ea typeface="Times New Roman" panose="02020603050405020304" pitchFamily="18" charset="0"/>
            </a:endParaRPr>
          </a:p>
          <a:p>
            <a:pPr marL="228600">
              <a:spcAft>
                <a:spcPts val="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endParaRPr lang="en-US" sz="1600"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22</a:t>
            </a:fld>
            <a:endParaRPr lang="en-US" dirty="0">
              <a:solidFill>
                <a:prstClr val="white"/>
              </a:solidFill>
              <a:latin typeface="Arial"/>
            </a:endParaRPr>
          </a:p>
        </p:txBody>
      </p:sp>
      <p:graphicFrame>
        <p:nvGraphicFramePr>
          <p:cNvPr id="6" name="Table 5"/>
          <p:cNvGraphicFramePr>
            <a:graphicFrameLocks noGrp="1"/>
          </p:cNvGraphicFramePr>
          <p:nvPr/>
        </p:nvGraphicFramePr>
        <p:xfrm>
          <a:off x="1955800" y="1235076"/>
          <a:ext cx="8236712" cy="5024196"/>
        </p:xfrm>
        <a:graphic>
          <a:graphicData uri="http://schemas.openxmlformats.org/drawingml/2006/table">
            <a:tbl>
              <a:tblPr firstRow="1" bandRow="1">
                <a:tableStyleId>{5C22544A-7EE6-4342-B048-85BDC9FD1C3A}</a:tableStyleId>
              </a:tblPr>
              <a:tblGrid>
                <a:gridCol w="2250752">
                  <a:extLst>
                    <a:ext uri="{9D8B030D-6E8A-4147-A177-3AD203B41FA5}">
                      <a16:colId xmlns:a16="http://schemas.microsoft.com/office/drawing/2014/main" val="2025099351"/>
                    </a:ext>
                  </a:extLst>
                </a:gridCol>
                <a:gridCol w="834041">
                  <a:extLst>
                    <a:ext uri="{9D8B030D-6E8A-4147-A177-3AD203B41FA5}">
                      <a16:colId xmlns:a16="http://schemas.microsoft.com/office/drawing/2014/main" val="248329604"/>
                    </a:ext>
                  </a:extLst>
                </a:gridCol>
                <a:gridCol w="869913">
                  <a:extLst>
                    <a:ext uri="{9D8B030D-6E8A-4147-A177-3AD203B41FA5}">
                      <a16:colId xmlns:a16="http://schemas.microsoft.com/office/drawing/2014/main" val="2404302483"/>
                    </a:ext>
                  </a:extLst>
                </a:gridCol>
                <a:gridCol w="869912">
                  <a:extLst>
                    <a:ext uri="{9D8B030D-6E8A-4147-A177-3AD203B41FA5}">
                      <a16:colId xmlns:a16="http://schemas.microsoft.com/office/drawing/2014/main" val="4134300151"/>
                    </a:ext>
                  </a:extLst>
                </a:gridCol>
                <a:gridCol w="869912">
                  <a:extLst>
                    <a:ext uri="{9D8B030D-6E8A-4147-A177-3AD203B41FA5}">
                      <a16:colId xmlns:a16="http://schemas.microsoft.com/office/drawing/2014/main" val="3815715855"/>
                    </a:ext>
                  </a:extLst>
                </a:gridCol>
                <a:gridCol w="2542182">
                  <a:extLst>
                    <a:ext uri="{9D8B030D-6E8A-4147-A177-3AD203B41FA5}">
                      <a16:colId xmlns:a16="http://schemas.microsoft.com/office/drawing/2014/main" val="1331823862"/>
                    </a:ext>
                  </a:extLst>
                </a:gridCol>
              </a:tblGrid>
              <a:tr h="562196">
                <a:tc>
                  <a:txBody>
                    <a:bodyPr/>
                    <a:lstStyle/>
                    <a:p>
                      <a:r>
                        <a:rPr lang="en-US" sz="1600" dirty="0"/>
                        <a:t>Event</a:t>
                      </a:r>
                      <a:r>
                        <a:rPr lang="en-US" sz="1600" baseline="0" dirty="0"/>
                        <a:t> type</a:t>
                      </a:r>
                      <a:endParaRPr lang="en-US" sz="1600" dirty="0"/>
                    </a:p>
                  </a:txBody>
                  <a:tcPr/>
                </a:tc>
                <a:tc>
                  <a:txBody>
                    <a:bodyPr/>
                    <a:lstStyle/>
                    <a:p>
                      <a:r>
                        <a:rPr lang="en-US" sz="1600" dirty="0">
                          <a:solidFill>
                            <a:schemeClr val="bg1"/>
                          </a:solidFill>
                        </a:rPr>
                        <a:t>FY20</a:t>
                      </a:r>
                    </a:p>
                    <a:p>
                      <a:r>
                        <a:rPr lang="en-US" sz="1600" dirty="0">
                          <a:solidFill>
                            <a:schemeClr val="bg1"/>
                          </a:solidFill>
                        </a:rPr>
                        <a:t>N=16</a:t>
                      </a:r>
                    </a:p>
                  </a:txBody>
                  <a:tcPr/>
                </a:tc>
                <a:tc>
                  <a:txBody>
                    <a:bodyPr/>
                    <a:lstStyle/>
                    <a:p>
                      <a:r>
                        <a:rPr lang="en-US" sz="1600" dirty="0">
                          <a:solidFill>
                            <a:schemeClr val="bg1"/>
                          </a:solidFill>
                        </a:rPr>
                        <a:t>FY21</a:t>
                      </a:r>
                    </a:p>
                    <a:p>
                      <a:r>
                        <a:rPr lang="en-US" sz="1600" dirty="0">
                          <a:solidFill>
                            <a:schemeClr val="bg1"/>
                          </a:solidFill>
                        </a:rPr>
                        <a:t>N=16</a:t>
                      </a:r>
                    </a:p>
                  </a:txBody>
                  <a:tcPr/>
                </a:tc>
                <a:tc>
                  <a:txBody>
                    <a:bodyPr/>
                    <a:lstStyle/>
                    <a:p>
                      <a:r>
                        <a:rPr lang="en-US" sz="1600" dirty="0">
                          <a:solidFill>
                            <a:schemeClr val="bg1"/>
                          </a:solidFill>
                        </a:rPr>
                        <a:t>FY22</a:t>
                      </a:r>
                    </a:p>
                    <a:p>
                      <a:r>
                        <a:rPr lang="en-US" sz="1600" dirty="0">
                          <a:solidFill>
                            <a:schemeClr val="bg1"/>
                          </a:solidFill>
                        </a:rPr>
                        <a:t>N=15</a:t>
                      </a:r>
                    </a:p>
                  </a:txBody>
                  <a:tcPr/>
                </a:tc>
                <a:tc>
                  <a:txBody>
                    <a:bodyPr/>
                    <a:lstStyle/>
                    <a:p>
                      <a:r>
                        <a:rPr lang="en-US" sz="1600" b="1" dirty="0">
                          <a:solidFill>
                            <a:srgbClr val="FF0000"/>
                          </a:solidFill>
                        </a:rPr>
                        <a:t>FY23</a:t>
                      </a:r>
                      <a:r>
                        <a:rPr lang="en-US" sz="1600" b="1" baseline="0" dirty="0">
                          <a:solidFill>
                            <a:srgbClr val="FF0000"/>
                          </a:solidFill>
                        </a:rPr>
                        <a:t> Q1/Q2</a:t>
                      </a:r>
                      <a:endParaRPr lang="en-US" sz="1600" b="1" dirty="0">
                        <a:solidFill>
                          <a:srgbClr val="FF0000"/>
                        </a:solidFill>
                      </a:endParaRPr>
                    </a:p>
                  </a:txBody>
                  <a:tcPr/>
                </a:tc>
                <a:tc>
                  <a:txBody>
                    <a:bodyPr/>
                    <a:lstStyle/>
                    <a:p>
                      <a:r>
                        <a:rPr lang="en-US" sz="1600" dirty="0"/>
                        <a:t>Trend/Comment</a:t>
                      </a:r>
                    </a:p>
                  </a:txBody>
                  <a:tcPr/>
                </a:tc>
                <a:extLst>
                  <a:ext uri="{0D108BD9-81ED-4DB2-BD59-A6C34878D82A}">
                    <a16:rowId xmlns:a16="http://schemas.microsoft.com/office/drawing/2014/main" val="182591498"/>
                  </a:ext>
                </a:extLst>
              </a:tr>
              <a:tr h="266304">
                <a:tc>
                  <a:txBody>
                    <a:bodyPr/>
                    <a:lstStyle/>
                    <a:p>
                      <a:r>
                        <a:rPr lang="en-US" sz="1200" dirty="0"/>
                        <a:t>Suicide/Self</a:t>
                      </a:r>
                      <a:r>
                        <a:rPr lang="en-US" sz="1200" baseline="0" dirty="0"/>
                        <a:t> injury</a:t>
                      </a:r>
                      <a:r>
                        <a:rPr lang="en-US" sz="1200" dirty="0"/>
                        <a:t> attempt</a:t>
                      </a:r>
                    </a:p>
                  </a:txBody>
                  <a:tcPr/>
                </a:tc>
                <a:tc>
                  <a:txBody>
                    <a:bodyPr/>
                    <a:lstStyle/>
                    <a:p>
                      <a:pPr algn="ctr"/>
                      <a:r>
                        <a:rPr lang="en-US" sz="1200" dirty="0">
                          <a:solidFill>
                            <a:schemeClr val="tx1"/>
                          </a:solidFill>
                        </a:rPr>
                        <a:t>6</a:t>
                      </a:r>
                    </a:p>
                  </a:txBody>
                  <a:tcPr/>
                </a:tc>
                <a:tc>
                  <a:txBody>
                    <a:bodyPr/>
                    <a:lstStyle/>
                    <a:p>
                      <a:pPr algn="ctr"/>
                      <a:r>
                        <a:rPr lang="en-US" sz="1200" dirty="0">
                          <a:solidFill>
                            <a:schemeClr val="tx1"/>
                          </a:solidFill>
                        </a:rPr>
                        <a:t>4</a:t>
                      </a:r>
                    </a:p>
                  </a:txBody>
                  <a:tcPr/>
                </a:tc>
                <a:tc>
                  <a:txBody>
                    <a:bodyPr/>
                    <a:lstStyle/>
                    <a:p>
                      <a:pPr algn="ctr"/>
                      <a:r>
                        <a:rPr lang="en-US" sz="1200" dirty="0">
                          <a:solidFill>
                            <a:schemeClr val="tx1"/>
                          </a:solidFill>
                        </a:rPr>
                        <a:t>6</a:t>
                      </a:r>
                    </a:p>
                  </a:txBody>
                  <a:tcPr/>
                </a:tc>
                <a:tc>
                  <a:txBody>
                    <a:bodyPr/>
                    <a:lstStyle/>
                    <a:p>
                      <a:pPr algn="ctr"/>
                      <a:r>
                        <a:rPr lang="en-US" sz="1200" b="1" dirty="0">
                          <a:solidFill>
                            <a:srgbClr val="FF0000"/>
                          </a:solidFill>
                        </a:rPr>
                        <a:t>1</a:t>
                      </a:r>
                    </a:p>
                  </a:txBody>
                  <a:tcPr/>
                </a:tc>
                <a:tc>
                  <a:txBody>
                    <a:bodyPr/>
                    <a:lstStyle/>
                    <a:p>
                      <a:r>
                        <a:rPr lang="en-US" sz="1200" dirty="0">
                          <a:solidFill>
                            <a:schemeClr val="tx1"/>
                          </a:solidFill>
                        </a:rPr>
                        <a:t>Inpatient behavioral health</a:t>
                      </a:r>
                    </a:p>
                  </a:txBody>
                  <a:tcPr/>
                </a:tc>
                <a:extLst>
                  <a:ext uri="{0D108BD9-81ED-4DB2-BD59-A6C34878D82A}">
                    <a16:rowId xmlns:a16="http://schemas.microsoft.com/office/drawing/2014/main" val="3288177240"/>
                  </a:ext>
                </a:extLst>
              </a:tr>
              <a:tr h="266304">
                <a:tc>
                  <a:txBody>
                    <a:bodyPr/>
                    <a:lstStyle/>
                    <a:p>
                      <a:r>
                        <a:rPr lang="en-US" sz="1200" dirty="0"/>
                        <a:t>Pt/Staff assault</a:t>
                      </a:r>
                    </a:p>
                  </a:txBody>
                  <a:tcPr/>
                </a:tc>
                <a:tc>
                  <a:txBody>
                    <a:bodyPr/>
                    <a:lstStyle/>
                    <a:p>
                      <a:pPr algn="ctr"/>
                      <a:endParaRPr lang="en-US" sz="1200" dirty="0">
                        <a:solidFill>
                          <a:schemeClr val="tx1"/>
                        </a:solidFill>
                      </a:endParaRPr>
                    </a:p>
                  </a:txBody>
                  <a:tcPr/>
                </a:tc>
                <a:tc>
                  <a:txBody>
                    <a:bodyPr/>
                    <a:lstStyle/>
                    <a:p>
                      <a:pPr algn="ctr"/>
                      <a:r>
                        <a:rPr lang="en-US" sz="1200" dirty="0">
                          <a:solidFill>
                            <a:schemeClr val="tx1"/>
                          </a:solidFill>
                        </a:rPr>
                        <a:t>2</a:t>
                      </a:r>
                    </a:p>
                  </a:txBody>
                  <a:tcPr/>
                </a:tc>
                <a:tc>
                  <a:txBody>
                    <a:bodyPr/>
                    <a:lstStyle/>
                    <a:p>
                      <a:pPr algn="ctr"/>
                      <a:endParaRPr lang="en-US" sz="1200" dirty="0">
                        <a:solidFill>
                          <a:schemeClr val="tx1"/>
                        </a:solidFill>
                      </a:endParaRPr>
                    </a:p>
                  </a:txBody>
                  <a:tcPr/>
                </a:tc>
                <a:tc>
                  <a:txBody>
                    <a:bodyPr/>
                    <a:lstStyle/>
                    <a:p>
                      <a:pPr algn="ctr"/>
                      <a:endParaRPr lang="en-US" sz="1200" b="1" dirty="0">
                        <a:solidFill>
                          <a:srgbClr val="FF0000"/>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882069214"/>
                  </a:ext>
                </a:extLst>
              </a:tr>
              <a:tr h="266304">
                <a:tc>
                  <a:txBody>
                    <a:bodyPr/>
                    <a:lstStyle/>
                    <a:p>
                      <a:r>
                        <a:rPr lang="en-US" sz="1200" dirty="0"/>
                        <a:t>Pt-Pt assault</a:t>
                      </a:r>
                    </a:p>
                  </a:txBody>
                  <a:tcPr/>
                </a:tc>
                <a:tc>
                  <a:txBody>
                    <a:bodyPr/>
                    <a:lstStyle/>
                    <a:p>
                      <a:pPr algn="ctr"/>
                      <a:r>
                        <a:rPr lang="en-US" sz="1200" dirty="0">
                          <a:solidFill>
                            <a:schemeClr val="tx1"/>
                          </a:solidFill>
                        </a:rPr>
                        <a:t>1</a:t>
                      </a:r>
                    </a:p>
                  </a:txBody>
                  <a:tcPr/>
                </a:tc>
                <a:tc>
                  <a:txBody>
                    <a:bodyPr/>
                    <a:lstStyle/>
                    <a:p>
                      <a:pPr algn="ctr"/>
                      <a:r>
                        <a:rPr lang="en-US" sz="1200" dirty="0">
                          <a:solidFill>
                            <a:schemeClr val="tx1"/>
                          </a:solidFill>
                        </a:rPr>
                        <a:t>1</a:t>
                      </a:r>
                    </a:p>
                  </a:txBody>
                  <a:tcPr/>
                </a:tc>
                <a:tc>
                  <a:txBody>
                    <a:bodyPr/>
                    <a:lstStyle/>
                    <a:p>
                      <a:pPr algn="ctr"/>
                      <a:endParaRPr lang="en-US" sz="1200" dirty="0">
                        <a:solidFill>
                          <a:schemeClr val="tx1"/>
                        </a:solidFill>
                      </a:endParaRPr>
                    </a:p>
                  </a:txBody>
                  <a:tcPr/>
                </a:tc>
                <a:tc>
                  <a:txBody>
                    <a:bodyPr/>
                    <a:lstStyle/>
                    <a:p>
                      <a:pPr algn="ctr"/>
                      <a:r>
                        <a:rPr lang="en-US" sz="1200" b="1" dirty="0">
                          <a:solidFill>
                            <a:srgbClr val="FF0000"/>
                          </a:solidFill>
                        </a:rPr>
                        <a:t>1</a:t>
                      </a:r>
                    </a:p>
                  </a:txBody>
                  <a:tcPr/>
                </a:tc>
                <a:tc>
                  <a:txBody>
                    <a:bodyPr/>
                    <a:lstStyle/>
                    <a:p>
                      <a:r>
                        <a:rPr lang="en-US" sz="1200" dirty="0">
                          <a:solidFill>
                            <a:schemeClr val="tx1"/>
                          </a:solidFill>
                        </a:rPr>
                        <a:t>Inpatient behavioral health</a:t>
                      </a:r>
                    </a:p>
                  </a:txBody>
                  <a:tcPr/>
                </a:tc>
                <a:extLst>
                  <a:ext uri="{0D108BD9-81ED-4DB2-BD59-A6C34878D82A}">
                    <a16:rowId xmlns:a16="http://schemas.microsoft.com/office/drawing/2014/main" val="360240229"/>
                  </a:ext>
                </a:extLst>
              </a:tr>
              <a:tr h="266304">
                <a:tc>
                  <a:txBody>
                    <a:bodyPr/>
                    <a:lstStyle/>
                    <a:p>
                      <a:r>
                        <a:rPr lang="en-US" sz="1200" dirty="0"/>
                        <a:t>Medication</a:t>
                      </a:r>
                    </a:p>
                  </a:txBody>
                  <a:tcPr/>
                </a:tc>
                <a:tc>
                  <a:txBody>
                    <a:bodyPr/>
                    <a:lstStyle/>
                    <a:p>
                      <a:pPr algn="ctr"/>
                      <a:r>
                        <a:rPr lang="en-US" sz="1200" dirty="0">
                          <a:solidFill>
                            <a:schemeClr val="tx1"/>
                          </a:solidFill>
                        </a:rPr>
                        <a:t>1</a:t>
                      </a:r>
                    </a:p>
                  </a:txBody>
                  <a:tcPr/>
                </a:tc>
                <a:tc>
                  <a:txBody>
                    <a:bodyPr/>
                    <a:lstStyle/>
                    <a:p>
                      <a:pPr algn="ctr"/>
                      <a:endParaRPr lang="en-US" sz="1200" dirty="0">
                        <a:solidFill>
                          <a:schemeClr val="tx1"/>
                        </a:solidFill>
                      </a:endParaRPr>
                    </a:p>
                  </a:txBody>
                  <a:tcPr/>
                </a:tc>
                <a:tc>
                  <a:txBody>
                    <a:bodyPr/>
                    <a:lstStyle/>
                    <a:p>
                      <a:pPr algn="ctr"/>
                      <a:endParaRPr lang="en-US" sz="1200" dirty="0">
                        <a:solidFill>
                          <a:schemeClr val="tx1"/>
                        </a:solidFill>
                      </a:endParaRPr>
                    </a:p>
                  </a:txBody>
                  <a:tcPr/>
                </a:tc>
                <a:tc>
                  <a:txBody>
                    <a:bodyPr/>
                    <a:lstStyle/>
                    <a:p>
                      <a:pPr algn="ctr"/>
                      <a:endParaRPr lang="en-US" sz="1200" b="1" dirty="0">
                        <a:solidFill>
                          <a:srgbClr val="FF0000"/>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2805304445"/>
                  </a:ext>
                </a:extLst>
              </a:tr>
              <a:tr h="266304">
                <a:tc>
                  <a:txBody>
                    <a:bodyPr/>
                    <a:lstStyle/>
                    <a:p>
                      <a:r>
                        <a:rPr lang="en-US" sz="1200" dirty="0"/>
                        <a:t>Delay</a:t>
                      </a:r>
                      <a:r>
                        <a:rPr lang="en-US" sz="1200" baseline="0" dirty="0"/>
                        <a:t> dx/</a:t>
                      </a:r>
                      <a:r>
                        <a:rPr lang="en-US" sz="1200" baseline="0" dirty="0" err="1"/>
                        <a:t>tx</a:t>
                      </a:r>
                      <a:endParaRPr lang="en-US" sz="1200" dirty="0"/>
                    </a:p>
                  </a:txBody>
                  <a:tcPr/>
                </a:tc>
                <a:tc>
                  <a:txBody>
                    <a:bodyPr/>
                    <a:lstStyle/>
                    <a:p>
                      <a:pPr algn="ctr"/>
                      <a:r>
                        <a:rPr lang="en-US" sz="1200" dirty="0">
                          <a:solidFill>
                            <a:schemeClr val="tx1"/>
                          </a:solidFill>
                        </a:rPr>
                        <a:t>2</a:t>
                      </a:r>
                    </a:p>
                  </a:txBody>
                  <a:tcPr/>
                </a:tc>
                <a:tc>
                  <a:txBody>
                    <a:bodyPr/>
                    <a:lstStyle/>
                    <a:p>
                      <a:pPr algn="ctr"/>
                      <a:endParaRPr lang="en-US" sz="1200" dirty="0">
                        <a:solidFill>
                          <a:schemeClr val="tx1"/>
                        </a:solidFill>
                      </a:endParaRPr>
                    </a:p>
                  </a:txBody>
                  <a:tcPr/>
                </a:tc>
                <a:tc>
                  <a:txBody>
                    <a:bodyPr/>
                    <a:lstStyle/>
                    <a:p>
                      <a:pPr algn="ctr"/>
                      <a:endParaRPr lang="en-US" sz="1200" dirty="0">
                        <a:solidFill>
                          <a:schemeClr val="tx1"/>
                        </a:solidFill>
                      </a:endParaRPr>
                    </a:p>
                  </a:txBody>
                  <a:tcPr/>
                </a:tc>
                <a:tc>
                  <a:txBody>
                    <a:bodyPr/>
                    <a:lstStyle/>
                    <a:p>
                      <a:pPr algn="ctr"/>
                      <a:endParaRPr lang="en-US" sz="1200" b="1"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4028250496"/>
                  </a:ext>
                </a:extLst>
              </a:tr>
              <a:tr h="266304">
                <a:tc>
                  <a:txBody>
                    <a:bodyPr/>
                    <a:lstStyle/>
                    <a:p>
                      <a:r>
                        <a:rPr lang="en-US" sz="1200" dirty="0"/>
                        <a:t>Lab/Path related</a:t>
                      </a:r>
                    </a:p>
                  </a:txBody>
                  <a:tcPr/>
                </a:tc>
                <a:tc>
                  <a:txBody>
                    <a:bodyPr/>
                    <a:lstStyle/>
                    <a:p>
                      <a:pPr algn="ctr"/>
                      <a:r>
                        <a:rPr lang="en-US" sz="1200" dirty="0">
                          <a:solidFill>
                            <a:schemeClr val="tx1"/>
                          </a:solidFill>
                        </a:rPr>
                        <a:t>1</a:t>
                      </a:r>
                    </a:p>
                  </a:txBody>
                  <a:tcPr/>
                </a:tc>
                <a:tc>
                  <a:txBody>
                    <a:bodyPr/>
                    <a:lstStyle/>
                    <a:p>
                      <a:pPr algn="ctr"/>
                      <a:r>
                        <a:rPr lang="en-US" sz="1200" dirty="0">
                          <a:solidFill>
                            <a:schemeClr val="tx1"/>
                          </a:solidFill>
                        </a:rPr>
                        <a:t>2</a:t>
                      </a:r>
                    </a:p>
                  </a:txBody>
                  <a:tcPr/>
                </a:tc>
                <a:tc>
                  <a:txBody>
                    <a:bodyPr/>
                    <a:lstStyle/>
                    <a:p>
                      <a:pPr algn="ctr"/>
                      <a:endParaRPr lang="en-US" sz="1200" dirty="0">
                        <a:solidFill>
                          <a:schemeClr val="tx1"/>
                        </a:solidFill>
                      </a:endParaRPr>
                    </a:p>
                  </a:txBody>
                  <a:tcPr/>
                </a:tc>
                <a:tc>
                  <a:txBody>
                    <a:bodyPr/>
                    <a:lstStyle/>
                    <a:p>
                      <a:pPr algn="ctr"/>
                      <a:r>
                        <a:rPr lang="en-US" sz="1200" b="1" dirty="0">
                          <a:solidFill>
                            <a:srgbClr val="FF0000"/>
                          </a:solidFill>
                        </a:rPr>
                        <a:t>3</a:t>
                      </a:r>
                    </a:p>
                  </a:txBody>
                  <a:tcPr/>
                </a:tc>
                <a:tc>
                  <a:txBody>
                    <a:bodyPr/>
                    <a:lstStyle/>
                    <a:p>
                      <a:r>
                        <a:rPr lang="en-US" sz="1200" dirty="0"/>
                        <a:t>Path Lab,</a:t>
                      </a:r>
                      <a:r>
                        <a:rPr lang="en-US" sz="1200" baseline="0" dirty="0"/>
                        <a:t> CT, Mat</a:t>
                      </a:r>
                      <a:endParaRPr lang="en-US" sz="1200" dirty="0"/>
                    </a:p>
                  </a:txBody>
                  <a:tcPr/>
                </a:tc>
                <a:extLst>
                  <a:ext uri="{0D108BD9-81ED-4DB2-BD59-A6C34878D82A}">
                    <a16:rowId xmlns:a16="http://schemas.microsoft.com/office/drawing/2014/main" val="186825709"/>
                  </a:ext>
                </a:extLst>
              </a:tr>
              <a:tr h="266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Radiology</a:t>
                      </a:r>
                    </a:p>
                  </a:txBody>
                  <a:tcPr/>
                </a:tc>
                <a:tc>
                  <a:txBody>
                    <a:bodyPr/>
                    <a:lstStyle/>
                    <a:p>
                      <a:pPr algn="ctr"/>
                      <a:endParaRPr lang="en-US" sz="1200" dirty="0">
                        <a:solidFill>
                          <a:schemeClr val="tx1"/>
                        </a:solidFill>
                      </a:endParaRPr>
                    </a:p>
                  </a:txBody>
                  <a:tcPr/>
                </a:tc>
                <a:tc>
                  <a:txBody>
                    <a:bodyPr/>
                    <a:lstStyle/>
                    <a:p>
                      <a:pPr algn="ctr"/>
                      <a:r>
                        <a:rPr lang="en-US" sz="1200" dirty="0">
                          <a:solidFill>
                            <a:schemeClr val="tx1"/>
                          </a:solidFill>
                        </a:rPr>
                        <a:t>1</a:t>
                      </a:r>
                    </a:p>
                  </a:txBody>
                  <a:tcPr/>
                </a:tc>
                <a:tc>
                  <a:txBody>
                    <a:bodyPr/>
                    <a:lstStyle/>
                    <a:p>
                      <a:pPr algn="ctr"/>
                      <a:endParaRPr lang="en-US" sz="1200" dirty="0">
                        <a:solidFill>
                          <a:schemeClr val="tx1"/>
                        </a:solidFill>
                      </a:endParaRPr>
                    </a:p>
                  </a:txBody>
                  <a:tcPr/>
                </a:tc>
                <a:tc>
                  <a:txBody>
                    <a:bodyPr/>
                    <a:lstStyle/>
                    <a:p>
                      <a:pPr algn="ctr"/>
                      <a:endParaRPr lang="en-US" sz="1200" b="1"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1586431090"/>
                  </a:ext>
                </a:extLst>
              </a:tr>
              <a:tr h="266304">
                <a:tc>
                  <a:txBody>
                    <a:bodyPr/>
                    <a:lstStyle/>
                    <a:p>
                      <a:r>
                        <a:rPr lang="en-US" sz="1200" dirty="0"/>
                        <a:t>OB events</a:t>
                      </a:r>
                    </a:p>
                  </a:txBody>
                  <a:tcPr/>
                </a:tc>
                <a:tc>
                  <a:txBody>
                    <a:bodyPr/>
                    <a:lstStyle/>
                    <a:p>
                      <a:pPr algn="ctr"/>
                      <a:r>
                        <a:rPr lang="en-US" sz="1200" dirty="0">
                          <a:solidFill>
                            <a:schemeClr val="tx1"/>
                          </a:solidFill>
                        </a:rPr>
                        <a:t>2</a:t>
                      </a:r>
                    </a:p>
                  </a:txBody>
                  <a:tcPr/>
                </a:tc>
                <a:tc>
                  <a:txBody>
                    <a:bodyPr/>
                    <a:lstStyle/>
                    <a:p>
                      <a:pPr algn="ctr"/>
                      <a:endParaRPr lang="en-US" sz="1200" dirty="0">
                        <a:solidFill>
                          <a:schemeClr val="tx1"/>
                        </a:solidFill>
                      </a:endParaRPr>
                    </a:p>
                  </a:txBody>
                  <a:tcPr/>
                </a:tc>
                <a:tc>
                  <a:txBody>
                    <a:bodyPr/>
                    <a:lstStyle/>
                    <a:p>
                      <a:pPr algn="ctr"/>
                      <a:r>
                        <a:rPr lang="en-US" sz="1200" dirty="0">
                          <a:solidFill>
                            <a:schemeClr val="tx1"/>
                          </a:solidFill>
                        </a:rPr>
                        <a:t>1</a:t>
                      </a:r>
                    </a:p>
                  </a:txBody>
                  <a:tcPr/>
                </a:tc>
                <a:tc>
                  <a:txBody>
                    <a:bodyPr/>
                    <a:lstStyle/>
                    <a:p>
                      <a:pPr algn="ctr"/>
                      <a:endParaRPr lang="en-US" sz="1200" b="1"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3482594008"/>
                  </a:ext>
                </a:extLst>
              </a:tr>
              <a:tr h="278146">
                <a:tc>
                  <a:txBody>
                    <a:bodyPr/>
                    <a:lstStyle/>
                    <a:p>
                      <a:r>
                        <a:rPr lang="en-US" sz="1200" dirty="0"/>
                        <a:t>Sterilization/Disinfect.</a:t>
                      </a:r>
                    </a:p>
                  </a:txBody>
                  <a:tcPr/>
                </a:tc>
                <a:tc>
                  <a:txBody>
                    <a:bodyPr/>
                    <a:lstStyle/>
                    <a:p>
                      <a:pPr algn="ctr"/>
                      <a:endParaRPr lang="en-US" sz="1200" dirty="0">
                        <a:solidFill>
                          <a:schemeClr val="tx1"/>
                        </a:solidFill>
                      </a:endParaRPr>
                    </a:p>
                  </a:txBody>
                  <a:tcPr/>
                </a:tc>
                <a:tc>
                  <a:txBody>
                    <a:bodyPr/>
                    <a:lstStyle/>
                    <a:p>
                      <a:pPr algn="ctr"/>
                      <a:endParaRPr lang="en-US" sz="1200" dirty="0">
                        <a:solidFill>
                          <a:schemeClr val="tx1"/>
                        </a:solidFill>
                      </a:endParaRPr>
                    </a:p>
                  </a:txBody>
                  <a:tcPr/>
                </a:tc>
                <a:tc>
                  <a:txBody>
                    <a:bodyPr/>
                    <a:lstStyle/>
                    <a:p>
                      <a:pPr algn="ctr"/>
                      <a:endParaRPr lang="en-US" sz="1200" dirty="0">
                        <a:solidFill>
                          <a:schemeClr val="tx1"/>
                        </a:solidFill>
                      </a:endParaRPr>
                    </a:p>
                  </a:txBody>
                  <a:tcPr/>
                </a:tc>
                <a:tc>
                  <a:txBody>
                    <a:bodyPr/>
                    <a:lstStyle/>
                    <a:p>
                      <a:pPr algn="ctr"/>
                      <a:endParaRPr lang="en-US" sz="1200" b="1"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248410441"/>
                  </a:ext>
                </a:extLst>
              </a:tr>
              <a:tr h="443839">
                <a:tc>
                  <a:txBody>
                    <a:bodyPr/>
                    <a:lstStyle/>
                    <a:p>
                      <a:r>
                        <a:rPr lang="en-US" sz="1200" dirty="0"/>
                        <a:t>Unexpected death/change in status</a:t>
                      </a:r>
                    </a:p>
                  </a:txBody>
                  <a:tcPr/>
                </a:tc>
                <a:tc>
                  <a:txBody>
                    <a:bodyPr/>
                    <a:lstStyle/>
                    <a:p>
                      <a:pPr algn="ctr"/>
                      <a:r>
                        <a:rPr lang="en-US" sz="1200" dirty="0">
                          <a:solidFill>
                            <a:schemeClr val="tx1"/>
                          </a:solidFill>
                        </a:rPr>
                        <a:t>1</a:t>
                      </a:r>
                    </a:p>
                  </a:txBody>
                  <a:tcPr/>
                </a:tc>
                <a:tc>
                  <a:txBody>
                    <a:bodyPr/>
                    <a:lstStyle/>
                    <a:p>
                      <a:pPr algn="ctr"/>
                      <a:r>
                        <a:rPr lang="en-US" sz="1200" dirty="0">
                          <a:solidFill>
                            <a:schemeClr val="tx1"/>
                          </a:solidFill>
                        </a:rPr>
                        <a:t>1</a:t>
                      </a:r>
                    </a:p>
                  </a:txBody>
                  <a:tcPr/>
                </a:tc>
                <a:tc>
                  <a:txBody>
                    <a:bodyPr/>
                    <a:lstStyle/>
                    <a:p>
                      <a:pPr algn="ctr"/>
                      <a:r>
                        <a:rPr lang="en-US" sz="1200" dirty="0">
                          <a:solidFill>
                            <a:schemeClr val="tx1"/>
                          </a:solidFill>
                        </a:rPr>
                        <a:t>1</a:t>
                      </a:r>
                    </a:p>
                  </a:txBody>
                  <a:tcPr/>
                </a:tc>
                <a:tc>
                  <a:txBody>
                    <a:bodyPr/>
                    <a:lstStyle/>
                    <a:p>
                      <a:pPr algn="ctr"/>
                      <a:endParaRPr lang="en-US" sz="1200" b="1"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3155031361"/>
                  </a:ext>
                </a:extLst>
              </a:tr>
              <a:tr h="303702">
                <a:tc>
                  <a:txBody>
                    <a:bodyPr/>
                    <a:lstStyle/>
                    <a:p>
                      <a:r>
                        <a:rPr lang="en-US" sz="1200" dirty="0"/>
                        <a:t>Elopement</a:t>
                      </a:r>
                    </a:p>
                  </a:txBody>
                  <a:tcPr/>
                </a:tc>
                <a:tc>
                  <a:txBody>
                    <a:bodyPr/>
                    <a:lstStyle/>
                    <a:p>
                      <a:pPr algn="ctr"/>
                      <a:endParaRPr lang="en-US" sz="1200" dirty="0">
                        <a:solidFill>
                          <a:schemeClr val="tx1"/>
                        </a:solidFill>
                      </a:endParaRPr>
                    </a:p>
                  </a:txBody>
                  <a:tcPr/>
                </a:tc>
                <a:tc>
                  <a:txBody>
                    <a:bodyPr/>
                    <a:lstStyle/>
                    <a:p>
                      <a:pPr algn="ctr"/>
                      <a:endParaRPr lang="en-US" sz="1200" dirty="0">
                        <a:solidFill>
                          <a:schemeClr val="tx1"/>
                        </a:solidFill>
                      </a:endParaRPr>
                    </a:p>
                  </a:txBody>
                  <a:tcPr/>
                </a:tc>
                <a:tc>
                  <a:txBody>
                    <a:bodyPr/>
                    <a:lstStyle/>
                    <a:p>
                      <a:pPr algn="ctr"/>
                      <a:r>
                        <a:rPr lang="en-US" sz="1200" dirty="0">
                          <a:solidFill>
                            <a:schemeClr val="tx1"/>
                          </a:solidFill>
                        </a:rPr>
                        <a:t>1</a:t>
                      </a:r>
                    </a:p>
                  </a:txBody>
                  <a:tcPr/>
                </a:tc>
                <a:tc>
                  <a:txBody>
                    <a:bodyPr/>
                    <a:lstStyle/>
                    <a:p>
                      <a:pPr algn="ctr"/>
                      <a:endParaRPr lang="en-US" sz="1200" b="1"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65808481"/>
                  </a:ext>
                </a:extLst>
              </a:tr>
              <a:tr h="303702">
                <a:tc>
                  <a:txBody>
                    <a:bodyPr/>
                    <a:lstStyle/>
                    <a:p>
                      <a:r>
                        <a:rPr lang="en-US" sz="1200" dirty="0"/>
                        <a:t>Pressure ulcer</a:t>
                      </a:r>
                    </a:p>
                  </a:txBody>
                  <a:tcPr/>
                </a:tc>
                <a:tc>
                  <a:txBody>
                    <a:bodyPr/>
                    <a:lstStyle/>
                    <a:p>
                      <a:pPr algn="ctr"/>
                      <a:endParaRPr lang="en-US" sz="1200" dirty="0">
                        <a:solidFill>
                          <a:schemeClr val="tx1"/>
                        </a:solidFill>
                      </a:endParaRPr>
                    </a:p>
                  </a:txBody>
                  <a:tcPr/>
                </a:tc>
                <a:tc>
                  <a:txBody>
                    <a:bodyPr/>
                    <a:lstStyle/>
                    <a:p>
                      <a:pPr algn="ctr"/>
                      <a:endParaRPr lang="en-US" sz="1200" dirty="0">
                        <a:solidFill>
                          <a:schemeClr val="tx1"/>
                        </a:solidFill>
                      </a:endParaRPr>
                    </a:p>
                  </a:txBody>
                  <a:tcPr/>
                </a:tc>
                <a:tc>
                  <a:txBody>
                    <a:bodyPr/>
                    <a:lstStyle/>
                    <a:p>
                      <a:pPr algn="ctr"/>
                      <a:r>
                        <a:rPr lang="en-US" sz="1200" dirty="0">
                          <a:solidFill>
                            <a:schemeClr val="tx1"/>
                          </a:solidFill>
                        </a:rPr>
                        <a:t>1</a:t>
                      </a:r>
                    </a:p>
                  </a:txBody>
                  <a:tcPr/>
                </a:tc>
                <a:tc>
                  <a:txBody>
                    <a:bodyPr/>
                    <a:lstStyle/>
                    <a:p>
                      <a:pPr algn="ctr"/>
                      <a:endParaRPr lang="en-US" sz="1200" b="1"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1125731964"/>
                  </a:ext>
                </a:extLst>
              </a:tr>
              <a:tr h="374427">
                <a:tc>
                  <a:txBody>
                    <a:bodyPr/>
                    <a:lstStyle/>
                    <a:p>
                      <a:r>
                        <a:rPr lang="en-US" sz="1200" dirty="0"/>
                        <a:t>Retained</a:t>
                      </a:r>
                      <a:r>
                        <a:rPr lang="en-US" sz="1200" baseline="0" dirty="0"/>
                        <a:t> object -Near miss</a:t>
                      </a:r>
                      <a:endParaRPr lang="en-US" sz="1200" dirty="0"/>
                    </a:p>
                  </a:txBody>
                  <a:tcPr/>
                </a:tc>
                <a:tc>
                  <a:txBody>
                    <a:bodyPr/>
                    <a:lstStyle/>
                    <a:p>
                      <a:pPr algn="ctr"/>
                      <a:endParaRPr lang="en-US" sz="1200" dirty="0">
                        <a:solidFill>
                          <a:schemeClr val="tx1"/>
                        </a:solidFill>
                      </a:endParaRPr>
                    </a:p>
                  </a:txBody>
                  <a:tcPr/>
                </a:tc>
                <a:tc>
                  <a:txBody>
                    <a:bodyPr/>
                    <a:lstStyle/>
                    <a:p>
                      <a:pPr algn="ctr"/>
                      <a:endParaRPr lang="en-US" sz="1200" dirty="0">
                        <a:solidFill>
                          <a:schemeClr val="tx1"/>
                        </a:solidFill>
                      </a:endParaRPr>
                    </a:p>
                  </a:txBody>
                  <a:tcPr/>
                </a:tc>
                <a:tc>
                  <a:txBody>
                    <a:bodyPr/>
                    <a:lstStyle/>
                    <a:p>
                      <a:pPr algn="ctr"/>
                      <a:r>
                        <a:rPr lang="en-US" sz="1200" dirty="0">
                          <a:solidFill>
                            <a:schemeClr val="tx1"/>
                          </a:solidFill>
                        </a:rPr>
                        <a:t>1</a:t>
                      </a:r>
                    </a:p>
                  </a:txBody>
                  <a:tcPr/>
                </a:tc>
                <a:tc>
                  <a:txBody>
                    <a:bodyPr/>
                    <a:lstStyle/>
                    <a:p>
                      <a:pPr algn="ctr"/>
                      <a:endParaRPr lang="en-US" sz="1200" b="1" dirty="0">
                        <a:solidFill>
                          <a:srgbClr val="FF0000"/>
                        </a:solidFill>
                      </a:endParaRPr>
                    </a:p>
                  </a:txBody>
                  <a:tcPr/>
                </a:tc>
                <a:tc>
                  <a:txBody>
                    <a:bodyPr/>
                    <a:lstStyle/>
                    <a:p>
                      <a:endParaRPr lang="en-US" sz="1200" dirty="0"/>
                    </a:p>
                  </a:txBody>
                  <a:tcPr/>
                </a:tc>
                <a:extLst>
                  <a:ext uri="{0D108BD9-81ED-4DB2-BD59-A6C34878D82A}">
                    <a16:rowId xmlns:a16="http://schemas.microsoft.com/office/drawing/2014/main" val="2148316565"/>
                  </a:ext>
                </a:extLst>
              </a:tr>
              <a:tr h="533339">
                <a:tc>
                  <a:txBody>
                    <a:bodyPr/>
                    <a:lstStyle/>
                    <a:p>
                      <a:r>
                        <a:rPr lang="en-US" sz="1200" dirty="0"/>
                        <a:t>Misc. other</a:t>
                      </a:r>
                    </a:p>
                  </a:txBody>
                  <a:tcPr/>
                </a:tc>
                <a:tc>
                  <a:txBody>
                    <a:bodyPr/>
                    <a:lstStyle/>
                    <a:p>
                      <a:pPr algn="ctr"/>
                      <a:r>
                        <a:rPr lang="en-US" sz="1200" dirty="0">
                          <a:solidFill>
                            <a:schemeClr val="tx1"/>
                          </a:solidFill>
                        </a:rPr>
                        <a:t>2</a:t>
                      </a:r>
                    </a:p>
                  </a:txBody>
                  <a:tcPr/>
                </a:tc>
                <a:tc>
                  <a:txBody>
                    <a:bodyPr/>
                    <a:lstStyle/>
                    <a:p>
                      <a:pPr algn="ctr"/>
                      <a:r>
                        <a:rPr lang="en-US" sz="1200" dirty="0">
                          <a:solidFill>
                            <a:schemeClr val="tx1"/>
                          </a:solidFill>
                        </a:rPr>
                        <a:t>5</a:t>
                      </a:r>
                    </a:p>
                  </a:txBody>
                  <a:tcPr/>
                </a:tc>
                <a:tc>
                  <a:txBody>
                    <a:bodyPr/>
                    <a:lstStyle/>
                    <a:p>
                      <a:pPr algn="ctr"/>
                      <a:r>
                        <a:rPr lang="en-US" sz="1200" dirty="0">
                          <a:solidFill>
                            <a:schemeClr val="tx1"/>
                          </a:solidFill>
                        </a:rPr>
                        <a:t>4</a:t>
                      </a:r>
                    </a:p>
                  </a:txBody>
                  <a:tcPr/>
                </a:tc>
                <a:tc>
                  <a:txBody>
                    <a:bodyPr/>
                    <a:lstStyle/>
                    <a:p>
                      <a:pPr algn="ctr"/>
                      <a:r>
                        <a:rPr lang="en-US" sz="1200" b="1" dirty="0">
                          <a:solidFill>
                            <a:srgbClr val="FF0000"/>
                          </a:solidFill>
                        </a:rPr>
                        <a:t>3</a:t>
                      </a:r>
                    </a:p>
                  </a:txBody>
                  <a:tcPr/>
                </a:tc>
                <a:tc>
                  <a:txBody>
                    <a:bodyPr/>
                    <a:lstStyle/>
                    <a:p>
                      <a:r>
                        <a:rPr lang="en-US" sz="1200" dirty="0"/>
                        <a:t>OR tissue</a:t>
                      </a:r>
                      <a:r>
                        <a:rPr lang="en-US" sz="1200" baseline="0" dirty="0"/>
                        <a:t> freezer, CV adult code, </a:t>
                      </a:r>
                      <a:r>
                        <a:rPr lang="en-US" sz="1400" b="1" u="sng" baseline="0" dirty="0">
                          <a:solidFill>
                            <a:srgbClr val="7030A0"/>
                          </a:solidFill>
                        </a:rPr>
                        <a:t>ED trauma stat blood order</a:t>
                      </a:r>
                      <a:endParaRPr lang="en-US" sz="1400" b="1" u="sng" dirty="0">
                        <a:solidFill>
                          <a:srgbClr val="7030A0"/>
                        </a:solidFill>
                      </a:endParaRPr>
                    </a:p>
                  </a:txBody>
                  <a:tcPr/>
                </a:tc>
                <a:extLst>
                  <a:ext uri="{0D108BD9-81ED-4DB2-BD59-A6C34878D82A}">
                    <a16:rowId xmlns:a16="http://schemas.microsoft.com/office/drawing/2014/main" val="2277345176"/>
                  </a:ext>
                </a:extLst>
              </a:tr>
            </a:tbl>
          </a:graphicData>
        </a:graphic>
      </p:graphicFrame>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
        <p:nvSpPr>
          <p:cNvPr id="8" name="TextBox 7"/>
          <p:cNvSpPr txBox="1"/>
          <p:nvPr/>
        </p:nvSpPr>
        <p:spPr>
          <a:xfrm rot="20670458">
            <a:off x="7527333" y="866886"/>
            <a:ext cx="2976028" cy="338554"/>
          </a:xfrm>
          <a:prstGeom prst="rect">
            <a:avLst/>
          </a:prstGeom>
          <a:solidFill>
            <a:schemeClr val="bg1"/>
          </a:solidFill>
          <a:ln w="57150">
            <a:solidFill>
              <a:srgbClr val="7030A0"/>
            </a:solidFill>
          </a:ln>
        </p:spPr>
        <p:txBody>
          <a:bodyPr wrap="square" rtlCol="0">
            <a:spAutoFit/>
          </a:bodyPr>
          <a:lstStyle/>
          <a:p>
            <a:pPr defTabSz="914400"/>
            <a:r>
              <a:rPr lang="en-US" sz="1600" i="1" dirty="0">
                <a:solidFill>
                  <a:prstClr val="black"/>
                </a:solidFill>
                <a:latin typeface="Arial"/>
              </a:rPr>
              <a:t>Example</a:t>
            </a:r>
            <a:r>
              <a:rPr lang="en-US" sz="1600" dirty="0">
                <a:solidFill>
                  <a:prstClr val="black"/>
                </a:solidFill>
                <a:latin typeface="Arial"/>
              </a:rPr>
              <a:t>: Internal Data Source</a:t>
            </a:r>
          </a:p>
        </p:txBody>
      </p:sp>
    </p:spTree>
    <p:extLst>
      <p:ext uri="{BB962C8B-B14F-4D97-AF65-F5344CB8AC3E}">
        <p14:creationId xmlns:p14="http://schemas.microsoft.com/office/powerpoint/2010/main" val="392590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2800" dirty="0">
                <a:solidFill>
                  <a:srgbClr val="FFFF00"/>
                </a:solidFill>
              </a:rPr>
              <a:t>Top Risks – North Carolina State University</a:t>
            </a:r>
          </a:p>
        </p:txBody>
      </p:sp>
      <p:graphicFrame>
        <p:nvGraphicFramePr>
          <p:cNvPr id="5" name="Content Placeholder 4"/>
          <p:cNvGraphicFramePr>
            <a:graphicFrameLocks noGrp="1"/>
          </p:cNvGraphicFramePr>
          <p:nvPr>
            <p:ph idx="1"/>
          </p:nvPr>
        </p:nvGraphicFramePr>
        <p:xfrm>
          <a:off x="1875692" y="1351499"/>
          <a:ext cx="8470762" cy="4637800"/>
        </p:xfrm>
        <a:graphic>
          <a:graphicData uri="http://schemas.openxmlformats.org/drawingml/2006/table">
            <a:tbl>
              <a:tblPr firstRow="1" bandRow="1">
                <a:tableStyleId>{5C22544A-7EE6-4342-B048-85BDC9FD1C3A}</a:tableStyleId>
              </a:tblPr>
              <a:tblGrid>
                <a:gridCol w="4235381">
                  <a:extLst>
                    <a:ext uri="{9D8B030D-6E8A-4147-A177-3AD203B41FA5}">
                      <a16:colId xmlns:a16="http://schemas.microsoft.com/office/drawing/2014/main" val="405749865"/>
                    </a:ext>
                  </a:extLst>
                </a:gridCol>
                <a:gridCol w="4235381">
                  <a:extLst>
                    <a:ext uri="{9D8B030D-6E8A-4147-A177-3AD203B41FA5}">
                      <a16:colId xmlns:a16="http://schemas.microsoft.com/office/drawing/2014/main" val="2491573159"/>
                    </a:ext>
                  </a:extLst>
                </a:gridCol>
              </a:tblGrid>
              <a:tr h="473088">
                <a:tc>
                  <a:txBody>
                    <a:bodyPr/>
                    <a:lstStyle/>
                    <a:p>
                      <a:pPr algn="ctr"/>
                      <a:r>
                        <a:rPr lang="en-US" sz="2400" dirty="0"/>
                        <a:t>2023</a:t>
                      </a:r>
                    </a:p>
                  </a:txBody>
                  <a:tcPr/>
                </a:tc>
                <a:tc>
                  <a:txBody>
                    <a:bodyPr/>
                    <a:lstStyle/>
                    <a:p>
                      <a:pPr algn="ctr"/>
                      <a:r>
                        <a:rPr lang="en-US" sz="2400" dirty="0"/>
                        <a:t>2032</a:t>
                      </a:r>
                    </a:p>
                  </a:txBody>
                  <a:tcPr/>
                </a:tc>
                <a:extLst>
                  <a:ext uri="{0D108BD9-81ED-4DB2-BD59-A6C34878D82A}">
                    <a16:rowId xmlns:a16="http://schemas.microsoft.com/office/drawing/2014/main" val="3941845082"/>
                  </a:ext>
                </a:extLst>
              </a:tr>
              <a:tr h="283853">
                <a:tc>
                  <a:txBody>
                    <a:bodyPr/>
                    <a:lstStyle/>
                    <a:p>
                      <a:r>
                        <a:rPr lang="en-US" sz="1200" dirty="0"/>
                        <a:t>Succession planning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Succession planning</a:t>
                      </a:r>
                    </a:p>
                  </a:txBody>
                  <a:tcPr/>
                </a:tc>
                <a:extLst>
                  <a:ext uri="{0D108BD9-81ED-4DB2-BD59-A6C34878D82A}">
                    <a16:rowId xmlns:a16="http://schemas.microsoft.com/office/drawing/2014/main" val="73000487"/>
                  </a:ext>
                </a:extLst>
              </a:tr>
              <a:tr h="283853">
                <a:tc>
                  <a:txBody>
                    <a:bodyPr/>
                    <a:lstStyle/>
                    <a:p>
                      <a:r>
                        <a:rPr lang="en-US" sz="1200" dirty="0"/>
                        <a:t>Growth restriction due to economic conditions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Skill set challenges with adoption of digital</a:t>
                      </a:r>
                      <a:r>
                        <a:rPr lang="en-US" sz="1200" baseline="0" dirty="0"/>
                        <a:t> tech</a:t>
                      </a:r>
                      <a:endParaRPr lang="en-US" sz="1200" dirty="0"/>
                    </a:p>
                  </a:txBody>
                  <a:tcPr/>
                </a:tc>
                <a:extLst>
                  <a:ext uri="{0D108BD9-81ED-4DB2-BD59-A6C34878D82A}">
                    <a16:rowId xmlns:a16="http://schemas.microsoft.com/office/drawing/2014/main" val="2935960109"/>
                  </a:ext>
                </a:extLst>
              </a:tr>
              <a:tr h="473088">
                <a:tc>
                  <a:txBody>
                    <a:bodyPr/>
                    <a:lstStyle/>
                    <a:p>
                      <a:r>
                        <a:rPr lang="en-US" sz="1200" dirty="0"/>
                        <a:t>Profit/Loss impact of increased labor costs</a:t>
                      </a:r>
                    </a:p>
                  </a:txBody>
                  <a:tcPr/>
                </a:tc>
                <a:tc>
                  <a:txBody>
                    <a:bodyPr/>
                    <a:lstStyle/>
                    <a:p>
                      <a:r>
                        <a:rPr lang="en-US" sz="1200" dirty="0"/>
                        <a:t>Rapid speed of disruptive innovation/tech outpaces org ability to compete</a:t>
                      </a:r>
                    </a:p>
                  </a:txBody>
                  <a:tcPr/>
                </a:tc>
                <a:extLst>
                  <a:ext uri="{0D108BD9-81ED-4DB2-BD59-A6C34878D82A}">
                    <a16:rowId xmlns:a16="http://schemas.microsoft.com/office/drawing/2014/main" val="3363304484"/>
                  </a:ext>
                </a:extLst>
              </a:tr>
              <a:tr h="333677">
                <a:tc>
                  <a:txBody>
                    <a:bodyPr/>
                    <a:lstStyle/>
                    <a:p>
                      <a:r>
                        <a:rPr lang="en-US" sz="1200" dirty="0"/>
                        <a:t>Resistance</a:t>
                      </a:r>
                      <a:r>
                        <a:rPr lang="en-US" sz="1200" baseline="0" dirty="0"/>
                        <a:t> to change making business changes difficult</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Resistance</a:t>
                      </a:r>
                      <a:r>
                        <a:rPr lang="en-US" sz="1200" baseline="0" dirty="0"/>
                        <a:t> to change making business changes difficult</a:t>
                      </a:r>
                      <a:endParaRPr lang="en-US" sz="1200" dirty="0"/>
                    </a:p>
                  </a:txBody>
                  <a:tcPr/>
                </a:tc>
                <a:extLst>
                  <a:ext uri="{0D108BD9-81ED-4DB2-BD59-A6C34878D82A}">
                    <a16:rowId xmlns:a16="http://schemas.microsoft.com/office/drawing/2014/main" val="2608491858"/>
                  </a:ext>
                </a:extLst>
              </a:tr>
              <a:tr h="473088">
                <a:tc>
                  <a:txBody>
                    <a:bodyPr/>
                    <a:lstStyle/>
                    <a:p>
                      <a:r>
                        <a:rPr lang="en-US" sz="1200" dirty="0"/>
                        <a:t>Continued supply chain uncertainty</a:t>
                      </a:r>
                    </a:p>
                  </a:txBody>
                  <a:tcPr/>
                </a:tc>
                <a:tc>
                  <a:txBody>
                    <a:bodyPr/>
                    <a:lstStyle/>
                    <a:p>
                      <a:r>
                        <a:rPr lang="en-US" sz="1200" dirty="0"/>
                        <a:t>Privacy/compliance with growing ID protection</a:t>
                      </a:r>
                      <a:r>
                        <a:rPr lang="en-US" sz="1200" baseline="0" dirty="0"/>
                        <a:t> expectations will require more resources</a:t>
                      </a:r>
                      <a:endParaRPr lang="en-US" sz="1200" dirty="0"/>
                    </a:p>
                  </a:txBody>
                  <a:tcPr/>
                </a:tc>
                <a:extLst>
                  <a:ext uri="{0D108BD9-81ED-4DB2-BD59-A6C34878D82A}">
                    <a16:rowId xmlns:a16="http://schemas.microsoft.com/office/drawing/2014/main" val="1805099273"/>
                  </a:ext>
                </a:extLst>
              </a:tr>
              <a:tr h="473088">
                <a:tc>
                  <a:txBody>
                    <a:bodyPr/>
                    <a:lstStyle/>
                    <a:p>
                      <a:r>
                        <a:rPr lang="en-US" sz="1200" dirty="0"/>
                        <a:t>Difficulty sustaining culture with</a:t>
                      </a:r>
                      <a:r>
                        <a:rPr lang="en-US" sz="1200" baseline="0" dirty="0"/>
                        <a:t> changes in work environment</a:t>
                      </a:r>
                      <a:endParaRPr lang="en-US" sz="1200" dirty="0"/>
                    </a:p>
                  </a:txBody>
                  <a:tcPr/>
                </a:tc>
                <a:tc>
                  <a:txBody>
                    <a:bodyPr/>
                    <a:lstStyle/>
                    <a:p>
                      <a:r>
                        <a:rPr lang="en-US" sz="1200" dirty="0"/>
                        <a:t>Existing operations/IT unable to compete with “born digital” competitors</a:t>
                      </a:r>
                    </a:p>
                  </a:txBody>
                  <a:tcPr/>
                </a:tc>
                <a:extLst>
                  <a:ext uri="{0D108BD9-81ED-4DB2-BD59-A6C34878D82A}">
                    <a16:rowId xmlns:a16="http://schemas.microsoft.com/office/drawing/2014/main" val="1057330860"/>
                  </a:ext>
                </a:extLst>
              </a:tr>
              <a:tr h="473088">
                <a:tc>
                  <a:txBody>
                    <a:bodyPr/>
                    <a:lstStyle/>
                    <a:p>
                      <a:r>
                        <a:rPr lang="en-US" sz="1200" dirty="0"/>
                        <a:t>Skill set challenges with adoption of digital</a:t>
                      </a:r>
                      <a:r>
                        <a:rPr lang="en-US" sz="1200" baseline="0" dirty="0"/>
                        <a:t> tech</a:t>
                      </a:r>
                      <a:endParaRPr lang="en-US" sz="1200" dirty="0"/>
                    </a:p>
                  </a:txBody>
                  <a:tcPr/>
                </a:tc>
                <a:tc>
                  <a:txBody>
                    <a:bodyPr/>
                    <a:lstStyle/>
                    <a:p>
                      <a:r>
                        <a:rPr lang="en-US" sz="1200" dirty="0"/>
                        <a:t>Inability to use big data/analytics</a:t>
                      </a:r>
                      <a:r>
                        <a:rPr lang="en-US" sz="1200" baseline="0" dirty="0"/>
                        <a:t> may limit goal achievement, productivity/efficiency</a:t>
                      </a:r>
                      <a:endParaRPr lang="en-US" sz="1200" dirty="0"/>
                    </a:p>
                  </a:txBody>
                  <a:tcPr/>
                </a:tc>
                <a:extLst>
                  <a:ext uri="{0D108BD9-81ED-4DB2-BD59-A6C34878D82A}">
                    <a16:rowId xmlns:a16="http://schemas.microsoft.com/office/drawing/2014/main" val="3573587217"/>
                  </a:ext>
                </a:extLst>
              </a:tr>
              <a:tr h="473088">
                <a:tc>
                  <a:txBody>
                    <a:bodyPr/>
                    <a:lstStyle/>
                    <a:p>
                      <a:r>
                        <a:rPr lang="en-US" sz="1200" dirty="0"/>
                        <a:t>Lack</a:t>
                      </a:r>
                      <a:r>
                        <a:rPr lang="en-US" sz="1200" baseline="0" dirty="0"/>
                        <a:t> of timely ID/escalation of risk issues – due to org culture</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Growth restriction due to economic conditions</a:t>
                      </a:r>
                    </a:p>
                    <a:p>
                      <a:endParaRPr lang="en-US" sz="1200" dirty="0"/>
                    </a:p>
                  </a:txBody>
                  <a:tcPr/>
                </a:tc>
                <a:extLst>
                  <a:ext uri="{0D108BD9-81ED-4DB2-BD59-A6C34878D82A}">
                    <a16:rowId xmlns:a16="http://schemas.microsoft.com/office/drawing/2014/main" val="571637497"/>
                  </a:ext>
                </a:extLst>
              </a:tr>
              <a:tr h="473088">
                <a:tc>
                  <a:txBody>
                    <a:bodyPr/>
                    <a:lstStyle/>
                    <a:p>
                      <a:r>
                        <a:rPr lang="en-US" sz="1200" dirty="0"/>
                        <a:t>Negative impact on retention due to location of work (remote, hybrid, WFH) expectations </a:t>
                      </a:r>
                    </a:p>
                  </a:txBody>
                  <a:tcPr/>
                </a:tc>
                <a:tc>
                  <a:txBody>
                    <a:bodyPr/>
                    <a:lstStyle/>
                    <a:p>
                      <a:r>
                        <a:rPr lang="en-US" sz="1200" dirty="0"/>
                        <a:t>Regulatory changes/scrutiny may impact how org deliver products/services</a:t>
                      </a:r>
                    </a:p>
                  </a:txBody>
                  <a:tcPr/>
                </a:tc>
                <a:extLst>
                  <a:ext uri="{0D108BD9-81ED-4DB2-BD59-A6C34878D82A}">
                    <a16:rowId xmlns:a16="http://schemas.microsoft.com/office/drawing/2014/main" val="3342487328"/>
                  </a:ext>
                </a:extLst>
              </a:tr>
              <a:tr h="424801">
                <a:tc>
                  <a:txBody>
                    <a:bodyPr/>
                    <a:lstStyle/>
                    <a:p>
                      <a:r>
                        <a:rPr lang="en-US" sz="1200" dirty="0"/>
                        <a:t>Org. not resilient/agile enough to manage unexpected</a:t>
                      </a:r>
                      <a:r>
                        <a:rPr lang="en-US" sz="1200" baseline="0" dirty="0"/>
                        <a:t> crisis</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Profit/Loss impact of increased labor costs</a:t>
                      </a:r>
                    </a:p>
                  </a:txBody>
                  <a:tcPr/>
                </a:tc>
                <a:extLst>
                  <a:ext uri="{0D108BD9-81ED-4DB2-BD59-A6C34878D82A}">
                    <a16:rowId xmlns:a16="http://schemas.microsoft.com/office/drawing/2014/main" val="3549727942"/>
                  </a:ext>
                </a:extLst>
              </a:tr>
            </a:tbl>
          </a:graphicData>
        </a:graphic>
      </p:graphicFrame>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23</a:t>
            </a:fld>
            <a:endParaRPr lang="en-US" dirty="0">
              <a:solidFill>
                <a:prstClr val="white"/>
              </a:solidFill>
              <a:latin typeface="Arial"/>
            </a:endParaRPr>
          </a:p>
        </p:txBody>
      </p:sp>
      <p:sp>
        <p:nvSpPr>
          <p:cNvPr id="6" name="TextBox 5"/>
          <p:cNvSpPr txBox="1"/>
          <p:nvPr/>
        </p:nvSpPr>
        <p:spPr>
          <a:xfrm rot="20670458">
            <a:off x="7347446" y="887145"/>
            <a:ext cx="3173477" cy="338554"/>
          </a:xfrm>
          <a:prstGeom prst="rect">
            <a:avLst/>
          </a:prstGeom>
          <a:solidFill>
            <a:schemeClr val="bg1"/>
          </a:solidFill>
          <a:ln w="57150">
            <a:solidFill>
              <a:srgbClr val="7030A0"/>
            </a:solidFill>
          </a:ln>
        </p:spPr>
        <p:txBody>
          <a:bodyPr wrap="square" rtlCol="0">
            <a:spAutoFit/>
          </a:bodyPr>
          <a:lstStyle/>
          <a:p>
            <a:pPr defTabSz="914400"/>
            <a:r>
              <a:rPr lang="en-US" sz="1600" i="1" dirty="0">
                <a:solidFill>
                  <a:prstClr val="black"/>
                </a:solidFill>
                <a:latin typeface="Arial"/>
              </a:rPr>
              <a:t>Example</a:t>
            </a:r>
            <a:r>
              <a:rPr lang="en-US" sz="1600" dirty="0">
                <a:solidFill>
                  <a:prstClr val="black"/>
                </a:solidFill>
                <a:latin typeface="Arial"/>
              </a:rPr>
              <a:t>: External Data Source</a:t>
            </a:r>
          </a:p>
        </p:txBody>
      </p:sp>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336969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FACA66-536D-78B3-1C42-C3234303AA24}"/>
              </a:ext>
            </a:extLst>
          </p:cNvPr>
          <p:cNvSpPr>
            <a:spLocks noGrp="1"/>
          </p:cNvSpPr>
          <p:nvPr>
            <p:ph type="body" sz="quarter" idx="14"/>
          </p:nvPr>
        </p:nvSpPr>
        <p:spPr>
          <a:xfrm>
            <a:off x="1955398" y="101642"/>
            <a:ext cx="8277626" cy="757894"/>
          </a:xfrm>
        </p:spPr>
        <p:txBody>
          <a:bodyPr/>
          <a:lstStyle/>
          <a:p>
            <a:endParaRPr lang="en-US" sz="2800" dirty="0">
              <a:solidFill>
                <a:srgbClr val="FFFF00"/>
              </a:solidFill>
            </a:endParaRPr>
          </a:p>
          <a:p>
            <a:r>
              <a:rPr lang="en-US" sz="3200" dirty="0">
                <a:solidFill>
                  <a:srgbClr val="FFFF00"/>
                </a:solidFill>
              </a:rPr>
              <a:t>Top 10 Emerging Risks - AXA</a:t>
            </a:r>
          </a:p>
        </p:txBody>
      </p:sp>
      <p:sp>
        <p:nvSpPr>
          <p:cNvPr id="4" name="Slide Number Placeholder 3">
            <a:extLst>
              <a:ext uri="{FF2B5EF4-FFF2-40B4-BE49-F238E27FC236}">
                <a16:creationId xmlns:a16="http://schemas.microsoft.com/office/drawing/2014/main" id="{4E311700-D74C-E3C2-C53F-623DD9C0BF39}"/>
              </a:ext>
            </a:extLst>
          </p:cNvPr>
          <p:cNvSpPr>
            <a:spLocks noGrp="1"/>
          </p:cNvSpPr>
          <p:nvPr>
            <p:ph type="sldNum" sz="quarter" idx="4"/>
          </p:nvPr>
        </p:nvSpPr>
        <p:spPr/>
        <p:txBody>
          <a:bodyPr/>
          <a:lstStyle/>
          <a:p>
            <a:pPr defTabSz="914400">
              <a:defRPr/>
            </a:pPr>
            <a:fld id="{E8A74B61-50D3-3946-8366-1E447A2A8431}" type="slidenum">
              <a:rPr lang="en-US">
                <a:solidFill>
                  <a:prstClr val="white"/>
                </a:solidFill>
                <a:latin typeface="Arial"/>
              </a:rPr>
              <a:pPr defTabSz="914400">
                <a:defRPr/>
              </a:pPr>
              <a:t>24</a:t>
            </a:fld>
            <a:endParaRPr lang="en-US" dirty="0">
              <a:solidFill>
                <a:prstClr val="white"/>
              </a:solidFill>
              <a:latin typeface="Arial"/>
            </a:endParaRPr>
          </a:p>
        </p:txBody>
      </p:sp>
      <p:graphicFrame>
        <p:nvGraphicFramePr>
          <p:cNvPr id="9" name="Table 8">
            <a:extLst>
              <a:ext uri="{FF2B5EF4-FFF2-40B4-BE49-F238E27FC236}">
                <a16:creationId xmlns:a16="http://schemas.microsoft.com/office/drawing/2014/main" id="{26127D5F-9AFB-1CD9-A782-7C795FF257F1}"/>
              </a:ext>
            </a:extLst>
          </p:cNvPr>
          <p:cNvGraphicFramePr>
            <a:graphicFrameLocks noGrp="1"/>
          </p:cNvGraphicFramePr>
          <p:nvPr/>
        </p:nvGraphicFramePr>
        <p:xfrm>
          <a:off x="1676180" y="1298449"/>
          <a:ext cx="8726790" cy="5038341"/>
        </p:xfrm>
        <a:graphic>
          <a:graphicData uri="http://schemas.openxmlformats.org/drawingml/2006/table">
            <a:tbl>
              <a:tblPr firstRow="1" bandRow="1">
                <a:tableStyleId>{5C22544A-7EE6-4342-B048-85BDC9FD1C3A}</a:tableStyleId>
              </a:tblPr>
              <a:tblGrid>
                <a:gridCol w="574504">
                  <a:extLst>
                    <a:ext uri="{9D8B030D-6E8A-4147-A177-3AD203B41FA5}">
                      <a16:colId xmlns:a16="http://schemas.microsoft.com/office/drawing/2014/main" val="576690049"/>
                    </a:ext>
                  </a:extLst>
                </a:gridCol>
                <a:gridCol w="3788891">
                  <a:extLst>
                    <a:ext uri="{9D8B030D-6E8A-4147-A177-3AD203B41FA5}">
                      <a16:colId xmlns:a16="http://schemas.microsoft.com/office/drawing/2014/main" val="4250496183"/>
                    </a:ext>
                  </a:extLst>
                </a:gridCol>
                <a:gridCol w="654252">
                  <a:extLst>
                    <a:ext uri="{9D8B030D-6E8A-4147-A177-3AD203B41FA5}">
                      <a16:colId xmlns:a16="http://schemas.microsoft.com/office/drawing/2014/main" val="2673758949"/>
                    </a:ext>
                  </a:extLst>
                </a:gridCol>
                <a:gridCol w="3709143">
                  <a:extLst>
                    <a:ext uri="{9D8B030D-6E8A-4147-A177-3AD203B41FA5}">
                      <a16:colId xmlns:a16="http://schemas.microsoft.com/office/drawing/2014/main" val="2665490209"/>
                    </a:ext>
                  </a:extLst>
                </a:gridCol>
              </a:tblGrid>
              <a:tr h="458031">
                <a:tc>
                  <a:txBody>
                    <a:bodyPr/>
                    <a:lstStyle/>
                    <a:p>
                      <a:endParaRPr lang="en-US" dirty="0"/>
                    </a:p>
                  </a:txBody>
                  <a:tcPr/>
                </a:tc>
                <a:tc>
                  <a:txBody>
                    <a:bodyPr/>
                    <a:lstStyle/>
                    <a:p>
                      <a:r>
                        <a:rPr lang="en-US" dirty="0"/>
                        <a:t>3,200 Risk Experts/50 Countries</a:t>
                      </a:r>
                    </a:p>
                  </a:txBody>
                  <a:tcPr/>
                </a:tc>
                <a:tc>
                  <a:txBody>
                    <a:bodyPr/>
                    <a:lstStyle/>
                    <a:p>
                      <a:endParaRPr lang="en-US" dirty="0"/>
                    </a:p>
                  </a:txBody>
                  <a:tcPr/>
                </a:tc>
                <a:tc>
                  <a:txBody>
                    <a:bodyPr/>
                    <a:lstStyle/>
                    <a:p>
                      <a:r>
                        <a:rPr lang="en-US" dirty="0"/>
                        <a:t>20,000 members</a:t>
                      </a:r>
                    </a:p>
                  </a:txBody>
                  <a:tcPr/>
                </a:tc>
                <a:extLst>
                  <a:ext uri="{0D108BD9-81ED-4DB2-BD59-A6C34878D82A}">
                    <a16:rowId xmlns:a16="http://schemas.microsoft.com/office/drawing/2014/main" val="1626641106"/>
                  </a:ext>
                </a:extLst>
              </a:tr>
              <a:tr h="458031">
                <a:tc>
                  <a:txBody>
                    <a:bodyPr/>
                    <a:lstStyle/>
                    <a:p>
                      <a:r>
                        <a:rPr lang="en-US" dirty="0"/>
                        <a:t>1</a:t>
                      </a:r>
                    </a:p>
                  </a:txBody>
                  <a:tcPr/>
                </a:tc>
                <a:tc>
                  <a:txBody>
                    <a:bodyPr/>
                    <a:lstStyle/>
                    <a:p>
                      <a:r>
                        <a:rPr lang="en-US" i="0" dirty="0"/>
                        <a:t>Climate change</a:t>
                      </a:r>
                    </a:p>
                  </a:txBody>
                  <a:tcPr/>
                </a:tc>
                <a:tc>
                  <a:txBody>
                    <a:bodyPr/>
                    <a:lstStyle/>
                    <a:p>
                      <a:r>
                        <a:rPr lang="en-US" dirty="0"/>
                        <a:t>1</a:t>
                      </a:r>
                    </a:p>
                  </a:txBody>
                  <a:tcPr/>
                </a:tc>
                <a:tc>
                  <a:txBody>
                    <a:bodyPr/>
                    <a:lstStyle/>
                    <a:p>
                      <a:r>
                        <a:rPr lang="en-US" i="0" dirty="0"/>
                        <a:t>Climate change</a:t>
                      </a:r>
                    </a:p>
                  </a:txBody>
                  <a:tcPr/>
                </a:tc>
                <a:extLst>
                  <a:ext uri="{0D108BD9-81ED-4DB2-BD59-A6C34878D82A}">
                    <a16:rowId xmlns:a16="http://schemas.microsoft.com/office/drawing/2014/main" val="3344024147"/>
                  </a:ext>
                </a:extLst>
              </a:tr>
              <a:tr h="458031">
                <a:tc>
                  <a:txBody>
                    <a:bodyPr/>
                    <a:lstStyle/>
                    <a:p>
                      <a:r>
                        <a:rPr lang="en-US" dirty="0"/>
                        <a:t>2</a:t>
                      </a:r>
                    </a:p>
                  </a:txBody>
                  <a:tcPr/>
                </a:tc>
                <a:tc>
                  <a:txBody>
                    <a:bodyPr/>
                    <a:lstStyle/>
                    <a:p>
                      <a:r>
                        <a:rPr lang="en-US" i="0" dirty="0"/>
                        <a:t>Cybersecurity </a:t>
                      </a:r>
                    </a:p>
                  </a:txBody>
                  <a:tcPr/>
                </a:tc>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Pandemics &amp; infectious diseases</a:t>
                      </a:r>
                    </a:p>
                  </a:txBody>
                  <a:tcPr/>
                </a:tc>
                <a:extLst>
                  <a:ext uri="{0D108BD9-81ED-4DB2-BD59-A6C34878D82A}">
                    <a16:rowId xmlns:a16="http://schemas.microsoft.com/office/drawing/2014/main" val="820218198"/>
                  </a:ext>
                </a:extLst>
              </a:tr>
              <a:tr h="458031">
                <a:tc>
                  <a:txBody>
                    <a:bodyPr/>
                    <a:lstStyle/>
                    <a:p>
                      <a:r>
                        <a:rPr lang="en-US" dirty="0"/>
                        <a:t>3</a:t>
                      </a:r>
                    </a:p>
                  </a:txBody>
                  <a:tcPr/>
                </a:tc>
                <a:tc>
                  <a:txBody>
                    <a:bodyPr/>
                    <a:lstStyle/>
                    <a:p>
                      <a:r>
                        <a:rPr lang="en-US" i="0" dirty="0"/>
                        <a:t>Geopolitical instability</a:t>
                      </a:r>
                    </a:p>
                  </a:txBody>
                  <a:tcPr/>
                </a:tc>
                <a:tc>
                  <a:txBody>
                    <a:bodyPr/>
                    <a:lstStyle/>
                    <a:p>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Cybersecurity </a:t>
                      </a:r>
                    </a:p>
                  </a:txBody>
                  <a:tcPr/>
                </a:tc>
                <a:extLst>
                  <a:ext uri="{0D108BD9-81ED-4DB2-BD59-A6C34878D82A}">
                    <a16:rowId xmlns:a16="http://schemas.microsoft.com/office/drawing/2014/main" val="2738697738"/>
                  </a:ext>
                </a:extLst>
              </a:tr>
              <a:tr h="458031">
                <a:tc>
                  <a:txBody>
                    <a:bodyPr/>
                    <a:lstStyle/>
                    <a:p>
                      <a:r>
                        <a:rPr lang="en-US" dirty="0"/>
                        <a:t>4</a:t>
                      </a:r>
                    </a:p>
                  </a:txBody>
                  <a:tcPr/>
                </a:tc>
                <a:tc>
                  <a:txBody>
                    <a:bodyPr/>
                    <a:lstStyle/>
                    <a:p>
                      <a:r>
                        <a:rPr lang="en-US" i="0" dirty="0"/>
                        <a:t>Risks related to AI &amp; big data</a:t>
                      </a:r>
                    </a:p>
                  </a:txBody>
                  <a:tcPr/>
                </a:tc>
                <a:tc>
                  <a:txBody>
                    <a:bodyPr/>
                    <a:lstStyle/>
                    <a:p>
                      <a:r>
                        <a:rPr lang="en-US"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Social tensions &amp; movements</a:t>
                      </a:r>
                    </a:p>
                  </a:txBody>
                  <a:tcPr/>
                </a:tc>
                <a:extLst>
                  <a:ext uri="{0D108BD9-81ED-4DB2-BD59-A6C34878D82A}">
                    <a16:rowId xmlns:a16="http://schemas.microsoft.com/office/drawing/2014/main" val="3683126271"/>
                  </a:ext>
                </a:extLst>
              </a:tr>
              <a:tr h="458031">
                <a:tc>
                  <a:txBody>
                    <a:bodyPr/>
                    <a:lstStyle/>
                    <a:p>
                      <a:r>
                        <a:rPr lang="en-US" dirty="0"/>
                        <a:t>5</a:t>
                      </a:r>
                    </a:p>
                  </a:txBody>
                  <a:tcPr/>
                </a:tc>
                <a:tc>
                  <a:txBody>
                    <a:bodyPr/>
                    <a:lstStyle/>
                    <a:p>
                      <a:r>
                        <a:rPr lang="en-US" i="0" dirty="0"/>
                        <a:t>Energy </a:t>
                      </a:r>
                    </a:p>
                  </a:txBody>
                  <a:tcPr/>
                </a:tc>
                <a:tc>
                  <a:txBody>
                    <a:bodyPr/>
                    <a:lstStyle/>
                    <a:p>
                      <a:r>
                        <a:rPr lang="en-US"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Energy </a:t>
                      </a:r>
                    </a:p>
                  </a:txBody>
                  <a:tcPr/>
                </a:tc>
                <a:extLst>
                  <a:ext uri="{0D108BD9-81ED-4DB2-BD59-A6C34878D82A}">
                    <a16:rowId xmlns:a16="http://schemas.microsoft.com/office/drawing/2014/main" val="1380840962"/>
                  </a:ext>
                </a:extLst>
              </a:tr>
              <a:tr h="458031">
                <a:tc>
                  <a:txBody>
                    <a:bodyPr/>
                    <a:lstStyle/>
                    <a:p>
                      <a:r>
                        <a:rPr lang="en-US" dirty="0"/>
                        <a:t>6</a:t>
                      </a:r>
                    </a:p>
                  </a:txBody>
                  <a:tcPr/>
                </a:tc>
                <a:tc>
                  <a:txBody>
                    <a:bodyPr/>
                    <a:lstStyle/>
                    <a:p>
                      <a:r>
                        <a:rPr lang="en-US" i="0" dirty="0"/>
                        <a:t>Natural resources/biodiversity </a:t>
                      </a:r>
                    </a:p>
                  </a:txBody>
                  <a:tcPr/>
                </a:tc>
                <a:tc>
                  <a:txBody>
                    <a:bodyPr/>
                    <a:lstStyle/>
                    <a:p>
                      <a:r>
                        <a:rPr lang="en-US" dirty="0"/>
                        <a:t>6</a:t>
                      </a:r>
                    </a:p>
                  </a:txBody>
                  <a:tcPr/>
                </a:tc>
                <a:tc>
                  <a:txBody>
                    <a:bodyPr/>
                    <a:lstStyle/>
                    <a:p>
                      <a:r>
                        <a:rPr lang="en-US" i="0" dirty="0"/>
                        <a:t>New security threats/terrorism</a:t>
                      </a:r>
                    </a:p>
                  </a:txBody>
                  <a:tcPr/>
                </a:tc>
                <a:extLst>
                  <a:ext uri="{0D108BD9-81ED-4DB2-BD59-A6C34878D82A}">
                    <a16:rowId xmlns:a16="http://schemas.microsoft.com/office/drawing/2014/main" val="3267144817"/>
                  </a:ext>
                </a:extLst>
              </a:tr>
              <a:tr h="458031">
                <a:tc>
                  <a:txBody>
                    <a:bodyPr/>
                    <a:lstStyle/>
                    <a:p>
                      <a:r>
                        <a:rPr lang="en-US" dirty="0"/>
                        <a:t>7</a:t>
                      </a:r>
                    </a:p>
                  </a:txBody>
                  <a:tcPr/>
                </a:tc>
                <a:tc>
                  <a:txBody>
                    <a:bodyPr/>
                    <a:lstStyle/>
                    <a:p>
                      <a:r>
                        <a:rPr lang="en-US" i="0" dirty="0"/>
                        <a:t>Financial stability </a:t>
                      </a:r>
                    </a:p>
                  </a:txBody>
                  <a:tcPr/>
                </a:tc>
                <a:tc>
                  <a:txBody>
                    <a:bodyPr/>
                    <a:lstStyle/>
                    <a:p>
                      <a:r>
                        <a:rPr lang="en-US"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Financial stability </a:t>
                      </a:r>
                    </a:p>
                  </a:txBody>
                  <a:tcPr/>
                </a:tc>
                <a:extLst>
                  <a:ext uri="{0D108BD9-81ED-4DB2-BD59-A6C34878D82A}">
                    <a16:rowId xmlns:a16="http://schemas.microsoft.com/office/drawing/2014/main" val="1516760835"/>
                  </a:ext>
                </a:extLst>
              </a:tr>
              <a:tr h="458031">
                <a:tc>
                  <a:txBody>
                    <a:bodyPr/>
                    <a:lstStyle/>
                    <a:p>
                      <a:r>
                        <a:rPr lang="en-US" dirty="0"/>
                        <a:t>8</a:t>
                      </a:r>
                    </a:p>
                  </a:txBody>
                  <a:tcPr/>
                </a:tc>
                <a:tc>
                  <a:txBody>
                    <a:bodyPr/>
                    <a:lstStyle/>
                    <a:p>
                      <a:r>
                        <a:rPr lang="en-US" i="0" dirty="0"/>
                        <a:t>Social tensions &amp; movements</a:t>
                      </a:r>
                    </a:p>
                  </a:txBody>
                  <a:tcPr/>
                </a:tc>
                <a:tc>
                  <a:txBody>
                    <a:bodyPr/>
                    <a:lstStyle/>
                    <a:p>
                      <a:r>
                        <a:rPr lang="en-US" dirty="0"/>
                        <a:t>8</a:t>
                      </a:r>
                    </a:p>
                  </a:txBody>
                  <a:tcPr/>
                </a:tc>
                <a:tc>
                  <a:txBody>
                    <a:bodyPr/>
                    <a:lstStyle/>
                    <a:p>
                      <a:r>
                        <a:rPr lang="en-US" i="0" dirty="0"/>
                        <a:t>Pollution</a:t>
                      </a:r>
                    </a:p>
                  </a:txBody>
                  <a:tcPr/>
                </a:tc>
                <a:extLst>
                  <a:ext uri="{0D108BD9-81ED-4DB2-BD59-A6C34878D82A}">
                    <a16:rowId xmlns:a16="http://schemas.microsoft.com/office/drawing/2014/main" val="3396091437"/>
                  </a:ext>
                </a:extLst>
              </a:tr>
              <a:tr h="458031">
                <a:tc>
                  <a:txBody>
                    <a:bodyPr/>
                    <a:lstStyle/>
                    <a:p>
                      <a:r>
                        <a:rPr lang="en-US" dirty="0"/>
                        <a:t>9</a:t>
                      </a:r>
                    </a:p>
                  </a:txBody>
                  <a:tcPr/>
                </a:tc>
                <a:tc>
                  <a:txBody>
                    <a:bodyPr/>
                    <a:lstStyle/>
                    <a:p>
                      <a:r>
                        <a:rPr lang="en-US" i="0" dirty="0"/>
                        <a:t>Pandemics &amp; infectious diseases</a:t>
                      </a:r>
                    </a:p>
                  </a:txBody>
                  <a:tcPr/>
                </a:tc>
                <a:tc>
                  <a:txBody>
                    <a:bodyPr/>
                    <a:lstStyle/>
                    <a:p>
                      <a:r>
                        <a:rPr lang="en-US" dirty="0"/>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Geopolitical instability</a:t>
                      </a:r>
                    </a:p>
                  </a:txBody>
                  <a:tcPr/>
                </a:tc>
                <a:extLst>
                  <a:ext uri="{0D108BD9-81ED-4DB2-BD59-A6C34878D82A}">
                    <a16:rowId xmlns:a16="http://schemas.microsoft.com/office/drawing/2014/main" val="922769218"/>
                  </a:ext>
                </a:extLst>
              </a:tr>
              <a:tr h="458031">
                <a:tc>
                  <a:txBody>
                    <a:bodyPr/>
                    <a:lstStyle/>
                    <a:p>
                      <a:r>
                        <a:rPr lang="en-US" dirty="0"/>
                        <a:t>10</a:t>
                      </a:r>
                    </a:p>
                  </a:txBody>
                  <a:tcPr/>
                </a:tc>
                <a:tc>
                  <a:txBody>
                    <a:bodyPr/>
                    <a:lstStyle/>
                    <a:p>
                      <a:r>
                        <a:rPr lang="en-US" i="0" dirty="0"/>
                        <a:t>Macroeconomic </a:t>
                      </a:r>
                    </a:p>
                  </a:txBody>
                  <a:tcPr/>
                </a:tc>
                <a:tc>
                  <a:txBody>
                    <a:bodyPr/>
                    <a:lstStyle/>
                    <a:p>
                      <a:r>
                        <a:rPr lang="en-US" dirty="0"/>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Natural resources/biodiversity </a:t>
                      </a:r>
                    </a:p>
                  </a:txBody>
                  <a:tcPr/>
                </a:tc>
                <a:extLst>
                  <a:ext uri="{0D108BD9-81ED-4DB2-BD59-A6C34878D82A}">
                    <a16:rowId xmlns:a16="http://schemas.microsoft.com/office/drawing/2014/main" val="2788548280"/>
                  </a:ext>
                </a:extLst>
              </a:tr>
            </a:tbl>
          </a:graphicData>
        </a:graphic>
      </p:graphicFrame>
      <p:sp>
        <p:nvSpPr>
          <p:cNvPr id="3" name="TextBox 2">
            <a:extLst>
              <a:ext uri="{FF2B5EF4-FFF2-40B4-BE49-F238E27FC236}">
                <a16:creationId xmlns:a16="http://schemas.microsoft.com/office/drawing/2014/main" id="{19D4E458-F17E-D84F-64E8-0B528515B9C4}"/>
              </a:ext>
            </a:extLst>
          </p:cNvPr>
          <p:cNvSpPr txBox="1"/>
          <p:nvPr/>
        </p:nvSpPr>
        <p:spPr>
          <a:xfrm rot="20670458">
            <a:off x="7151967" y="1344792"/>
            <a:ext cx="3380042" cy="338554"/>
          </a:xfrm>
          <a:prstGeom prst="rect">
            <a:avLst/>
          </a:prstGeom>
          <a:solidFill>
            <a:schemeClr val="bg1"/>
          </a:solidFill>
          <a:ln w="57150">
            <a:solidFill>
              <a:srgbClr val="7030A0"/>
            </a:solidFill>
          </a:ln>
        </p:spPr>
        <p:txBody>
          <a:bodyPr wrap="square" rtlCol="0">
            <a:spAutoFit/>
          </a:bodyPr>
          <a:lstStyle/>
          <a:p>
            <a:pPr defTabSz="914400"/>
            <a:r>
              <a:rPr lang="en-US" sz="1600" i="1" dirty="0">
                <a:solidFill>
                  <a:prstClr val="black"/>
                </a:solidFill>
                <a:latin typeface="Arial"/>
              </a:rPr>
              <a:t>Example</a:t>
            </a:r>
            <a:r>
              <a:rPr lang="en-US" sz="1600" dirty="0">
                <a:solidFill>
                  <a:prstClr val="black"/>
                </a:solidFill>
                <a:latin typeface="Arial"/>
              </a:rPr>
              <a:t>: External Data Source</a:t>
            </a:r>
          </a:p>
        </p:txBody>
      </p:sp>
      <p:sp>
        <p:nvSpPr>
          <p:cNvPr id="6" name="TextBox 5">
            <a:extLst>
              <a:ext uri="{FF2B5EF4-FFF2-40B4-BE49-F238E27FC236}">
                <a16:creationId xmlns:a16="http://schemas.microsoft.com/office/drawing/2014/main" id="{D1FBFA0C-51F3-1B55-08BD-DA4ACC74A63E}"/>
              </a:ext>
            </a:extLst>
          </p:cNvPr>
          <p:cNvSpPr txBox="1"/>
          <p:nvPr/>
        </p:nvSpPr>
        <p:spPr>
          <a:xfrm>
            <a:off x="1955398" y="6427956"/>
            <a:ext cx="2814722" cy="369332"/>
          </a:xfrm>
          <a:prstGeom prst="rect">
            <a:avLst/>
          </a:prstGeom>
          <a:solidFill>
            <a:srgbClr val="0069B4"/>
          </a:solidFill>
        </p:spPr>
        <p:txBody>
          <a:bodyPr wrap="square" rtlCol="0">
            <a:spAutoFit/>
          </a:bodyPr>
          <a:lstStyle/>
          <a:p>
            <a:pPr defTabSz="914400"/>
            <a:endParaRPr lang="en-US" dirty="0">
              <a:solidFill>
                <a:prstClr val="black"/>
              </a:solidFill>
              <a:latin typeface="Arial"/>
            </a:endParaRPr>
          </a:p>
        </p:txBody>
      </p:sp>
    </p:spTree>
    <p:extLst>
      <p:ext uri="{BB962C8B-B14F-4D97-AF65-F5344CB8AC3E}">
        <p14:creationId xmlns:p14="http://schemas.microsoft.com/office/powerpoint/2010/main" val="4086912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25</a:t>
            </a:fld>
            <a:endParaRPr lang="en-US" dirty="0">
              <a:solidFill>
                <a:prstClr val="white"/>
              </a:solidFill>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12" y="876141"/>
            <a:ext cx="3034602" cy="39276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9703" y="919338"/>
            <a:ext cx="2912257" cy="4004354"/>
          </a:xfrm>
          <a:prstGeom prst="rect">
            <a:avLst/>
          </a:prstGeom>
        </p:spPr>
      </p:pic>
      <p:sp>
        <p:nvSpPr>
          <p:cNvPr id="7" name="Rectangle 6"/>
          <p:cNvSpPr/>
          <p:nvPr/>
        </p:nvSpPr>
        <p:spPr>
          <a:xfrm>
            <a:off x="1755113" y="537587"/>
            <a:ext cx="8696847" cy="338554"/>
          </a:xfrm>
          <a:prstGeom prst="rect">
            <a:avLst/>
          </a:prstGeom>
        </p:spPr>
        <p:txBody>
          <a:bodyPr wrap="square">
            <a:spAutoFit/>
          </a:bodyPr>
          <a:lstStyle/>
          <a:p>
            <a:pPr defTabSz="914400"/>
            <a:r>
              <a:rPr lang="en-US" sz="1600" i="1" dirty="0">
                <a:solidFill>
                  <a:prstClr val="black"/>
                </a:solidFill>
                <a:latin typeface="Arial"/>
                <a:hlinkClick r:id="rId5"/>
              </a:rPr>
              <a:t>https://</a:t>
            </a:r>
            <a:r>
              <a:rPr lang="en-US" sz="1600" b="1" i="1" dirty="0">
                <a:solidFill>
                  <a:prstClr val="black"/>
                </a:solidFill>
                <a:latin typeface="Arial"/>
                <a:hlinkClick r:id="rId5"/>
              </a:rPr>
              <a:t>www.aha.org</a:t>
            </a:r>
            <a:r>
              <a:rPr lang="en-US" sz="1600" i="1" dirty="0">
                <a:solidFill>
                  <a:prstClr val="black"/>
                </a:solidFill>
                <a:latin typeface="Arial"/>
                <a:hlinkClick r:id="rId5"/>
              </a:rPr>
              <a:t>/</a:t>
            </a:r>
            <a:r>
              <a:rPr lang="en-US" sz="1600" b="1" i="1" dirty="0">
                <a:solidFill>
                  <a:prstClr val="black"/>
                </a:solidFill>
                <a:latin typeface="Arial"/>
                <a:hlinkClick r:id="rId5"/>
              </a:rPr>
              <a:t>environmentalscan</a:t>
            </a:r>
            <a:r>
              <a:rPr lang="en-US" sz="1600" b="1" i="1" dirty="0">
                <a:solidFill>
                  <a:prstClr val="black"/>
                </a:solidFill>
                <a:latin typeface="Arial"/>
              </a:rPr>
              <a:t>  </a:t>
            </a:r>
            <a:r>
              <a:rPr lang="en-US" sz="1600" dirty="0">
                <a:solidFill>
                  <a:prstClr val="black"/>
                </a:solidFill>
                <a:latin typeface="Arial"/>
                <a:hlinkClick r:id="rId6"/>
              </a:rPr>
              <a:t>https://www.shsmd.org/resources/futurescan-2022</a:t>
            </a:r>
            <a:endParaRPr lang="en-US" sz="1600" dirty="0">
              <a:solidFill>
                <a:prstClr val="black"/>
              </a:solidFill>
              <a:latin typeface="Arial"/>
            </a:endParaRPr>
          </a:p>
        </p:txBody>
      </p:sp>
      <p:graphicFrame>
        <p:nvGraphicFramePr>
          <p:cNvPr id="2" name="Object 1"/>
          <p:cNvGraphicFramePr>
            <a:graphicFrameLocks noChangeAspect="1"/>
          </p:cNvGraphicFramePr>
          <p:nvPr/>
        </p:nvGraphicFramePr>
        <p:xfrm>
          <a:off x="4594348" y="1397454"/>
          <a:ext cx="3039051" cy="3931432"/>
        </p:xfrm>
        <a:graphic>
          <a:graphicData uri="http://schemas.openxmlformats.org/presentationml/2006/ole">
            <mc:AlternateContent xmlns:mc="http://schemas.openxmlformats.org/markup-compatibility/2006">
              <mc:Choice xmlns:v="urn:schemas-microsoft-com:vml" Requires="v">
                <p:oleObj name="Acrobat Document" r:id="rId7" imgW="5943960" imgH="7698240" progId="AcroExch.Document.2020">
                  <p:embed/>
                </p:oleObj>
              </mc:Choice>
              <mc:Fallback>
                <p:oleObj name="Acrobat Document" r:id="rId7" imgW="5943960" imgH="7698240" progId="AcroExch.Document.2020">
                  <p:embed/>
                  <p:pic>
                    <p:nvPicPr>
                      <p:cNvPr id="2" name="Object 1"/>
                      <p:cNvPicPr/>
                      <p:nvPr/>
                    </p:nvPicPr>
                    <p:blipFill>
                      <a:blip r:embed="rId8"/>
                      <a:stretch>
                        <a:fillRect/>
                      </a:stretch>
                    </p:blipFill>
                    <p:spPr>
                      <a:xfrm>
                        <a:off x="4594348" y="1397454"/>
                        <a:ext cx="3039051" cy="3931432"/>
                      </a:xfrm>
                      <a:prstGeom prst="rect">
                        <a:avLst/>
                      </a:prstGeom>
                    </p:spPr>
                  </p:pic>
                </p:oleObj>
              </mc:Fallback>
            </mc:AlternateContent>
          </a:graphicData>
        </a:graphic>
      </p:graphicFrame>
      <p:sp>
        <p:nvSpPr>
          <p:cNvPr id="3" name="Rectangle 2"/>
          <p:cNvSpPr/>
          <p:nvPr/>
        </p:nvSpPr>
        <p:spPr>
          <a:xfrm>
            <a:off x="3403043" y="3244334"/>
            <a:ext cx="6149591" cy="3139321"/>
          </a:xfrm>
          <a:prstGeom prst="rect">
            <a:avLst/>
          </a:prstGeom>
        </p:spPr>
        <p:txBody>
          <a:bodyPr wrap="square">
            <a:spAutoFit/>
          </a:bodyPr>
          <a:lstStyle/>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a:p>
            <a:pPr defTabSz="914400"/>
            <a:endParaRPr lang="en-US" dirty="0">
              <a:solidFill>
                <a:prstClr val="black"/>
              </a:solidFill>
              <a:latin typeface="Arial"/>
            </a:endParaRPr>
          </a:p>
        </p:txBody>
      </p:sp>
      <p:sp>
        <p:nvSpPr>
          <p:cNvPr id="9" name="Rectangle 8"/>
          <p:cNvSpPr/>
          <p:nvPr/>
        </p:nvSpPr>
        <p:spPr>
          <a:xfrm>
            <a:off x="2820238" y="5416063"/>
            <a:ext cx="6672105" cy="723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i="1" u="sng" dirty="0">
                <a:solidFill>
                  <a:srgbClr val="706F6F"/>
                </a:solidFill>
                <a:latin typeface="Arial"/>
              </a:rPr>
              <a:t>file:///L:/RM%20Committee%20FY2023/2023%20Summer%20Series/Origami_State%20of%20Risk_2023.pd</a:t>
            </a:r>
            <a:r>
              <a:rPr lang="en-US" sz="1400" i="1" u="sng" dirty="0">
                <a:solidFill>
                  <a:srgbClr val="706F6F"/>
                </a:solidFill>
                <a:latin typeface="Arial"/>
              </a:rPr>
              <a:t>f</a:t>
            </a:r>
          </a:p>
        </p:txBody>
      </p:sp>
      <p:sp>
        <p:nvSpPr>
          <p:cNvPr id="10" name="Rectangle 9"/>
          <p:cNvSpPr/>
          <p:nvPr/>
        </p:nvSpPr>
        <p:spPr>
          <a:xfrm>
            <a:off x="1883229" y="6427957"/>
            <a:ext cx="2748224" cy="33662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Arial"/>
            </a:endParaRPr>
          </a:p>
        </p:txBody>
      </p:sp>
    </p:spTree>
    <p:extLst>
      <p:ext uri="{BB962C8B-B14F-4D97-AF65-F5344CB8AC3E}">
        <p14:creationId xmlns:p14="http://schemas.microsoft.com/office/powerpoint/2010/main" val="296816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955398" y="312738"/>
            <a:ext cx="8277626" cy="784542"/>
          </a:xfrm>
        </p:spPr>
        <p:txBody>
          <a:bodyPr/>
          <a:lstStyle/>
          <a:p>
            <a:r>
              <a:rPr lang="en-US" sz="3600" dirty="0">
                <a:solidFill>
                  <a:srgbClr val="FFFF00"/>
                </a:solidFill>
                <a:latin typeface="Arial" panose="020B0604020202020204" pitchFamily="34" charset="0"/>
                <a:cs typeface="Arial" panose="020B0604020202020204" pitchFamily="34" charset="0"/>
              </a:rPr>
              <a:t>Strategic Due Diligence</a:t>
            </a:r>
          </a:p>
          <a:p>
            <a:endParaRPr lang="en-US" sz="3600" dirty="0">
              <a:solidFill>
                <a:schemeClr val="bg1"/>
              </a:solidFill>
              <a:latin typeface="Arial" panose="020B0604020202020204" pitchFamily="34" charset="0"/>
              <a:cs typeface="Arial" panose="020B0604020202020204" pitchFamily="34" charset="0"/>
            </a:endParaRPr>
          </a:p>
          <a:p>
            <a:endParaRPr lang="en-US" sz="36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defTabSz="914400">
              <a:defRPr/>
            </a:pPr>
            <a:fld id="{00000000-1234-1234-1234-123412341234}" type="slidenum">
              <a:rPr lang="en-GB">
                <a:solidFill>
                  <a:prstClr val="white"/>
                </a:solidFill>
              </a:rPr>
              <a:pPr defTabSz="914400">
                <a:defRPr/>
              </a:pPr>
              <a:t>26</a:t>
            </a:fld>
            <a:endParaRPr lang="en-GB">
              <a:solidFill>
                <a:prstClr val="white"/>
              </a:solidFill>
            </a:endParaRPr>
          </a:p>
        </p:txBody>
      </p:sp>
      <p:sp>
        <p:nvSpPr>
          <p:cNvPr id="3" name="AutoShape 2" descr="A plane lands at Logan International Airpo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a:solidFill>
                <a:prstClr val="black"/>
              </a:solidFill>
              <a:latin typeface="Arial"/>
            </a:endParaRPr>
          </a:p>
        </p:txBody>
      </p:sp>
      <p:sp>
        <p:nvSpPr>
          <p:cNvPr id="8" name="AutoShape 4" descr="A plane lands at Logan International Airpor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a:solidFill>
                <a:prstClr val="black"/>
              </a:solidFill>
              <a:latin typeface="Arial"/>
            </a:endParaRPr>
          </a:p>
        </p:txBody>
      </p:sp>
      <p:sp>
        <p:nvSpPr>
          <p:cNvPr id="13" name="Rectangle 12"/>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Arial"/>
            </a:endParaRPr>
          </a:p>
        </p:txBody>
      </p:sp>
      <p:sp>
        <p:nvSpPr>
          <p:cNvPr id="5" name="TextBox 4">
            <a:extLst>
              <a:ext uri="{FF2B5EF4-FFF2-40B4-BE49-F238E27FC236}">
                <a16:creationId xmlns:a16="http://schemas.microsoft.com/office/drawing/2014/main" id="{BBA9B54C-E976-48A9-E3E3-A93623D35F14}"/>
              </a:ext>
            </a:extLst>
          </p:cNvPr>
          <p:cNvSpPr txBox="1"/>
          <p:nvPr/>
        </p:nvSpPr>
        <p:spPr>
          <a:xfrm>
            <a:off x="1984375" y="1673353"/>
            <a:ext cx="7156577" cy="4708981"/>
          </a:xfrm>
          <a:prstGeom prst="rect">
            <a:avLst/>
          </a:prstGeom>
          <a:noFill/>
        </p:spPr>
        <p:txBody>
          <a:bodyPr wrap="square" rtlCol="0">
            <a:spAutoFit/>
          </a:bodyPr>
          <a:lstStyle/>
          <a:p>
            <a:pPr defTabSz="914400"/>
            <a:r>
              <a:rPr lang="en-US" sz="2800" b="1" dirty="0">
                <a:solidFill>
                  <a:prstClr val="white"/>
                </a:solidFill>
                <a:latin typeface="Arial"/>
              </a:rPr>
              <a:t>Risk coming </a:t>
            </a:r>
            <a:r>
              <a:rPr lang="en-US" sz="2800" b="1" dirty="0">
                <a:solidFill>
                  <a:srgbClr val="FFFF00"/>
                </a:solidFill>
                <a:latin typeface="Arial"/>
              </a:rPr>
              <a:t>TOWARD</a:t>
            </a:r>
            <a:r>
              <a:rPr lang="en-US" sz="2800" b="1" dirty="0">
                <a:solidFill>
                  <a:prstClr val="white"/>
                </a:solidFill>
                <a:latin typeface="Arial"/>
              </a:rPr>
              <a:t> the Strategy</a:t>
            </a:r>
          </a:p>
          <a:p>
            <a:pPr defTabSz="914400"/>
            <a:r>
              <a:rPr lang="en-US" b="1" dirty="0">
                <a:solidFill>
                  <a:prstClr val="white"/>
                </a:solidFill>
                <a:latin typeface="Arial"/>
              </a:rPr>
              <a:t>         Risk of executing the strategy</a:t>
            </a:r>
          </a:p>
          <a:p>
            <a:pPr defTabSz="914400"/>
            <a:r>
              <a:rPr lang="en-US" b="1" dirty="0">
                <a:solidFill>
                  <a:prstClr val="white"/>
                </a:solidFill>
                <a:latin typeface="Arial"/>
              </a:rPr>
              <a:t>         Unintended/unrelated consequences of the strategy</a:t>
            </a:r>
          </a:p>
          <a:p>
            <a:pPr defTabSz="914400"/>
            <a:endParaRPr lang="en-US" b="1" dirty="0">
              <a:solidFill>
                <a:prstClr val="white"/>
              </a:solidFill>
              <a:latin typeface="Arial"/>
            </a:endParaRPr>
          </a:p>
          <a:p>
            <a:pPr defTabSz="914400"/>
            <a:r>
              <a:rPr lang="en-US" sz="2800" b="1" dirty="0">
                <a:solidFill>
                  <a:prstClr val="white"/>
                </a:solidFill>
                <a:latin typeface="Arial"/>
              </a:rPr>
              <a:t>Risk coming </a:t>
            </a:r>
            <a:r>
              <a:rPr lang="en-US" sz="2800" b="1" dirty="0">
                <a:solidFill>
                  <a:srgbClr val="FFFF00"/>
                </a:solidFill>
                <a:latin typeface="Arial"/>
              </a:rPr>
              <a:t>FROM</a:t>
            </a:r>
            <a:r>
              <a:rPr lang="en-US" sz="2800" b="1" dirty="0">
                <a:solidFill>
                  <a:prstClr val="white"/>
                </a:solidFill>
                <a:latin typeface="Arial"/>
              </a:rPr>
              <a:t> the Strategy</a:t>
            </a:r>
          </a:p>
          <a:p>
            <a:pPr defTabSz="914400"/>
            <a:r>
              <a:rPr lang="en-US" b="1" dirty="0">
                <a:solidFill>
                  <a:prstClr val="white"/>
                </a:solidFill>
                <a:latin typeface="Arial"/>
              </a:rPr>
              <a:t>         Risk profile of the strategy</a:t>
            </a:r>
          </a:p>
          <a:p>
            <a:pPr defTabSz="914400"/>
            <a:r>
              <a:rPr lang="en-US" b="1" dirty="0">
                <a:solidFill>
                  <a:prstClr val="white"/>
                </a:solidFill>
                <a:latin typeface="Arial"/>
              </a:rPr>
              <a:t>         Implications/assumptions associated with the strategy</a:t>
            </a:r>
          </a:p>
          <a:p>
            <a:pPr defTabSz="914400"/>
            <a:r>
              <a:rPr lang="en-US" b="1" dirty="0">
                <a:solidFill>
                  <a:prstClr val="white"/>
                </a:solidFill>
                <a:latin typeface="Arial"/>
              </a:rPr>
              <a:t>         Doesn’t align with risk appetite</a:t>
            </a:r>
          </a:p>
          <a:p>
            <a:pPr defTabSz="914400"/>
            <a:endParaRPr lang="en-US" b="1" dirty="0">
              <a:solidFill>
                <a:prstClr val="white"/>
              </a:solidFill>
              <a:latin typeface="Arial"/>
            </a:endParaRPr>
          </a:p>
          <a:p>
            <a:pPr defTabSz="914400"/>
            <a:r>
              <a:rPr lang="en-US" sz="2800" b="1" dirty="0">
                <a:solidFill>
                  <a:prstClr val="white"/>
                </a:solidFill>
                <a:latin typeface="Arial"/>
              </a:rPr>
              <a:t>Risk </a:t>
            </a:r>
            <a:r>
              <a:rPr lang="en-US" sz="2800" b="1" dirty="0">
                <a:solidFill>
                  <a:srgbClr val="FFFF00"/>
                </a:solidFill>
                <a:latin typeface="Arial"/>
              </a:rPr>
              <a:t>OF</a:t>
            </a:r>
            <a:r>
              <a:rPr lang="en-US" sz="2800" b="1" dirty="0">
                <a:solidFill>
                  <a:prstClr val="white"/>
                </a:solidFill>
                <a:latin typeface="Arial"/>
              </a:rPr>
              <a:t> the Strategy</a:t>
            </a:r>
          </a:p>
          <a:p>
            <a:pPr defTabSz="914400"/>
            <a:r>
              <a:rPr lang="en-US" b="1" dirty="0">
                <a:solidFill>
                  <a:prstClr val="white"/>
                </a:solidFill>
                <a:latin typeface="Arial"/>
              </a:rPr>
              <a:t>         Risk not moving the organization where it needs to go</a:t>
            </a:r>
          </a:p>
          <a:p>
            <a:pPr defTabSz="914400"/>
            <a:r>
              <a:rPr lang="en-US" b="1" dirty="0">
                <a:solidFill>
                  <a:prstClr val="white"/>
                </a:solidFill>
                <a:latin typeface="Arial"/>
              </a:rPr>
              <a:t>         Strategy does not align with mission/values</a:t>
            </a:r>
          </a:p>
          <a:p>
            <a:pPr defTabSz="914400"/>
            <a:r>
              <a:rPr lang="en-US" b="1" dirty="0">
                <a:solidFill>
                  <a:prstClr val="white"/>
                </a:solidFill>
                <a:latin typeface="Arial"/>
              </a:rPr>
              <a:t>         Even if done correctly, the strategy won’t help reach the goal</a:t>
            </a:r>
          </a:p>
          <a:p>
            <a:pPr defTabSz="914400"/>
            <a:endParaRPr lang="en-US" dirty="0">
              <a:solidFill>
                <a:prstClr val="white"/>
              </a:solidFill>
              <a:latin typeface="Arial"/>
            </a:endParaRPr>
          </a:p>
        </p:txBody>
      </p:sp>
      <p:pic>
        <p:nvPicPr>
          <p:cNvPr id="9" name="Picture 8">
            <a:extLst>
              <a:ext uri="{FF2B5EF4-FFF2-40B4-BE49-F238E27FC236}">
                <a16:creationId xmlns:a16="http://schemas.microsoft.com/office/drawing/2014/main" id="{64C8CF2C-55AF-AE9C-B954-8D02F0CD9617}"/>
              </a:ext>
            </a:extLst>
          </p:cNvPr>
          <p:cNvPicPr>
            <a:picLocks noChangeAspect="1"/>
          </p:cNvPicPr>
          <p:nvPr/>
        </p:nvPicPr>
        <p:blipFill>
          <a:blip r:embed="rId3"/>
          <a:stretch>
            <a:fillRect/>
          </a:stretch>
        </p:blipFill>
        <p:spPr>
          <a:xfrm>
            <a:off x="8699081" y="192812"/>
            <a:ext cx="1763609" cy="2536029"/>
          </a:xfrm>
          <a:prstGeom prst="rect">
            <a:avLst/>
          </a:prstGeom>
        </p:spPr>
      </p:pic>
    </p:spTree>
    <p:extLst>
      <p:ext uri="{BB962C8B-B14F-4D97-AF65-F5344CB8AC3E}">
        <p14:creationId xmlns:p14="http://schemas.microsoft.com/office/powerpoint/2010/main" val="43897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600" dirty="0">
                <a:solidFill>
                  <a:srgbClr val="FFFF00"/>
                </a:solidFill>
              </a:rPr>
              <a:t>Assessment Formats</a:t>
            </a: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27</a:t>
            </a:fld>
            <a:endParaRPr lang="en-US" dirty="0">
              <a:solidFill>
                <a:prstClr val="white"/>
              </a:solidFill>
              <a:latin typeface="Arial"/>
            </a:endParaRPr>
          </a:p>
        </p:txBody>
      </p:sp>
      <p:sp>
        <p:nvSpPr>
          <p:cNvPr id="3" name="Content Placeholder 2"/>
          <p:cNvSpPr>
            <a:spLocks noGrp="1"/>
          </p:cNvSpPr>
          <p:nvPr>
            <p:ph idx="1"/>
          </p:nvPr>
        </p:nvSpPr>
        <p:spPr>
          <a:xfrm>
            <a:off x="1955799" y="1636776"/>
            <a:ext cx="8506210" cy="4528080"/>
          </a:xfrm>
        </p:spPr>
        <p:txBody>
          <a:bodyPr/>
          <a:lstStyle/>
          <a:p>
            <a:r>
              <a:rPr lang="en-US" b="1" dirty="0">
                <a:solidFill>
                  <a:srgbClr val="FFFF00"/>
                </a:solidFill>
              </a:rPr>
              <a:t>SWOT</a:t>
            </a:r>
            <a:r>
              <a:rPr lang="en-US" dirty="0"/>
              <a:t> – top-down view: your area, a dilemma, business proposition</a:t>
            </a:r>
          </a:p>
          <a:p>
            <a:r>
              <a:rPr lang="en-US" b="1" dirty="0">
                <a:solidFill>
                  <a:srgbClr val="FFFF00"/>
                </a:solidFill>
              </a:rPr>
              <a:t>FMEA</a:t>
            </a:r>
            <a:r>
              <a:rPr lang="en-US" dirty="0"/>
              <a:t> – steps, failure modes, scoring, re-imagining a workflow</a:t>
            </a:r>
          </a:p>
          <a:p>
            <a:r>
              <a:rPr lang="en-US" b="1" dirty="0">
                <a:solidFill>
                  <a:srgbClr val="FFFF00"/>
                </a:solidFill>
              </a:rPr>
              <a:t>New</a:t>
            </a:r>
            <a:r>
              <a:rPr lang="en-US" dirty="0"/>
              <a:t> procedure, service line, equipment risk assessment</a:t>
            </a:r>
          </a:p>
          <a:p>
            <a:r>
              <a:rPr lang="en-US" b="1" dirty="0">
                <a:solidFill>
                  <a:srgbClr val="FFFF00"/>
                </a:solidFill>
              </a:rPr>
              <a:t>CIR</a:t>
            </a:r>
            <a:r>
              <a:rPr lang="en-US" dirty="0"/>
              <a:t> – near-miss investigation, non-reportable to regulatory agencies</a:t>
            </a:r>
          </a:p>
          <a:p>
            <a:r>
              <a:rPr lang="en-US" b="1" dirty="0">
                <a:solidFill>
                  <a:srgbClr val="FFFF00"/>
                </a:solidFill>
              </a:rPr>
              <a:t>RCA </a:t>
            </a:r>
            <a:r>
              <a:rPr lang="en-US" dirty="0"/>
              <a:t>– serious reportable event (SRE) investigation, reportable</a:t>
            </a:r>
          </a:p>
          <a:p>
            <a:r>
              <a:rPr lang="en-US" b="1" dirty="0">
                <a:solidFill>
                  <a:srgbClr val="FFFF00"/>
                </a:solidFill>
              </a:rPr>
              <a:t>HVA </a:t>
            </a:r>
            <a:r>
              <a:rPr lang="en-US" dirty="0"/>
              <a:t>– Hazard Vulnerability Assessment, Emergency Management</a:t>
            </a:r>
          </a:p>
          <a:p>
            <a:r>
              <a:rPr lang="en-US" b="1" dirty="0">
                <a:solidFill>
                  <a:srgbClr val="FFFF00"/>
                </a:solidFill>
              </a:rPr>
              <a:t>Safer Matrix </a:t>
            </a:r>
            <a:r>
              <a:rPr lang="en-US" dirty="0"/>
              <a:t>– Environment of Care/Joint Commission</a:t>
            </a:r>
          </a:p>
          <a:p>
            <a:r>
              <a:rPr lang="en-US" dirty="0"/>
              <a:t>*****************</a:t>
            </a:r>
          </a:p>
          <a:p>
            <a:r>
              <a:rPr lang="en-US" sz="2000" b="1" dirty="0">
                <a:solidFill>
                  <a:srgbClr val="FFFF00"/>
                </a:solidFill>
              </a:rPr>
              <a:t>Goals</a:t>
            </a:r>
            <a:r>
              <a:rPr lang="en-US" sz="2000" dirty="0"/>
              <a:t>: </a:t>
            </a:r>
            <a:r>
              <a:rPr lang="en-US" sz="1600" dirty="0"/>
              <a:t>(1) slow down, minimize jumping to conclusions (2) do more FMEA than RCA</a:t>
            </a:r>
          </a:p>
          <a:p>
            <a:endParaRPr lang="en-US" u="sng" dirty="0">
              <a:solidFill>
                <a:srgbClr val="FF0000"/>
              </a:solidFill>
            </a:endParaRPr>
          </a:p>
          <a:p>
            <a:endParaRPr lang="en-US" dirty="0"/>
          </a:p>
        </p:txBody>
      </p:sp>
      <p:sp>
        <p:nvSpPr>
          <p:cNvPr id="5" name="Rectangle 4"/>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204102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955398" y="442127"/>
            <a:ext cx="8280800" cy="638071"/>
          </a:xfrm>
        </p:spPr>
        <p:txBody>
          <a:bodyPr/>
          <a:lstStyle/>
          <a:p>
            <a:r>
              <a:rPr lang="en-US" sz="3600" dirty="0"/>
              <a:t>SWOT Analysis </a:t>
            </a:r>
            <a:r>
              <a:rPr lang="en-US" sz="2000" dirty="0"/>
              <a:t>(“SW” – internal, “OT” – external)</a:t>
            </a: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srgbClr val="183E75"/>
                </a:solidFill>
                <a:latin typeface="Arial"/>
              </a:rPr>
              <a:pPr defTabSz="914400"/>
              <a:t>28</a:t>
            </a:fld>
            <a:endParaRPr lang="en-US" dirty="0">
              <a:solidFill>
                <a:srgbClr val="183E75"/>
              </a:solidFill>
              <a:latin typeface="Arial"/>
            </a:endParaRPr>
          </a:p>
        </p:txBody>
      </p:sp>
      <p:graphicFrame>
        <p:nvGraphicFramePr>
          <p:cNvPr id="5" name="Content Placeholder 6"/>
          <p:cNvGraphicFramePr>
            <a:graphicFrameLocks/>
          </p:cNvGraphicFramePr>
          <p:nvPr/>
        </p:nvGraphicFramePr>
        <p:xfrm>
          <a:off x="2940845" y="1919236"/>
          <a:ext cx="6310313" cy="3510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7" descr="Arrow: Clockwise curve with solid fill">
            <a:extLst>
              <a:ext uri="{FF2B5EF4-FFF2-40B4-BE49-F238E27FC236}">
                <a16:creationId xmlns:a16="http://schemas.microsoft.com/office/drawing/2014/main" id="{0823C884-CD22-424E-8B3E-BCD21A6C5075}"/>
              </a:ext>
            </a:extLst>
          </p:cNvPr>
          <p:cNvPicPr>
            <a:picLocks noGrp="1" noChangeAspect="1"/>
          </p:cNvPicPr>
          <p:nvPr>
            <p:ph idx="1"/>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198602">
            <a:off x="1986222" y="4152452"/>
            <a:ext cx="1261265" cy="1261265"/>
          </a:xfrm>
          <a:prstGeom prst="rect">
            <a:avLst/>
          </a:prstGeom>
        </p:spPr>
      </p:pic>
      <p:pic>
        <p:nvPicPr>
          <p:cNvPr id="7" name="Graphic 8" descr="Arrow: Clockwise curve with solid fill">
            <a:extLst>
              <a:ext uri="{FF2B5EF4-FFF2-40B4-BE49-F238E27FC236}">
                <a16:creationId xmlns:a16="http://schemas.microsoft.com/office/drawing/2014/main" id="{4E9CBB8D-91D5-47C2-B54F-6CF84547C6D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9064615" y="3916255"/>
            <a:ext cx="1084073" cy="1329985"/>
          </a:xfrm>
          <a:prstGeom prst="rect">
            <a:avLst/>
          </a:prstGeom>
        </p:spPr>
      </p:pic>
      <p:sp>
        <p:nvSpPr>
          <p:cNvPr id="9" name="Rectangle 8"/>
          <p:cNvSpPr/>
          <p:nvPr/>
        </p:nvSpPr>
        <p:spPr>
          <a:xfrm>
            <a:off x="1729310" y="6466114"/>
            <a:ext cx="2748224" cy="33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3929298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GB" sz="3200" dirty="0">
                <a:solidFill>
                  <a:srgbClr val="FFFF00"/>
                </a:solidFill>
              </a:rPr>
              <a:t>Failure Mode &amp; Effects Analysis (FMEA)</a:t>
            </a:r>
          </a:p>
          <a:p>
            <a:endParaRPr lang="en-US" sz="3200" dirty="0">
              <a:solidFill>
                <a:srgbClr val="FF0000"/>
              </a:solidFill>
            </a:endParaRP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29</a:t>
            </a:fld>
            <a:endParaRPr lang="en-US" dirty="0">
              <a:solidFill>
                <a:prstClr val="white"/>
              </a:solidFill>
              <a:latin typeface="Arial"/>
            </a:endParaRPr>
          </a:p>
        </p:txBody>
      </p:sp>
      <p:sp>
        <p:nvSpPr>
          <p:cNvPr id="5" name="Content Placeholder 4"/>
          <p:cNvSpPr>
            <a:spLocks noGrp="1"/>
          </p:cNvSpPr>
          <p:nvPr>
            <p:ph idx="1"/>
          </p:nvPr>
        </p:nvSpPr>
        <p:spPr>
          <a:xfrm>
            <a:off x="1955800" y="1234800"/>
            <a:ext cx="8123115" cy="5193156"/>
          </a:xfrm>
        </p:spPr>
        <p:txBody>
          <a:bodyPr/>
          <a:lstStyle/>
          <a:p>
            <a:pPr marL="285750" indent="-285750">
              <a:buFont typeface="Arial" panose="020B0604020202020204" pitchFamily="34" charset="0"/>
              <a:buChar char="•"/>
            </a:pPr>
            <a:r>
              <a:rPr lang="en-US" sz="1600" b="1" dirty="0"/>
              <a:t>Proactive risk assessment of a care or service process </a:t>
            </a:r>
          </a:p>
          <a:p>
            <a:pPr marL="285750" indent="-285750">
              <a:buFont typeface="Arial" panose="020B0604020202020204" pitchFamily="34" charset="0"/>
              <a:buChar char="•"/>
            </a:pPr>
            <a:r>
              <a:rPr lang="en-US" sz="1600" b="1" dirty="0"/>
              <a:t>Identify steps in the process</a:t>
            </a:r>
          </a:p>
          <a:p>
            <a:pPr marL="285750" indent="-285750">
              <a:buFont typeface="Arial" panose="020B0604020202020204" pitchFamily="34" charset="0"/>
              <a:buChar char="•"/>
            </a:pPr>
            <a:r>
              <a:rPr lang="en-US" sz="1600" b="1" dirty="0"/>
              <a:t>Identify failure modes (what could go wrong) for each step</a:t>
            </a:r>
          </a:p>
          <a:p>
            <a:pPr marL="285750" indent="-285750">
              <a:buFont typeface="Arial" panose="020B0604020202020204" pitchFamily="34" charset="0"/>
              <a:buChar char="•"/>
            </a:pPr>
            <a:r>
              <a:rPr lang="en-US" sz="1600" b="1" dirty="0"/>
              <a:t>Assess for Severity (S), Occurrence (O), &amp; Detectability (D) for each failure mode</a:t>
            </a:r>
          </a:p>
          <a:p>
            <a:pPr marL="231775" lvl="1" indent="0">
              <a:buNone/>
            </a:pPr>
            <a:r>
              <a:rPr lang="en-US" sz="1600" b="1" dirty="0"/>
              <a:t>		</a:t>
            </a:r>
            <a:r>
              <a:rPr lang="en-US" sz="1200" b="1" dirty="0"/>
              <a:t>S x O x D = Risk Priority Number (RPN)</a:t>
            </a:r>
          </a:p>
          <a:p>
            <a:pPr marL="285750" indent="-285750">
              <a:buFont typeface="Arial" panose="020B0604020202020204" pitchFamily="34" charset="0"/>
              <a:buChar char="•"/>
            </a:pPr>
            <a:r>
              <a:rPr lang="en-US" sz="1600" b="1" dirty="0"/>
              <a:t>Rank RPN in descending order</a:t>
            </a:r>
          </a:p>
          <a:p>
            <a:pPr marL="285750" indent="-285750">
              <a:buFont typeface="Arial" panose="020B0604020202020204" pitchFamily="34" charset="0"/>
              <a:buChar char="•"/>
            </a:pPr>
            <a:r>
              <a:rPr lang="en-US" sz="1600" b="1" dirty="0"/>
              <a:t>Develop action plans to mitigate/reduce highest risk step</a:t>
            </a:r>
          </a:p>
          <a:p>
            <a:r>
              <a:rPr lang="en-US" sz="1400" b="1" dirty="0">
                <a:solidFill>
                  <a:srgbClr val="FFFF00"/>
                </a:solidFill>
              </a:rPr>
              <a:t>	</a:t>
            </a:r>
            <a:r>
              <a:rPr lang="en-US" sz="1400" b="1" u="sng" dirty="0">
                <a:solidFill>
                  <a:srgbClr val="FFFF00"/>
                </a:solidFill>
              </a:rPr>
              <a:t>Examples:</a:t>
            </a:r>
          </a:p>
          <a:p>
            <a:pPr marL="285750">
              <a:buFont typeface="Arial" panose="020B0604020202020204" pitchFamily="34" charset="0"/>
              <a:buChar char="•"/>
            </a:pPr>
            <a:r>
              <a:rPr lang="en-US" sz="1400" b="1" dirty="0">
                <a:solidFill>
                  <a:srgbClr val="FFFF00"/>
                </a:solidFill>
              </a:rPr>
              <a:t>Trauma Stat Blood Release</a:t>
            </a:r>
          </a:p>
          <a:p>
            <a:pPr marL="285750">
              <a:buFont typeface="Arial" panose="020B0604020202020204" pitchFamily="34" charset="0"/>
              <a:buChar char="•"/>
            </a:pPr>
            <a:r>
              <a:rPr lang="en-US" sz="1400" b="1" dirty="0">
                <a:solidFill>
                  <a:srgbClr val="FFFF00"/>
                </a:solidFill>
              </a:rPr>
              <a:t>Safe Food Trays for Suicide Risk Patients</a:t>
            </a:r>
          </a:p>
          <a:p>
            <a:pPr marL="285750">
              <a:buFont typeface="Arial" panose="020B0604020202020204" pitchFamily="34" charset="0"/>
              <a:buChar char="•"/>
            </a:pPr>
            <a:r>
              <a:rPr lang="en-US" sz="1400" b="1" dirty="0">
                <a:solidFill>
                  <a:srgbClr val="FFFF00"/>
                </a:solidFill>
              </a:rPr>
              <a:t>“Forms Management”</a:t>
            </a:r>
          </a:p>
          <a:p>
            <a:pPr marL="285750">
              <a:buFont typeface="Arial" panose="020B0604020202020204" pitchFamily="34" charset="0"/>
              <a:buChar char="•"/>
            </a:pPr>
            <a:r>
              <a:rPr lang="en-US" sz="1400" b="1" dirty="0">
                <a:solidFill>
                  <a:srgbClr val="FFFF00"/>
                </a:solidFill>
              </a:rPr>
              <a:t>Med Rec</a:t>
            </a:r>
          </a:p>
          <a:p>
            <a:pPr marL="285750">
              <a:buFont typeface="Arial" panose="020B0604020202020204" pitchFamily="34" charset="0"/>
              <a:buChar char="•"/>
            </a:pPr>
            <a:r>
              <a:rPr lang="en-US" sz="1400" b="1" dirty="0">
                <a:solidFill>
                  <a:srgbClr val="FFFF00"/>
                </a:solidFill>
              </a:rPr>
              <a:t>Observation Status</a:t>
            </a:r>
          </a:p>
          <a:p>
            <a:endParaRPr lang="en-US" sz="1800" dirty="0"/>
          </a:p>
          <a:p>
            <a:endParaRPr lang="en-US" dirty="0"/>
          </a:p>
          <a:p>
            <a:endParaRPr lang="en-US" dirty="0"/>
          </a:p>
          <a:p>
            <a:endParaRPr lang="en-US" dirty="0"/>
          </a:p>
        </p:txBody>
      </p:sp>
      <p:pic>
        <p:nvPicPr>
          <p:cNvPr id="6" name="Picture 5"/>
          <p:cNvPicPr>
            <a:picLocks noChangeAspect="1"/>
          </p:cNvPicPr>
          <p:nvPr/>
        </p:nvPicPr>
        <p:blipFill>
          <a:blip r:embed="rId3"/>
          <a:stretch>
            <a:fillRect/>
          </a:stretch>
        </p:blipFill>
        <p:spPr>
          <a:xfrm>
            <a:off x="7752144" y="4278646"/>
            <a:ext cx="2145978" cy="1554615"/>
          </a:xfrm>
          <a:prstGeom prst="rect">
            <a:avLst/>
          </a:prstGeom>
        </p:spPr>
      </p:pic>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1274655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67AE-EDC5-FAA4-2B4D-9AD9A3ED2214}"/>
              </a:ext>
            </a:extLst>
          </p:cNvPr>
          <p:cNvSpPr>
            <a:spLocks noGrp="1"/>
          </p:cNvSpPr>
          <p:nvPr>
            <p:ph type="title"/>
          </p:nvPr>
        </p:nvSpPr>
        <p:spPr>
          <a:xfrm>
            <a:off x="1007706" y="320215"/>
            <a:ext cx="8881194" cy="1320800"/>
          </a:xfrm>
        </p:spPr>
        <p:txBody>
          <a:bodyPr>
            <a:normAutofit/>
          </a:bodyPr>
          <a:lstStyle/>
          <a:p>
            <a:pPr algn="ctr"/>
            <a:r>
              <a:rPr lang="en-US" sz="4000" dirty="0"/>
              <a:t>Thank you for being a Platinum Level Sponsor!</a:t>
            </a:r>
          </a:p>
        </p:txBody>
      </p:sp>
      <p:pic>
        <p:nvPicPr>
          <p:cNvPr id="4" name="Content Placeholder 6">
            <a:extLst>
              <a:ext uri="{FF2B5EF4-FFF2-40B4-BE49-F238E27FC236}">
                <a16:creationId xmlns:a16="http://schemas.microsoft.com/office/drawing/2014/main" id="{AABC0179-2689-C507-1869-BB6A4D238D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6662" y="2657640"/>
            <a:ext cx="4963281" cy="2828760"/>
          </a:xfrm>
        </p:spPr>
      </p:pic>
    </p:spTree>
    <p:extLst>
      <p:ext uri="{BB962C8B-B14F-4D97-AF65-F5344CB8AC3E}">
        <p14:creationId xmlns:p14="http://schemas.microsoft.com/office/powerpoint/2010/main" val="1233049867"/>
      </p:ext>
    </p:extLst>
  </p:cSld>
  <p:clrMapOvr>
    <a:masterClrMapping/>
  </p:clrMapOvr>
  <p:transition advClick="0" advTm="5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955398" y="228600"/>
            <a:ext cx="8277626" cy="1006200"/>
          </a:xfrm>
        </p:spPr>
        <p:txBody>
          <a:bodyPr/>
          <a:lstStyle/>
          <a:p>
            <a:r>
              <a:rPr lang="en-US" sz="2800" i="1" dirty="0">
                <a:solidFill>
                  <a:srgbClr val="FFFF00"/>
                </a:solidFill>
              </a:rPr>
              <a:t>Example</a:t>
            </a:r>
            <a:r>
              <a:rPr lang="en-US" sz="2800" i="1" dirty="0"/>
              <a:t>: Trauma Stat Blood Release</a:t>
            </a:r>
          </a:p>
          <a:p>
            <a:r>
              <a:rPr lang="en-US" sz="2400" i="1" dirty="0">
                <a:solidFill>
                  <a:schemeClr val="tx1"/>
                </a:solidFill>
                <a:highlight>
                  <a:srgbClr val="00FFFF"/>
                </a:highlight>
              </a:rPr>
              <a:t>Turquoise= new</a:t>
            </a:r>
            <a:r>
              <a:rPr lang="en-US" sz="2400" dirty="0">
                <a:solidFill>
                  <a:schemeClr val="tx1"/>
                </a:solidFill>
                <a:highlight>
                  <a:srgbClr val="00FFFF"/>
                </a:highlight>
              </a:rPr>
              <a:t> </a:t>
            </a:r>
            <a:r>
              <a:rPr lang="en-US" sz="2400" dirty="0"/>
              <a:t>Process Steps</a:t>
            </a:r>
            <a:endParaRPr lang="en-US" sz="2400" dirty="0">
              <a:solidFill>
                <a:srgbClr val="FF0000"/>
              </a:solidFill>
            </a:endParaRPr>
          </a:p>
          <a:p>
            <a:endParaRPr lang="en-US" sz="3200" i="1" dirty="0"/>
          </a:p>
          <a:p>
            <a:endParaRPr lang="en-US" sz="3200" dirty="0">
              <a:solidFill>
                <a:srgbClr val="FF0000"/>
              </a:solidFill>
            </a:endParaRP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30</a:t>
            </a:fld>
            <a:endParaRPr lang="en-US" dirty="0">
              <a:solidFill>
                <a:prstClr val="white"/>
              </a:solidFill>
              <a:latin typeface="Arial"/>
            </a:endParaRPr>
          </a:p>
        </p:txBody>
      </p:sp>
      <p:sp>
        <p:nvSpPr>
          <p:cNvPr id="5" name="Content Placeholder 4"/>
          <p:cNvSpPr>
            <a:spLocks noGrp="1"/>
          </p:cNvSpPr>
          <p:nvPr>
            <p:ph idx="1"/>
          </p:nvPr>
        </p:nvSpPr>
        <p:spPr>
          <a:xfrm>
            <a:off x="1955800" y="1234800"/>
            <a:ext cx="8123115" cy="5193156"/>
          </a:xfrm>
        </p:spPr>
        <p:txBody>
          <a:bodyPr/>
          <a:lstStyle/>
          <a:p>
            <a:endParaRPr lang="en-US" sz="1800" dirty="0"/>
          </a:p>
          <a:p>
            <a:endParaRPr lang="en-US" dirty="0"/>
          </a:p>
          <a:p>
            <a:endParaRPr lang="en-US" dirty="0"/>
          </a:p>
          <a:p>
            <a:endParaRPr lang="en-US" dirty="0"/>
          </a:p>
        </p:txBody>
      </p:sp>
      <p:graphicFrame>
        <p:nvGraphicFramePr>
          <p:cNvPr id="3" name="Table 2"/>
          <p:cNvGraphicFramePr>
            <a:graphicFrameLocks noGrp="1"/>
          </p:cNvGraphicFramePr>
          <p:nvPr/>
        </p:nvGraphicFramePr>
        <p:xfrm>
          <a:off x="1820427" y="1488581"/>
          <a:ext cx="8576268" cy="4458195"/>
        </p:xfrm>
        <a:graphic>
          <a:graphicData uri="http://schemas.openxmlformats.org/drawingml/2006/table">
            <a:tbl>
              <a:tblPr firstRow="1" bandRow="1">
                <a:tableStyleId>{5C22544A-7EE6-4342-B048-85BDC9FD1C3A}</a:tableStyleId>
              </a:tblPr>
              <a:tblGrid>
                <a:gridCol w="2382765">
                  <a:extLst>
                    <a:ext uri="{9D8B030D-6E8A-4147-A177-3AD203B41FA5}">
                      <a16:colId xmlns:a16="http://schemas.microsoft.com/office/drawing/2014/main" val="3806230222"/>
                    </a:ext>
                  </a:extLst>
                </a:gridCol>
                <a:gridCol w="6193503">
                  <a:extLst>
                    <a:ext uri="{9D8B030D-6E8A-4147-A177-3AD203B41FA5}">
                      <a16:colId xmlns:a16="http://schemas.microsoft.com/office/drawing/2014/main" val="3805025980"/>
                    </a:ext>
                  </a:extLst>
                </a:gridCol>
              </a:tblGrid>
              <a:tr h="358779">
                <a:tc>
                  <a:txBody>
                    <a:bodyPr/>
                    <a:lstStyle/>
                    <a:p>
                      <a:r>
                        <a:rPr lang="en-US" dirty="0"/>
                        <a:t>Step</a:t>
                      </a:r>
                    </a:p>
                  </a:txBody>
                  <a:tcPr/>
                </a:tc>
                <a:tc>
                  <a:txBody>
                    <a:bodyPr/>
                    <a:lstStyle/>
                    <a:p>
                      <a:r>
                        <a:rPr lang="en-US" dirty="0"/>
                        <a:t>Step</a:t>
                      </a:r>
                    </a:p>
                  </a:txBody>
                  <a:tcPr/>
                </a:tc>
                <a:extLst>
                  <a:ext uri="{0D108BD9-81ED-4DB2-BD59-A6C34878D82A}">
                    <a16:rowId xmlns:a16="http://schemas.microsoft.com/office/drawing/2014/main" val="3758402663"/>
                  </a:ext>
                </a:extLst>
              </a:tr>
              <a:tr h="501308">
                <a:tc>
                  <a:txBody>
                    <a:bodyPr/>
                    <a:lstStyle/>
                    <a:p>
                      <a:r>
                        <a:rPr lang="en-US" sz="1600" b="1" dirty="0">
                          <a:solidFill>
                            <a:schemeClr val="tx1"/>
                          </a:solidFill>
                        </a:rPr>
                        <a:t>EMS notification to ED</a:t>
                      </a:r>
                    </a:p>
                  </a:txBody>
                  <a:tcPr/>
                </a:tc>
                <a:tc>
                  <a:txBody>
                    <a:bodyPr/>
                    <a:lstStyle/>
                    <a:p>
                      <a:r>
                        <a:rPr lang="en-US" sz="1400" b="1" dirty="0">
                          <a:solidFill>
                            <a:schemeClr val="tx1"/>
                          </a:solidFill>
                        </a:rPr>
                        <a:t>EMS notifies ED MD or Charge RN from the</a:t>
                      </a:r>
                      <a:r>
                        <a:rPr lang="en-US" sz="1400" b="1" baseline="0" dirty="0">
                          <a:solidFill>
                            <a:schemeClr val="tx1"/>
                          </a:solidFill>
                        </a:rPr>
                        <a:t> field</a:t>
                      </a:r>
                      <a:r>
                        <a:rPr lang="en-US" sz="1400" b="1" dirty="0">
                          <a:solidFill>
                            <a:schemeClr val="tx1"/>
                          </a:solidFill>
                        </a:rPr>
                        <a:t>. Determination</a:t>
                      </a:r>
                      <a:r>
                        <a:rPr lang="en-US" sz="1400" b="1" baseline="0" dirty="0">
                          <a:solidFill>
                            <a:schemeClr val="tx1"/>
                          </a:solidFill>
                        </a:rPr>
                        <a:t> of trauma team activation.</a:t>
                      </a:r>
                      <a:endParaRPr lang="en-US" sz="1400" b="1" dirty="0">
                        <a:solidFill>
                          <a:schemeClr val="tx1"/>
                        </a:solidFill>
                      </a:endParaRPr>
                    </a:p>
                  </a:txBody>
                  <a:tcPr/>
                </a:tc>
                <a:extLst>
                  <a:ext uri="{0D108BD9-81ED-4DB2-BD59-A6C34878D82A}">
                    <a16:rowId xmlns:a16="http://schemas.microsoft.com/office/drawing/2014/main" val="3382403524"/>
                  </a:ext>
                </a:extLst>
              </a:tr>
              <a:tr h="1220987">
                <a:tc>
                  <a:txBody>
                    <a:bodyPr/>
                    <a:lstStyle/>
                    <a:p>
                      <a:r>
                        <a:rPr lang="en-US" sz="1600" b="1" dirty="0">
                          <a:solidFill>
                            <a:schemeClr val="tx1"/>
                          </a:solidFill>
                        </a:rPr>
                        <a:t>ED Trauma</a:t>
                      </a:r>
                      <a:r>
                        <a:rPr lang="en-US" sz="1600" b="1" baseline="0" dirty="0">
                          <a:solidFill>
                            <a:schemeClr val="tx1"/>
                          </a:solidFill>
                        </a:rPr>
                        <a:t> </a:t>
                      </a:r>
                      <a:r>
                        <a:rPr lang="en-US" sz="1600" b="1" dirty="0">
                          <a:solidFill>
                            <a:schemeClr val="tx1"/>
                          </a:solidFill>
                        </a:rPr>
                        <a:t>activation</a:t>
                      </a:r>
                    </a:p>
                  </a:txBody>
                  <a:tcPr/>
                </a:tc>
                <a:tc>
                  <a:txBody>
                    <a:bodyPr/>
                    <a:lstStyle/>
                    <a:p>
                      <a:pPr marL="342900" indent="-342900">
                        <a:buAutoNum type="arabicPeriod"/>
                      </a:pPr>
                      <a:r>
                        <a:rPr lang="en-US" sz="1200" b="1" baseline="0" dirty="0">
                          <a:solidFill>
                            <a:schemeClr val="tx1"/>
                          </a:solidFill>
                        </a:rPr>
                        <a:t>Charge RN or AA notifies Switchboard of: Trauma level, </a:t>
                      </a:r>
                      <a:r>
                        <a:rPr lang="en-US" sz="1200" b="1" baseline="0" dirty="0">
                          <a:solidFill>
                            <a:schemeClr val="tx1"/>
                          </a:solidFill>
                          <a:highlight>
                            <a:srgbClr val="00FFFF"/>
                          </a:highlight>
                        </a:rPr>
                        <a:t>age, gender</a:t>
                      </a:r>
                      <a:r>
                        <a:rPr lang="en-US" sz="1200" b="1" baseline="0" dirty="0">
                          <a:solidFill>
                            <a:schemeClr val="tx1"/>
                          </a:solidFill>
                        </a:rPr>
                        <a:t>, ETA &amp; brief mechanism of injury</a:t>
                      </a:r>
                    </a:p>
                    <a:p>
                      <a:pPr marL="342900" indent="-342900">
                        <a:buAutoNum type="arabicPeriod"/>
                      </a:pPr>
                      <a:r>
                        <a:rPr lang="en-US" sz="1200" b="1" baseline="0" dirty="0">
                          <a:solidFill>
                            <a:schemeClr val="tx1"/>
                          </a:solidFill>
                        </a:rPr>
                        <a:t>Switchboard initiates “Trauma STAT” notification to multi-departments.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200" b="1" baseline="0" dirty="0">
                          <a:solidFill>
                            <a:schemeClr val="tx1"/>
                          </a:solidFill>
                          <a:highlight>
                            <a:srgbClr val="00FFFF"/>
                          </a:highlight>
                        </a:rPr>
                        <a:t>Blood Bank receives notification; begins preparing 2 units O +/- based on age/gender information.</a:t>
                      </a:r>
                    </a:p>
                    <a:p>
                      <a:pPr marL="342900" indent="-342900">
                        <a:buAutoNum type="arabicPeriod"/>
                      </a:pPr>
                      <a:r>
                        <a:rPr lang="en-US" sz="1200" b="1" baseline="0" dirty="0">
                          <a:solidFill>
                            <a:schemeClr val="tx1"/>
                          </a:solidFill>
                          <a:highlight>
                            <a:srgbClr val="00FFFF"/>
                          </a:highlight>
                        </a:rPr>
                        <a:t>Charge RN notifies Access Rep of “Trauma STAT” with age &amp; gender info</a:t>
                      </a:r>
                    </a:p>
                  </a:txBody>
                  <a:tcPr/>
                </a:tc>
                <a:extLst>
                  <a:ext uri="{0D108BD9-81ED-4DB2-BD59-A6C34878D82A}">
                    <a16:rowId xmlns:a16="http://schemas.microsoft.com/office/drawing/2014/main" val="1347001093"/>
                  </a:ext>
                </a:extLst>
              </a:tr>
              <a:tr h="501308">
                <a:tc>
                  <a:txBody>
                    <a:bodyPr/>
                    <a:lstStyle/>
                    <a:p>
                      <a:r>
                        <a:rPr lang="en-US" sz="1600" b="1" dirty="0">
                          <a:solidFill>
                            <a:schemeClr val="tx1"/>
                          </a:solidFill>
                        </a:rPr>
                        <a:t>Access/Registration</a:t>
                      </a:r>
                    </a:p>
                  </a:txBody>
                  <a:tcPr/>
                </a:tc>
                <a:tc>
                  <a:txBody>
                    <a:bodyPr/>
                    <a:lstStyle/>
                    <a:p>
                      <a:r>
                        <a:rPr lang="en-US" sz="1400" b="1" dirty="0">
                          <a:solidFill>
                            <a:schemeClr val="tx1"/>
                          </a:solidFill>
                        </a:rPr>
                        <a:t>Access rep </a:t>
                      </a:r>
                      <a:r>
                        <a:rPr lang="en-US" sz="1400" b="1" baseline="0" dirty="0">
                          <a:solidFill>
                            <a:schemeClr val="tx1"/>
                          </a:solidFill>
                        </a:rPr>
                        <a:t>uses “Unidentified Patient ” process to complete registration </a:t>
                      </a:r>
                      <a:r>
                        <a:rPr lang="en-US" sz="1400" b="1" baseline="0" dirty="0">
                          <a:solidFill>
                            <a:schemeClr val="tx1"/>
                          </a:solidFill>
                          <a:highlight>
                            <a:srgbClr val="00FFFF"/>
                          </a:highlight>
                        </a:rPr>
                        <a:t>pre-arrival – 100% of cases</a:t>
                      </a:r>
                      <a:endParaRPr lang="en-US" sz="1400" b="1" dirty="0">
                        <a:solidFill>
                          <a:schemeClr val="tx1"/>
                        </a:solidFill>
                        <a:highlight>
                          <a:srgbClr val="00FFFF"/>
                        </a:highlight>
                      </a:endParaRPr>
                    </a:p>
                  </a:txBody>
                  <a:tcPr/>
                </a:tc>
                <a:extLst>
                  <a:ext uri="{0D108BD9-81ED-4DB2-BD59-A6C34878D82A}">
                    <a16:rowId xmlns:a16="http://schemas.microsoft.com/office/drawing/2014/main" val="4211305356"/>
                  </a:ext>
                </a:extLst>
              </a:tr>
              <a:tr h="379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Orders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highlight>
                            <a:srgbClr val="00FFFF"/>
                          </a:highlight>
                        </a:rPr>
                        <a:t>MD or RN enters “Trauma Stat” order set once registration done</a:t>
                      </a:r>
                    </a:p>
                  </a:txBody>
                  <a:tcPr/>
                </a:tc>
                <a:extLst>
                  <a:ext uri="{0D108BD9-81ED-4DB2-BD59-A6C34878D82A}">
                    <a16:rowId xmlns:a16="http://schemas.microsoft.com/office/drawing/2014/main" val="295884239"/>
                  </a:ext>
                </a:extLst>
              </a:tr>
              <a:tr h="358779">
                <a:tc>
                  <a:txBody>
                    <a:bodyPr/>
                    <a:lstStyle/>
                    <a:p>
                      <a:r>
                        <a:rPr lang="en-US" sz="1600" b="1" dirty="0">
                          <a:solidFill>
                            <a:schemeClr val="tx1"/>
                          </a:solidFill>
                        </a:rPr>
                        <a:t>Blood delivered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highlight>
                            <a:srgbClr val="00FFFF"/>
                          </a:highlight>
                        </a:rPr>
                        <a:t>Blood bank can d</a:t>
                      </a:r>
                      <a:r>
                        <a:rPr lang="en-US" sz="1400" b="1" baseline="0" dirty="0">
                          <a:solidFill>
                            <a:schemeClr val="tx1"/>
                          </a:solidFill>
                          <a:highlight>
                            <a:srgbClr val="00FFFF"/>
                          </a:highlight>
                        </a:rPr>
                        <a:t>eliver “Emergency Release” O +/- as soon as ready</a:t>
                      </a:r>
                    </a:p>
                  </a:txBody>
                  <a:tcPr/>
                </a:tc>
                <a:extLst>
                  <a:ext uri="{0D108BD9-81ED-4DB2-BD59-A6C34878D82A}">
                    <a16:rowId xmlns:a16="http://schemas.microsoft.com/office/drawing/2014/main" val="2009409068"/>
                  </a:ext>
                </a:extLst>
              </a:tr>
              <a:tr h="547051">
                <a:tc>
                  <a:txBody>
                    <a:bodyPr/>
                    <a:lstStyle/>
                    <a:p>
                      <a:r>
                        <a:rPr lang="en-US" sz="1600" b="1" dirty="0">
                          <a:solidFill>
                            <a:schemeClr val="tx1"/>
                          </a:solidFill>
                        </a:rPr>
                        <a:t>Patient Arrival/Assessment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Patient arrives;</a:t>
                      </a:r>
                      <a:r>
                        <a:rPr lang="en-US" sz="1400" b="1" baseline="0" dirty="0">
                          <a:solidFill>
                            <a:schemeClr val="tx1"/>
                          </a:solidFill>
                        </a:rPr>
                        <a:t> EMS report to ED team. Provider assessment begins</a:t>
                      </a:r>
                    </a:p>
                  </a:txBody>
                  <a:tcPr/>
                </a:tc>
                <a:extLst>
                  <a:ext uri="{0D108BD9-81ED-4DB2-BD59-A6C34878D82A}">
                    <a16:rowId xmlns:a16="http://schemas.microsoft.com/office/drawing/2014/main" val="733648940"/>
                  </a:ext>
                </a:extLst>
              </a:tr>
              <a:tr h="489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Access</a:t>
                      </a:r>
                      <a:r>
                        <a:rPr lang="en-US" sz="1600" b="1" baseline="0" dirty="0">
                          <a:solidFill>
                            <a:schemeClr val="tx1"/>
                          </a:solidFill>
                        </a:rPr>
                        <a:t>/Registration</a:t>
                      </a:r>
                      <a:endParaRPr lang="en-US" sz="16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highlight>
                            <a:srgbClr val="00FFFF"/>
                          </a:highlight>
                        </a:rPr>
                        <a:t>Access rep</a:t>
                      </a:r>
                      <a:r>
                        <a:rPr lang="en-US" sz="1400" b="1" baseline="0" dirty="0">
                          <a:solidFill>
                            <a:schemeClr val="tx1"/>
                          </a:solidFill>
                          <a:highlight>
                            <a:srgbClr val="00FFFF"/>
                          </a:highlight>
                        </a:rPr>
                        <a:t> documents arrival in EPIC. Completes demographic update request form &amp; marks record for merge with prior record</a:t>
                      </a:r>
                      <a:endParaRPr lang="en-US" sz="1400" b="1" dirty="0">
                        <a:solidFill>
                          <a:schemeClr val="tx1"/>
                        </a:solidFill>
                        <a:highlight>
                          <a:srgbClr val="00FFFF"/>
                        </a:highlight>
                      </a:endParaRPr>
                    </a:p>
                  </a:txBody>
                  <a:tcPr/>
                </a:tc>
                <a:extLst>
                  <a:ext uri="{0D108BD9-81ED-4DB2-BD59-A6C34878D82A}">
                    <a16:rowId xmlns:a16="http://schemas.microsoft.com/office/drawing/2014/main" val="3998312718"/>
                  </a:ext>
                </a:extLst>
              </a:tr>
            </a:tbl>
          </a:graphicData>
        </a:graphic>
      </p:graphicFrame>
      <p:sp>
        <p:nvSpPr>
          <p:cNvPr id="6" name="Rectangle 5"/>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2282055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2800" i="1" dirty="0">
                <a:solidFill>
                  <a:srgbClr val="FFFF00"/>
                </a:solidFill>
              </a:rPr>
              <a:t>Example</a:t>
            </a:r>
            <a:r>
              <a:rPr lang="en-US" sz="2800" i="1" dirty="0"/>
              <a:t>: Medical Records Forms Management</a:t>
            </a:r>
          </a:p>
          <a:p>
            <a:endParaRPr lang="en-GB" sz="3200" i="1" dirty="0"/>
          </a:p>
        </p:txBody>
      </p:sp>
      <p:sp>
        <p:nvSpPr>
          <p:cNvPr id="5" name="Content Placeholder 4"/>
          <p:cNvSpPr>
            <a:spLocks noGrp="1"/>
          </p:cNvSpPr>
          <p:nvPr>
            <p:ph idx="1"/>
          </p:nvPr>
        </p:nvSpPr>
        <p:spPr>
          <a:xfrm>
            <a:off x="1955800" y="1152144"/>
            <a:ext cx="8277224" cy="5012712"/>
          </a:xfrm>
        </p:spPr>
        <p:txBody>
          <a:bodyPr/>
          <a:lstStyle/>
          <a:p>
            <a:pPr lvl="1" indent="0">
              <a:spcAft>
                <a:spcPts val="1000"/>
              </a:spcAft>
              <a:buNone/>
            </a:pPr>
            <a:r>
              <a:rPr lang="en-US" sz="2000" b="1" dirty="0"/>
              <a:t>Consents</a:t>
            </a:r>
          </a:p>
          <a:p>
            <a:pPr lvl="1" indent="0">
              <a:spcAft>
                <a:spcPts val="1000"/>
              </a:spcAft>
              <a:buNone/>
            </a:pPr>
            <a:r>
              <a:rPr lang="en-US" sz="2000" b="1" dirty="0"/>
              <a:t>Downtime forms</a:t>
            </a:r>
            <a:r>
              <a:rPr lang="en-US" sz="1400" b="1" dirty="0"/>
              <a:t>: Order sets, Med Administration Records (MAR), Progress Notes, Flowsheets, Admission Assessments, Care Plans, Code Sheets</a:t>
            </a:r>
          </a:p>
          <a:p>
            <a:pPr>
              <a:spcAft>
                <a:spcPts val="1000"/>
              </a:spcAft>
            </a:pPr>
            <a:r>
              <a:rPr lang="en-US" sz="2000" b="1" dirty="0">
                <a:solidFill>
                  <a:srgbClr val="FFFF00"/>
                </a:solidFill>
              </a:rPr>
              <a:t>Problem……</a:t>
            </a:r>
          </a:p>
          <a:p>
            <a:pPr>
              <a:spcAft>
                <a:spcPts val="1000"/>
              </a:spcAft>
            </a:pPr>
            <a:r>
              <a:rPr lang="en-US" sz="1400" b="1" dirty="0"/>
              <a:t>1. Source documents found in multiple locations:</a:t>
            </a:r>
          </a:p>
          <a:p>
            <a:pPr lvl="1" indent="0">
              <a:spcAft>
                <a:spcPts val="1000"/>
              </a:spcAft>
              <a:buNone/>
            </a:pPr>
            <a:r>
              <a:rPr lang="en-US" sz="1400" b="1" dirty="0"/>
              <a:t>	I-drive (historic source of truth)</a:t>
            </a:r>
          </a:p>
          <a:p>
            <a:pPr lvl="1" indent="0">
              <a:spcAft>
                <a:spcPts val="1000"/>
              </a:spcAft>
              <a:buNone/>
            </a:pPr>
            <a:r>
              <a:rPr lang="en-US" sz="1400" b="1" dirty="0"/>
              <a:t>	ECMS </a:t>
            </a:r>
            <a:r>
              <a:rPr lang="en-US" sz="1400" b="1" dirty="0" err="1"/>
              <a:t>Careforms</a:t>
            </a:r>
            <a:r>
              <a:rPr lang="en-US" sz="1400" b="1" dirty="0"/>
              <a:t> (links to EPIC), 2015 – prints with patient name/demographics</a:t>
            </a:r>
          </a:p>
          <a:p>
            <a:pPr lvl="1" indent="0">
              <a:spcAft>
                <a:spcPts val="1000"/>
              </a:spcAft>
              <a:buNone/>
            </a:pPr>
            <a:r>
              <a:rPr lang="en-US" sz="1400" b="1" dirty="0"/>
              <a:t>	G-drive (department drive)</a:t>
            </a:r>
          </a:p>
          <a:p>
            <a:pPr lvl="1" indent="0">
              <a:spcAft>
                <a:spcPts val="1000"/>
              </a:spcAft>
              <a:buNone/>
            </a:pPr>
            <a:r>
              <a:rPr lang="en-US" sz="1400" b="1" dirty="0"/>
              <a:t>	File cabinets and dusty shelves		</a:t>
            </a:r>
          </a:p>
          <a:p>
            <a:pPr>
              <a:spcAft>
                <a:spcPts val="1000"/>
              </a:spcAft>
            </a:pPr>
            <a:r>
              <a:rPr lang="en-US" sz="1400" b="1" dirty="0"/>
              <a:t>2. Form revisions not managed &amp; forms not retired</a:t>
            </a:r>
          </a:p>
          <a:p>
            <a:pPr>
              <a:spcAft>
                <a:spcPts val="1000"/>
              </a:spcAft>
            </a:pPr>
            <a:r>
              <a:rPr lang="en-US" sz="1400" b="1" dirty="0"/>
              <a:t>3. Owners come &amp; go</a:t>
            </a:r>
          </a:p>
          <a:p>
            <a:pPr>
              <a:spcAft>
                <a:spcPts val="1000"/>
              </a:spcAft>
            </a:pPr>
            <a:r>
              <a:rPr lang="en-US" sz="1400" b="1" dirty="0"/>
              <a:t>4. And the elusive form fairy</a:t>
            </a:r>
          </a:p>
          <a:p>
            <a:pPr>
              <a:spcAft>
                <a:spcPts val="1000"/>
              </a:spcAft>
            </a:pPr>
            <a:r>
              <a:rPr lang="en-US" sz="2000" b="1" dirty="0">
                <a:solidFill>
                  <a:srgbClr val="FFFF00"/>
                </a:solidFill>
              </a:rPr>
              <a:t>Resolution:</a:t>
            </a:r>
          </a:p>
          <a:p>
            <a:pPr marL="285750" indent="-285750">
              <a:spcAft>
                <a:spcPts val="1000"/>
              </a:spcAft>
              <a:buFont typeface="Arial" panose="020B0604020202020204" pitchFamily="34" charset="0"/>
              <a:buChar char="•"/>
            </a:pPr>
            <a:r>
              <a:rPr lang="en-US" sz="1400" b="1" dirty="0">
                <a:solidFill>
                  <a:srgbClr val="FFFF00"/>
                </a:solidFill>
              </a:rPr>
              <a:t>Single Source of Truth</a:t>
            </a:r>
          </a:p>
          <a:p>
            <a:pPr marL="285750" indent="-285750">
              <a:spcAft>
                <a:spcPts val="1000"/>
              </a:spcAft>
              <a:buFont typeface="Arial" panose="020B0604020202020204" pitchFamily="34" charset="0"/>
              <a:buChar char="•"/>
            </a:pPr>
            <a:r>
              <a:rPr lang="en-US" sz="1400" b="1" dirty="0">
                <a:solidFill>
                  <a:srgbClr val="FFFF00"/>
                </a:solidFill>
              </a:rPr>
              <a:t>Data Governance oversight</a:t>
            </a:r>
          </a:p>
          <a:p>
            <a:endParaRPr lang="en-US" sz="1800"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31</a:t>
            </a:fld>
            <a:endParaRPr lang="en-US" dirty="0">
              <a:solidFill>
                <a:prstClr val="white"/>
              </a:solidFill>
              <a:latin typeface="Arial"/>
            </a:endParaRPr>
          </a:p>
        </p:txBody>
      </p:sp>
      <p:pic>
        <p:nvPicPr>
          <p:cNvPr id="7" name="Picture 6"/>
          <p:cNvPicPr>
            <a:picLocks noChangeAspect="1"/>
          </p:cNvPicPr>
          <p:nvPr/>
        </p:nvPicPr>
        <p:blipFill>
          <a:blip r:embed="rId3"/>
          <a:stretch>
            <a:fillRect/>
          </a:stretch>
        </p:blipFill>
        <p:spPr>
          <a:xfrm>
            <a:off x="7918890" y="5092304"/>
            <a:ext cx="2314135" cy="1204103"/>
          </a:xfrm>
          <a:prstGeom prst="rect">
            <a:avLst/>
          </a:prstGeom>
        </p:spPr>
      </p:pic>
      <p:sp>
        <p:nvSpPr>
          <p:cNvPr id="6" name="Rectangle 5"/>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1083592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46"/>
          <p:cNvSpPr>
            <a:spLocks noGrp="1"/>
          </p:cNvSpPr>
          <p:nvPr>
            <p:ph type="sldNum" sz="quarter" idx="4294967295"/>
          </p:nvPr>
        </p:nvSpPr>
        <p:spPr bwMode="auto">
          <a:noFill/>
          <a:ln>
            <a:miter lim="800000"/>
            <a:headEnd/>
            <a:tailEnd/>
          </a:ln>
        </p:spPr>
        <p:txBody>
          <a:bodyPr/>
          <a:lstStyle/>
          <a:p>
            <a:pPr defTabSz="914400"/>
            <a:fld id="{3B628CDB-E69A-4774-B135-A9111DFD1DC6}" type="slidenum">
              <a:rPr lang="en-US" altLang="en-US">
                <a:solidFill>
                  <a:srgbClr val="183E75"/>
                </a:solidFill>
                <a:latin typeface="Arial"/>
              </a:rPr>
              <a:pPr defTabSz="914400"/>
              <a:t>32</a:t>
            </a:fld>
            <a:endParaRPr lang="en-US" altLang="en-US" dirty="0">
              <a:solidFill>
                <a:srgbClr val="183E75"/>
              </a:solidFill>
              <a:latin typeface="Arial"/>
            </a:endParaRPr>
          </a:p>
        </p:txBody>
      </p:sp>
      <p:sp>
        <p:nvSpPr>
          <p:cNvPr id="97283" name="Text Placeholder 43"/>
          <p:cNvSpPr>
            <a:spLocks noGrp="1"/>
          </p:cNvSpPr>
          <p:nvPr>
            <p:ph type="body" sz="quarter" idx="16"/>
          </p:nvPr>
        </p:nvSpPr>
        <p:spPr>
          <a:xfrm>
            <a:off x="1955801" y="238205"/>
            <a:ext cx="8358187" cy="1014292"/>
          </a:xfrm>
        </p:spPr>
        <p:txBody>
          <a:bodyPr/>
          <a:lstStyle/>
          <a:p>
            <a:pPr eaLnBrk="1" hangingPunct="1">
              <a:spcAft>
                <a:spcPct val="0"/>
              </a:spcAft>
              <a:buFont typeface="Arial" charset="0"/>
              <a:buNone/>
            </a:pPr>
            <a:r>
              <a:rPr lang="en-GB" altLang="en-US" sz="2000" dirty="0"/>
              <a:t>New Service/Program, Equipment, Procedure Risk Assessment </a:t>
            </a:r>
          </a:p>
          <a:p>
            <a:pPr marL="171450" indent="-171450">
              <a:spcAft>
                <a:spcPct val="0"/>
              </a:spcAft>
              <a:buFont typeface="Wingdings" panose="05000000000000000000" pitchFamily="2" charset="2"/>
              <a:buChar char="ü"/>
            </a:pPr>
            <a:r>
              <a:rPr lang="en-GB" altLang="en-US" sz="1100" u="sng" dirty="0">
                <a:solidFill>
                  <a:schemeClr val="accent1"/>
                </a:solidFill>
              </a:rPr>
              <a:t>Completed</a:t>
            </a:r>
            <a:r>
              <a:rPr lang="en-GB" altLang="en-US" sz="1100" dirty="0">
                <a:solidFill>
                  <a:schemeClr val="accent1"/>
                </a:solidFill>
              </a:rPr>
              <a:t>: </a:t>
            </a:r>
          </a:p>
          <a:p>
            <a:pPr marL="171450" indent="-171450">
              <a:spcAft>
                <a:spcPct val="0"/>
              </a:spcAft>
              <a:buFont typeface="Wingdings" panose="05000000000000000000" pitchFamily="2" charset="2"/>
              <a:buChar char="ü"/>
            </a:pPr>
            <a:r>
              <a:rPr lang="en-GB" altLang="en-US" sz="1100" u="sng" dirty="0">
                <a:solidFill>
                  <a:schemeClr val="accent1"/>
                </a:solidFill>
              </a:rPr>
              <a:t>In Process</a:t>
            </a:r>
            <a:r>
              <a:rPr lang="en-GB" altLang="en-US" sz="1100" dirty="0">
                <a:solidFill>
                  <a:schemeClr val="accent1"/>
                </a:solidFill>
              </a:rPr>
              <a:t>: </a:t>
            </a:r>
          </a:p>
          <a:p>
            <a:pPr marL="171450" indent="-171450">
              <a:spcAft>
                <a:spcPct val="0"/>
              </a:spcAft>
              <a:buFont typeface="Wingdings" panose="05000000000000000000" pitchFamily="2" charset="2"/>
              <a:buChar char="ü"/>
            </a:pPr>
            <a:r>
              <a:rPr lang="en-GB" altLang="en-US" sz="1100" u="sng" dirty="0">
                <a:solidFill>
                  <a:schemeClr val="accent1"/>
                </a:solidFill>
              </a:rPr>
              <a:t>TBD:</a:t>
            </a:r>
          </a:p>
          <a:p>
            <a:pPr eaLnBrk="1" hangingPunct="1">
              <a:spcAft>
                <a:spcPct val="0"/>
              </a:spcAft>
              <a:buFont typeface="Arial" charset="0"/>
              <a:buNone/>
            </a:pPr>
            <a:endParaRPr lang="en-GB" altLang="en-US" sz="1400" i="1" dirty="0">
              <a:solidFill>
                <a:srgbClr val="FF0000"/>
              </a:solidFill>
            </a:endParaRPr>
          </a:p>
        </p:txBody>
      </p:sp>
      <p:sp>
        <p:nvSpPr>
          <p:cNvPr id="97285" name="Rectangle 1"/>
          <p:cNvSpPr>
            <a:spLocks noChangeArrowheads="1"/>
          </p:cNvSpPr>
          <p:nvPr/>
        </p:nvSpPr>
        <p:spPr bwMode="auto">
          <a:xfrm>
            <a:off x="1955800" y="1439864"/>
            <a:ext cx="8089900" cy="369887"/>
          </a:xfrm>
          <a:prstGeom prst="rect">
            <a:avLst/>
          </a:prstGeom>
          <a:noFill/>
          <a:ln w="9525">
            <a:noFill/>
            <a:miter lim="800000"/>
            <a:headEnd/>
            <a:tailEnd/>
          </a:ln>
        </p:spPr>
        <p:txBody>
          <a:bodyPr>
            <a:spAutoFit/>
          </a:bodyPr>
          <a:lstStyle/>
          <a:p>
            <a:pPr marL="465138" lvl="2" indent="-285750" defTabSz="914400">
              <a:buFont typeface="Wingdings" pitchFamily="2" charset="2"/>
              <a:buChar char="§"/>
            </a:pPr>
            <a:endParaRPr lang="en-GB" altLang="en-US" dirty="0">
              <a:solidFill>
                <a:prstClr val="black"/>
              </a:solidFill>
              <a:latin typeface="Arial"/>
            </a:endParaRPr>
          </a:p>
        </p:txBody>
      </p:sp>
      <p:graphicFrame>
        <p:nvGraphicFramePr>
          <p:cNvPr id="2" name="Table 1"/>
          <p:cNvGraphicFramePr>
            <a:graphicFrameLocks noGrp="1"/>
          </p:cNvGraphicFramePr>
          <p:nvPr/>
        </p:nvGraphicFramePr>
        <p:xfrm>
          <a:off x="1815994" y="1366079"/>
          <a:ext cx="8606117" cy="4480779"/>
        </p:xfrm>
        <a:graphic>
          <a:graphicData uri="http://schemas.openxmlformats.org/drawingml/2006/table">
            <a:tbl>
              <a:tblPr firstRow="1" bandRow="1">
                <a:tableStyleId>{5C22544A-7EE6-4342-B048-85BDC9FD1C3A}</a:tableStyleId>
              </a:tblPr>
              <a:tblGrid>
                <a:gridCol w="894306">
                  <a:extLst>
                    <a:ext uri="{9D8B030D-6E8A-4147-A177-3AD203B41FA5}">
                      <a16:colId xmlns:a16="http://schemas.microsoft.com/office/drawing/2014/main" val="325466705"/>
                    </a:ext>
                  </a:extLst>
                </a:gridCol>
                <a:gridCol w="3583265">
                  <a:extLst>
                    <a:ext uri="{9D8B030D-6E8A-4147-A177-3AD203B41FA5}">
                      <a16:colId xmlns:a16="http://schemas.microsoft.com/office/drawing/2014/main" val="2797705895"/>
                    </a:ext>
                  </a:extLst>
                </a:gridCol>
                <a:gridCol w="211144">
                  <a:extLst>
                    <a:ext uri="{9D8B030D-6E8A-4147-A177-3AD203B41FA5}">
                      <a16:colId xmlns:a16="http://schemas.microsoft.com/office/drawing/2014/main" val="1080650288"/>
                    </a:ext>
                  </a:extLst>
                </a:gridCol>
                <a:gridCol w="926153">
                  <a:extLst>
                    <a:ext uri="{9D8B030D-6E8A-4147-A177-3AD203B41FA5}">
                      <a16:colId xmlns:a16="http://schemas.microsoft.com/office/drawing/2014/main" val="3431865409"/>
                    </a:ext>
                  </a:extLst>
                </a:gridCol>
                <a:gridCol w="2991249">
                  <a:extLst>
                    <a:ext uri="{9D8B030D-6E8A-4147-A177-3AD203B41FA5}">
                      <a16:colId xmlns:a16="http://schemas.microsoft.com/office/drawing/2014/main" val="2877953155"/>
                    </a:ext>
                  </a:extLst>
                </a:gridCol>
              </a:tblGrid>
              <a:tr h="349667">
                <a:tc>
                  <a:txBody>
                    <a:bodyPr/>
                    <a:lstStyle/>
                    <a:p>
                      <a:r>
                        <a:rPr lang="en-US" sz="1400" dirty="0"/>
                        <a:t>Domain</a:t>
                      </a:r>
                    </a:p>
                  </a:txBody>
                  <a:tcPr/>
                </a:tc>
                <a:tc>
                  <a:txBody>
                    <a:bodyPr/>
                    <a:lstStyle/>
                    <a:p>
                      <a:r>
                        <a:rPr lang="en-US" sz="1400" dirty="0"/>
                        <a:t>Key Activities </a:t>
                      </a:r>
                    </a:p>
                  </a:txBody>
                  <a:tcPr/>
                </a:tc>
                <a:tc>
                  <a:txBody>
                    <a:bodyPr/>
                    <a:lstStyle/>
                    <a:p>
                      <a:endParaRPr lang="en-US" dirty="0"/>
                    </a:p>
                  </a:txBody>
                  <a:tcPr>
                    <a:solidFill>
                      <a:srgbClr val="7030A0"/>
                    </a:solidFill>
                  </a:tcPr>
                </a:tc>
                <a:tc>
                  <a:txBody>
                    <a:bodyPr/>
                    <a:lstStyle/>
                    <a:p>
                      <a:r>
                        <a:rPr lang="en-US" sz="1400" dirty="0"/>
                        <a:t>Domain</a:t>
                      </a:r>
                    </a:p>
                  </a:txBody>
                  <a:tcPr/>
                </a:tc>
                <a:tc>
                  <a:txBody>
                    <a:bodyPr/>
                    <a:lstStyle/>
                    <a:p>
                      <a:r>
                        <a:rPr lang="en-US" sz="1400" dirty="0"/>
                        <a:t>Key Activities</a:t>
                      </a:r>
                    </a:p>
                  </a:txBody>
                  <a:tcPr/>
                </a:tc>
                <a:extLst>
                  <a:ext uri="{0D108BD9-81ED-4DB2-BD59-A6C34878D82A}">
                    <a16:rowId xmlns:a16="http://schemas.microsoft.com/office/drawing/2014/main" val="3375822490"/>
                  </a:ext>
                </a:extLst>
              </a:tr>
              <a:tr h="961583">
                <a:tc>
                  <a:txBody>
                    <a:bodyPr/>
                    <a:lstStyle/>
                    <a:p>
                      <a:r>
                        <a:rPr lang="en-US" sz="1000" b="1" dirty="0"/>
                        <a:t>Finance</a:t>
                      </a:r>
                    </a:p>
                  </a:txBody>
                  <a:tcPr/>
                </a:tc>
                <a:tc>
                  <a:txBody>
                    <a:bodyPr/>
                    <a:lstStyle/>
                    <a:p>
                      <a:pPr marL="171450" indent="-171450">
                        <a:buFont typeface="Arial" panose="020B0604020202020204" pitchFamily="34" charset="0"/>
                        <a:buChar char="•"/>
                      </a:pPr>
                      <a:r>
                        <a:rPr lang="en-US" sz="1000" b="1" dirty="0"/>
                        <a:t>Cost/Benefit analysis, pro-forma,</a:t>
                      </a:r>
                      <a:r>
                        <a:rPr lang="en-US" sz="1000" b="1" baseline="0" dirty="0"/>
                        <a:t> budget/cash flow</a:t>
                      </a:r>
                      <a:endParaRPr lang="en-US" sz="1000" b="1" dirty="0"/>
                    </a:p>
                    <a:p>
                      <a:pPr marL="171450" indent="-171450">
                        <a:buFont typeface="Arial" panose="020B0604020202020204" pitchFamily="34" charset="0"/>
                        <a:buChar char="•"/>
                      </a:pPr>
                      <a:r>
                        <a:rPr lang="en-US" sz="1000" b="1" dirty="0"/>
                        <a:t>Reimbursement</a:t>
                      </a:r>
                    </a:p>
                    <a:p>
                      <a:pPr marL="171450" indent="-171450">
                        <a:buFont typeface="Arial" panose="020B0604020202020204" pitchFamily="34" charset="0"/>
                        <a:buChar char="•"/>
                      </a:pPr>
                      <a:r>
                        <a:rPr lang="en-US" sz="1000" b="1" dirty="0"/>
                        <a:t>Capital Equipment </a:t>
                      </a:r>
                    </a:p>
                    <a:p>
                      <a:pPr marL="171450" indent="-171450">
                        <a:buFont typeface="Arial" panose="020B0604020202020204" pitchFamily="34" charset="0"/>
                        <a:buChar char="•"/>
                      </a:pPr>
                      <a:r>
                        <a:rPr lang="en-US" sz="1000" b="1" dirty="0"/>
                        <a:t>Supplies/disposables</a:t>
                      </a:r>
                    </a:p>
                    <a:p>
                      <a:pPr marL="171450" indent="-171450">
                        <a:buFont typeface="Arial" panose="020B0604020202020204" pitchFamily="34" charset="0"/>
                        <a:buChar char="•"/>
                      </a:pPr>
                      <a:r>
                        <a:rPr lang="en-US" sz="1000" b="1" dirty="0"/>
                        <a:t>Staffing/training impact, implementation</a:t>
                      </a:r>
                    </a:p>
                  </a:txBody>
                  <a:tcPr/>
                </a:tc>
                <a:tc>
                  <a:txBody>
                    <a:bodyPr/>
                    <a:lstStyle/>
                    <a:p>
                      <a:endParaRPr lang="en-US" sz="1000" b="1" dirty="0">
                        <a:solidFill>
                          <a:srgbClr val="7030A0"/>
                        </a:solidFill>
                      </a:endParaRPr>
                    </a:p>
                  </a:txBody>
                  <a:tcPr>
                    <a:solidFill>
                      <a:srgbClr val="7030A0"/>
                    </a:solidFill>
                  </a:tcPr>
                </a:tc>
                <a:tc>
                  <a:txBody>
                    <a:bodyPr/>
                    <a:lstStyle/>
                    <a:p>
                      <a:r>
                        <a:rPr lang="en-US" sz="1000" b="1" dirty="0"/>
                        <a:t>Human </a:t>
                      </a:r>
                    </a:p>
                    <a:p>
                      <a:r>
                        <a:rPr lang="en-US" sz="1000" b="1" dirty="0"/>
                        <a:t>Capital</a:t>
                      </a:r>
                    </a:p>
                  </a:txBody>
                  <a:tcPr/>
                </a:tc>
                <a:tc>
                  <a:txBody>
                    <a:bodyPr/>
                    <a:lstStyle/>
                    <a:p>
                      <a:pPr marL="171450" indent="-171450">
                        <a:buFont typeface="Arial" panose="020B0604020202020204" pitchFamily="34" charset="0"/>
                        <a:buChar char="•"/>
                      </a:pPr>
                      <a:r>
                        <a:rPr lang="en-US" sz="1000" b="1" dirty="0"/>
                        <a:t>Credentialing &amp; privileging plan</a:t>
                      </a:r>
                    </a:p>
                    <a:p>
                      <a:pPr marL="171450" indent="-171450">
                        <a:buFont typeface="Arial" panose="020B0604020202020204" pitchFamily="34" charset="0"/>
                        <a:buChar char="•"/>
                      </a:pPr>
                      <a:r>
                        <a:rPr lang="en-US" sz="1000" b="1" dirty="0"/>
                        <a:t>Staffing changes, recruitment plan </a:t>
                      </a:r>
                    </a:p>
                    <a:p>
                      <a:pPr marL="171450" indent="-171450">
                        <a:buFont typeface="Arial" panose="020B0604020202020204" pitchFamily="34" charset="0"/>
                        <a:buChar char="•"/>
                      </a:pPr>
                      <a:r>
                        <a:rPr lang="en-US" sz="1000" b="1" dirty="0"/>
                        <a:t>Job</a:t>
                      </a:r>
                      <a:r>
                        <a:rPr lang="en-US" sz="1000" b="1" baseline="0" dirty="0"/>
                        <a:t> descriptions, t</a:t>
                      </a:r>
                      <a:r>
                        <a:rPr lang="en-US" sz="1000" b="1" dirty="0"/>
                        <a:t>raining, preceptor</a:t>
                      </a:r>
                    </a:p>
                    <a:p>
                      <a:pPr marL="171450" indent="-171450">
                        <a:buFont typeface="Arial" panose="020B0604020202020204" pitchFamily="34" charset="0"/>
                        <a:buChar char="•"/>
                      </a:pPr>
                      <a:r>
                        <a:rPr lang="en-US" sz="1000" b="1" dirty="0"/>
                        <a:t>Competency assessment &amp; re-assessment</a:t>
                      </a:r>
                    </a:p>
                    <a:p>
                      <a:pPr marL="171450" indent="-171450">
                        <a:buFont typeface="Arial" panose="020B0604020202020204" pitchFamily="34" charset="0"/>
                        <a:buChar char="•"/>
                      </a:pPr>
                      <a:r>
                        <a:rPr lang="en-US" sz="1000" b="1" dirty="0"/>
                        <a:t>Peer review process</a:t>
                      </a:r>
                    </a:p>
                    <a:p>
                      <a:pPr marL="171450" indent="-171450">
                        <a:buFont typeface="Arial" panose="020B0604020202020204" pitchFamily="34" charset="0"/>
                        <a:buChar char="•"/>
                      </a:pPr>
                      <a:r>
                        <a:rPr lang="en-US" sz="1000" b="1" dirty="0"/>
                        <a:t>Vendor</a:t>
                      </a:r>
                      <a:r>
                        <a:rPr lang="en-US" sz="1000" b="1" baseline="0" dirty="0"/>
                        <a:t> support</a:t>
                      </a:r>
                      <a:endParaRPr lang="en-US" sz="1000" b="1" dirty="0"/>
                    </a:p>
                  </a:txBody>
                  <a:tcPr/>
                </a:tc>
                <a:extLst>
                  <a:ext uri="{0D108BD9-81ED-4DB2-BD59-A6C34878D82A}">
                    <a16:rowId xmlns:a16="http://schemas.microsoft.com/office/drawing/2014/main" val="4005212103"/>
                  </a:ext>
                </a:extLst>
              </a:tr>
              <a:tr h="961583">
                <a:tc>
                  <a:txBody>
                    <a:bodyPr/>
                    <a:lstStyle/>
                    <a:p>
                      <a:r>
                        <a:rPr lang="en-US" sz="1000" b="1" dirty="0"/>
                        <a:t>Patient Safety</a:t>
                      </a:r>
                    </a:p>
                  </a:txBody>
                  <a:tcPr/>
                </a:tc>
                <a:tc>
                  <a:txBody>
                    <a:bodyPr/>
                    <a:lstStyle/>
                    <a:p>
                      <a:pPr marL="171450" indent="-171450">
                        <a:buFont typeface="Arial" panose="020B0604020202020204" pitchFamily="34" charset="0"/>
                        <a:buChar char="•"/>
                      </a:pPr>
                      <a:r>
                        <a:rPr lang="en-US" sz="1000" b="1" dirty="0"/>
                        <a:t>Inclusions &amp; exclusion criteria</a:t>
                      </a:r>
                    </a:p>
                    <a:p>
                      <a:pPr marL="171450" indent="-171450">
                        <a:buFont typeface="Arial" panose="020B0604020202020204" pitchFamily="34" charset="0"/>
                        <a:buChar char="•"/>
                      </a:pPr>
                      <a:r>
                        <a:rPr lang="en-US" sz="1000" b="1" dirty="0"/>
                        <a:t>R/B/A</a:t>
                      </a:r>
                    </a:p>
                    <a:p>
                      <a:pPr marL="171450" indent="-171450">
                        <a:buFont typeface="Arial" panose="020B0604020202020204" pitchFamily="34" charset="0"/>
                        <a:buChar char="•"/>
                      </a:pPr>
                      <a:r>
                        <a:rPr lang="en-US" sz="1000" b="1" dirty="0"/>
                        <a:t>Emergency Response</a:t>
                      </a:r>
                    </a:p>
                    <a:p>
                      <a:pPr marL="171450" indent="-171450">
                        <a:buFont typeface="Arial" panose="020B0604020202020204" pitchFamily="34" charset="0"/>
                        <a:buChar char="•"/>
                      </a:pPr>
                      <a:r>
                        <a:rPr lang="en-US" sz="1000" b="1" dirty="0"/>
                        <a:t>Literature, litigation, &amp; ECRI/FDA Searches</a:t>
                      </a:r>
                    </a:p>
                    <a:p>
                      <a:pPr marL="171450" indent="-171450">
                        <a:buFont typeface="Arial" panose="020B0604020202020204" pitchFamily="34" charset="0"/>
                        <a:buChar char="•"/>
                      </a:pPr>
                      <a:r>
                        <a:rPr lang="en-US" sz="1000" b="1" dirty="0"/>
                        <a:t>Metrics &amp; process/outcome tracking </a:t>
                      </a:r>
                    </a:p>
                    <a:p>
                      <a:pPr marL="171450" indent="-171450">
                        <a:buFont typeface="Arial" panose="020B0604020202020204" pitchFamily="34" charset="0"/>
                        <a:buChar char="•"/>
                      </a:pPr>
                      <a:r>
                        <a:rPr lang="en-US" sz="1000" b="1" dirty="0"/>
                        <a:t>FMEA indication</a:t>
                      </a:r>
                    </a:p>
                  </a:txBody>
                  <a:tcPr/>
                </a:tc>
                <a:tc>
                  <a:txBody>
                    <a:bodyPr/>
                    <a:lstStyle/>
                    <a:p>
                      <a:endParaRPr lang="en-US" sz="1000" b="1" dirty="0"/>
                    </a:p>
                  </a:txBody>
                  <a:tcPr>
                    <a:solidFill>
                      <a:srgbClr val="7030A0"/>
                    </a:solidFill>
                  </a:tcPr>
                </a:tc>
                <a:tc>
                  <a:txBody>
                    <a:bodyPr/>
                    <a:lstStyle/>
                    <a:p>
                      <a:r>
                        <a:rPr lang="en-US" sz="1000" b="1" dirty="0"/>
                        <a:t>Technology</a:t>
                      </a:r>
                    </a:p>
                  </a:txBody>
                  <a:tcPr/>
                </a:tc>
                <a:tc>
                  <a:txBody>
                    <a:bodyPr/>
                    <a:lstStyle/>
                    <a:p>
                      <a:pPr marL="171450" indent="-171450">
                        <a:buFont typeface="Arial" panose="020B0604020202020204" pitchFamily="34" charset="0"/>
                        <a:buChar char="•"/>
                      </a:pPr>
                      <a:r>
                        <a:rPr lang="en-US" sz="1000" b="1" dirty="0"/>
                        <a:t>Epic templates &amp; changes, documentation</a:t>
                      </a:r>
                    </a:p>
                    <a:p>
                      <a:pPr marL="171450" indent="-171450">
                        <a:buFont typeface="Arial" panose="020B0604020202020204" pitchFamily="34" charset="0"/>
                        <a:buChar char="•"/>
                      </a:pPr>
                      <a:r>
                        <a:rPr lang="en-US" sz="1000" b="1" dirty="0"/>
                        <a:t>Network connections</a:t>
                      </a:r>
                    </a:p>
                    <a:p>
                      <a:pPr marL="171450" indent="-171450">
                        <a:buFont typeface="Arial" panose="020B0604020202020204" pitchFamily="34" charset="0"/>
                        <a:buChar char="•"/>
                      </a:pPr>
                      <a:r>
                        <a:rPr lang="en-US" sz="1000" b="1" dirty="0"/>
                        <a:t>Remote access/security agreements</a:t>
                      </a:r>
                    </a:p>
                    <a:p>
                      <a:pPr marL="171450" indent="-171450">
                        <a:buFont typeface="Arial" panose="020B0604020202020204" pitchFamily="34" charset="0"/>
                        <a:buChar char="•"/>
                      </a:pPr>
                      <a:r>
                        <a:rPr lang="en-US" sz="1000" b="1" dirty="0"/>
                        <a:t>Clinical Engineering support</a:t>
                      </a:r>
                    </a:p>
                    <a:p>
                      <a:pPr marL="171450" indent="-171450">
                        <a:buFont typeface="Arial" panose="020B0604020202020204" pitchFamily="34" charset="0"/>
                        <a:buChar char="•"/>
                      </a:pPr>
                      <a:r>
                        <a:rPr lang="en-US" sz="1000" b="1" dirty="0"/>
                        <a:t>Service Agreements</a:t>
                      </a:r>
                    </a:p>
                    <a:p>
                      <a:pPr marL="171450" indent="-171450">
                        <a:buFont typeface="Arial" panose="020B0604020202020204" pitchFamily="34" charset="0"/>
                        <a:buChar char="•"/>
                      </a:pPr>
                      <a:r>
                        <a:rPr lang="en-US" sz="1000" b="1" dirty="0"/>
                        <a:t>Image storage/privacy</a:t>
                      </a:r>
                    </a:p>
                  </a:txBody>
                  <a:tcPr/>
                </a:tc>
                <a:extLst>
                  <a:ext uri="{0D108BD9-81ED-4DB2-BD59-A6C34878D82A}">
                    <a16:rowId xmlns:a16="http://schemas.microsoft.com/office/drawing/2014/main" val="1199328221"/>
                  </a:ext>
                </a:extLst>
              </a:tr>
              <a:tr h="1275254">
                <a:tc>
                  <a:txBody>
                    <a:bodyPr/>
                    <a:lstStyle/>
                    <a:p>
                      <a:r>
                        <a:rPr lang="en-US" sz="1000" b="1" dirty="0"/>
                        <a:t>Operations</a:t>
                      </a:r>
                    </a:p>
                  </a:txBody>
                  <a:tcPr/>
                </a:tc>
                <a:tc>
                  <a:txBody>
                    <a:bodyPr/>
                    <a:lstStyle/>
                    <a:p>
                      <a:pPr marL="171450" indent="-171450">
                        <a:buFont typeface="Arial" panose="020B0604020202020204" pitchFamily="34" charset="0"/>
                        <a:buChar char="•"/>
                      </a:pPr>
                      <a:r>
                        <a:rPr lang="en-US" sz="1000" b="1" dirty="0"/>
                        <a:t>Business Plan</a:t>
                      </a:r>
                    </a:p>
                    <a:p>
                      <a:pPr marL="171450" indent="-171450">
                        <a:buFont typeface="Arial" panose="020B0604020202020204" pitchFamily="34" charset="0"/>
                        <a:buChar char="•"/>
                      </a:pPr>
                      <a:r>
                        <a:rPr lang="en-US" sz="1000" b="1" dirty="0"/>
                        <a:t>Sponsor,</a:t>
                      </a:r>
                      <a:r>
                        <a:rPr lang="en-US" sz="1000" b="1" baseline="0" dirty="0"/>
                        <a:t> S</a:t>
                      </a:r>
                      <a:r>
                        <a:rPr lang="en-US" sz="1000" b="1" dirty="0"/>
                        <a:t>teering Committee, daily oversight</a:t>
                      </a:r>
                    </a:p>
                    <a:p>
                      <a:pPr marL="171450" indent="-171450">
                        <a:buFont typeface="Arial" panose="020B0604020202020204" pitchFamily="34" charset="0"/>
                        <a:buChar char="•"/>
                      </a:pPr>
                      <a:r>
                        <a:rPr lang="en-US" sz="1000" b="1" baseline="0" dirty="0"/>
                        <a:t>Clinical guidelines, consents, P&amp;P</a:t>
                      </a:r>
                    </a:p>
                    <a:p>
                      <a:pPr marL="171450" indent="-171450">
                        <a:buFont typeface="Arial" panose="020B0604020202020204" pitchFamily="34" charset="0"/>
                        <a:buChar char="•"/>
                      </a:pPr>
                      <a:r>
                        <a:rPr lang="en-US" sz="1000" b="1" baseline="0" dirty="0"/>
                        <a:t>Patient education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baseline="0" dirty="0"/>
                        <a:t>Campus/space, storage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baseline="0" dirty="0"/>
                        <a:t>Infection Control &amp; Safety controls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baseline="0" dirty="0"/>
                        <a:t>Interaction with/impact on other departments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baseline="0" dirty="0"/>
                        <a:t>Approval process – HIM, RM, PI, MEC, BOT,  other</a:t>
                      </a:r>
                      <a:endParaRPr lang="en-US" sz="1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txBody>
                  <a:tcPr>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Legal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Regulatory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Licensure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Contracts, BAA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Regulatory review – DPH, TJC,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Liability coverage – providers, organization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Stark, anti-kick-back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Conflict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1" dirty="0"/>
                    </a:p>
                  </a:txBody>
                  <a:tcPr/>
                </a:tc>
                <a:extLst>
                  <a:ext uri="{0D108BD9-81ED-4DB2-BD59-A6C34878D82A}">
                    <a16:rowId xmlns:a16="http://schemas.microsoft.com/office/drawing/2014/main" val="1254874358"/>
                  </a:ext>
                </a:extLst>
              </a:tr>
              <a:tr h="792699">
                <a:tc>
                  <a:txBody>
                    <a:bodyPr/>
                    <a:lstStyle/>
                    <a:p>
                      <a:r>
                        <a:rPr lang="en-US" sz="1000" b="1" dirty="0"/>
                        <a:t>Hazard</a:t>
                      </a:r>
                    </a:p>
                  </a:txBody>
                  <a:tcPr/>
                </a:tc>
                <a:tc>
                  <a:txBody>
                    <a:bodyPr/>
                    <a:lstStyle/>
                    <a:p>
                      <a:pPr marL="171450" indent="-171450">
                        <a:buFont typeface="Arial" panose="020B0604020202020204" pitchFamily="34" charset="0"/>
                        <a:buChar char="•"/>
                      </a:pPr>
                      <a:r>
                        <a:rPr lang="en-US" sz="1000" b="1" dirty="0"/>
                        <a:t>Age of plant – facility accommodations</a:t>
                      </a:r>
                    </a:p>
                    <a:p>
                      <a:pPr marL="171450" indent="-171450">
                        <a:buFont typeface="Arial" panose="020B0604020202020204" pitchFamily="34" charset="0"/>
                        <a:buChar char="•"/>
                      </a:pPr>
                      <a:r>
                        <a:rPr lang="en-US" sz="1000" b="1" dirty="0"/>
                        <a:t>Supply chain delays</a:t>
                      </a:r>
                    </a:p>
                    <a:p>
                      <a:pPr marL="171450" indent="-171450">
                        <a:buFont typeface="Arial" panose="020B0604020202020204" pitchFamily="34" charset="0"/>
                        <a:buChar char="•"/>
                      </a:pPr>
                      <a:r>
                        <a:rPr lang="en-US" sz="1000" b="1" dirty="0"/>
                        <a:t>Business interruption</a:t>
                      </a:r>
                    </a:p>
                    <a:p>
                      <a:pPr marL="171450" indent="-171450">
                        <a:buFont typeface="Arial" panose="020B0604020202020204" pitchFamily="34" charset="0"/>
                        <a:buChar char="•"/>
                      </a:pPr>
                      <a:r>
                        <a:rPr lang="en-US" sz="1000" b="1" dirty="0"/>
                        <a:t>Adverse weather impact</a:t>
                      </a:r>
                    </a:p>
                  </a:txBody>
                  <a:tcPr/>
                </a:tc>
                <a:tc>
                  <a:txBody>
                    <a:bodyPr/>
                    <a:lstStyle/>
                    <a:p>
                      <a:endParaRPr lang="en-US" sz="1000" b="1" dirty="0"/>
                    </a:p>
                  </a:txBody>
                  <a:tcPr>
                    <a:solidFill>
                      <a:srgbClr val="7030A0"/>
                    </a:solidFill>
                  </a:tcPr>
                </a:tc>
                <a:tc>
                  <a:txBody>
                    <a:bodyPr/>
                    <a:lstStyle/>
                    <a:p>
                      <a:r>
                        <a:rPr lang="en-US" sz="1000" b="1" dirty="0"/>
                        <a:t>Strategic</a:t>
                      </a:r>
                    </a:p>
                  </a:txBody>
                  <a:tcPr/>
                </a:tc>
                <a:tc>
                  <a:txBody>
                    <a:bodyPr/>
                    <a:lstStyle/>
                    <a:p>
                      <a:pPr marL="171450" indent="-171450">
                        <a:buFont typeface="Arial" panose="020B0604020202020204" pitchFamily="34" charset="0"/>
                        <a:buChar char="•"/>
                      </a:pPr>
                      <a:r>
                        <a:rPr lang="en-US" sz="1000" b="1" dirty="0"/>
                        <a:t>Organizational fit – mission, values, goals</a:t>
                      </a:r>
                    </a:p>
                    <a:p>
                      <a:pPr marL="171450" indent="-171450">
                        <a:buFont typeface="Arial" panose="020B0604020202020204" pitchFamily="34" charset="0"/>
                        <a:buChar char="•"/>
                      </a:pPr>
                      <a:r>
                        <a:rPr lang="en-US" sz="1000" b="1" dirty="0"/>
                        <a:t>Success factors</a:t>
                      </a:r>
                    </a:p>
                    <a:p>
                      <a:pPr marL="171450" indent="-171450">
                        <a:buFont typeface="Arial" panose="020B0604020202020204" pitchFamily="34" charset="0"/>
                        <a:buChar char="•"/>
                      </a:pPr>
                      <a:r>
                        <a:rPr lang="en-US" sz="1000" b="1" dirty="0"/>
                        <a:t>Marketing</a:t>
                      </a:r>
                      <a:r>
                        <a:rPr lang="en-US" sz="1000" b="1" baseline="0" dirty="0"/>
                        <a:t> plan</a:t>
                      </a:r>
                    </a:p>
                    <a:p>
                      <a:pPr marL="171450" indent="-171450">
                        <a:buFont typeface="Arial" panose="020B0604020202020204" pitchFamily="34" charset="0"/>
                        <a:buChar char="•"/>
                      </a:pPr>
                      <a:r>
                        <a:rPr lang="en-US" sz="1000" b="1" baseline="0" dirty="0"/>
                        <a:t>Internal/external communication plan</a:t>
                      </a:r>
                      <a:endParaRPr lang="en-US" sz="1000" b="1" dirty="0"/>
                    </a:p>
                  </a:txBody>
                  <a:tcPr/>
                </a:tc>
                <a:extLst>
                  <a:ext uri="{0D108BD9-81ED-4DB2-BD59-A6C34878D82A}">
                    <a16:rowId xmlns:a16="http://schemas.microsoft.com/office/drawing/2014/main" val="2271383385"/>
                  </a:ext>
                </a:extLst>
              </a:tr>
            </a:tbl>
          </a:graphicData>
        </a:graphic>
      </p:graphicFrame>
      <p:sp>
        <p:nvSpPr>
          <p:cNvPr id="4" name="Rounded Rectangle 3"/>
          <p:cNvSpPr/>
          <p:nvPr/>
        </p:nvSpPr>
        <p:spPr>
          <a:xfrm>
            <a:off x="1765161" y="5907140"/>
            <a:ext cx="8656950" cy="3881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a:solidFill>
                  <a:srgbClr val="FF0000"/>
                </a:solidFill>
                <a:latin typeface="Arial"/>
              </a:rPr>
              <a:t>Low bar for when to initiate/call RM - as much notice as possible - anyone can initiate</a:t>
            </a:r>
            <a:endParaRPr lang="en-US" sz="1600" b="1" dirty="0">
              <a:solidFill>
                <a:prstClr val="white"/>
              </a:solidFill>
              <a:latin typeface="Arial"/>
            </a:endParaRPr>
          </a:p>
        </p:txBody>
      </p:sp>
      <p:sp>
        <p:nvSpPr>
          <p:cNvPr id="7" name="Rectangle 6"/>
          <p:cNvSpPr/>
          <p:nvPr/>
        </p:nvSpPr>
        <p:spPr>
          <a:xfrm>
            <a:off x="1729310" y="6466114"/>
            <a:ext cx="2748224" cy="33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3853497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600" dirty="0">
                <a:solidFill>
                  <a:srgbClr val="FFFF00"/>
                </a:solidFill>
              </a:rPr>
              <a:t>Enterprise Risk Management (ERM)</a:t>
            </a:r>
          </a:p>
        </p:txBody>
      </p:sp>
      <p:sp>
        <p:nvSpPr>
          <p:cNvPr id="3" name="Content Placeholder 2"/>
          <p:cNvSpPr>
            <a:spLocks noGrp="1"/>
          </p:cNvSpPr>
          <p:nvPr>
            <p:ph idx="1"/>
          </p:nvPr>
        </p:nvSpPr>
        <p:spPr>
          <a:xfrm>
            <a:off x="1955800" y="1144921"/>
            <a:ext cx="8199734" cy="5019935"/>
          </a:xfrm>
        </p:spPr>
        <p:txBody>
          <a:bodyPr/>
          <a:lstStyle/>
          <a:p>
            <a:pPr>
              <a:spcAft>
                <a:spcPts val="0"/>
              </a:spcAft>
              <a:tabLst>
                <a:tab pos="28575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tabLst>
                <a:tab pos="285750" algn="l"/>
              </a:tabLst>
            </a:pPr>
            <a:endParaRPr lang="en-US" sz="1600" dirty="0">
              <a:latin typeface="Times New Roman" panose="02020603050405020304" pitchFamily="18" charset="0"/>
              <a:ea typeface="Times New Roman" panose="02020603050405020304" pitchFamily="18" charset="0"/>
            </a:endParaRPr>
          </a:p>
          <a:p>
            <a:pPr marL="228600">
              <a:spcAft>
                <a:spcPts val="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endParaRPr lang="en-US" sz="1600"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33</a:t>
            </a:fld>
            <a:endParaRPr lang="en-US" dirty="0">
              <a:solidFill>
                <a:prstClr val="white"/>
              </a:solidFill>
              <a:latin typeface="Arial"/>
            </a:endParaRPr>
          </a:p>
        </p:txBody>
      </p:sp>
      <p:graphicFrame>
        <p:nvGraphicFramePr>
          <p:cNvPr id="5" name="Table 4"/>
          <p:cNvGraphicFramePr>
            <a:graphicFrameLocks noGrp="1"/>
          </p:cNvGraphicFramePr>
          <p:nvPr/>
        </p:nvGraphicFramePr>
        <p:xfrm>
          <a:off x="1955398" y="1609265"/>
          <a:ext cx="8250378" cy="3419939"/>
        </p:xfrm>
        <a:graphic>
          <a:graphicData uri="http://schemas.openxmlformats.org/drawingml/2006/table">
            <a:tbl>
              <a:tblPr firstRow="1" bandRow="1">
                <a:tableStyleId>{5C22544A-7EE6-4342-B048-85BDC9FD1C3A}</a:tableStyleId>
              </a:tblPr>
              <a:tblGrid>
                <a:gridCol w="2301754">
                  <a:extLst>
                    <a:ext uri="{9D8B030D-6E8A-4147-A177-3AD203B41FA5}">
                      <a16:colId xmlns:a16="http://schemas.microsoft.com/office/drawing/2014/main" val="2908798650"/>
                    </a:ext>
                  </a:extLst>
                </a:gridCol>
                <a:gridCol w="5948624">
                  <a:extLst>
                    <a:ext uri="{9D8B030D-6E8A-4147-A177-3AD203B41FA5}">
                      <a16:colId xmlns:a16="http://schemas.microsoft.com/office/drawing/2014/main" val="1339690586"/>
                    </a:ext>
                  </a:extLst>
                </a:gridCol>
              </a:tblGrid>
              <a:tr h="395722">
                <a:tc>
                  <a:txBody>
                    <a:bodyPr/>
                    <a:lstStyle/>
                    <a:p>
                      <a:pPr algn="ctr"/>
                      <a:r>
                        <a:rPr lang="en-US" dirty="0"/>
                        <a:t>ERM Domains </a:t>
                      </a:r>
                    </a:p>
                  </a:txBody>
                  <a:tcPr/>
                </a:tc>
                <a:tc>
                  <a:txBody>
                    <a:bodyPr/>
                    <a:lstStyle/>
                    <a:p>
                      <a:pPr algn="ctr"/>
                      <a:r>
                        <a:rPr lang="en-US" dirty="0"/>
                        <a:t>Examples</a:t>
                      </a:r>
                    </a:p>
                  </a:txBody>
                  <a:tcPr/>
                </a:tc>
                <a:extLst>
                  <a:ext uri="{0D108BD9-81ED-4DB2-BD59-A6C34878D82A}">
                    <a16:rowId xmlns:a16="http://schemas.microsoft.com/office/drawing/2014/main" val="553417499"/>
                  </a:ext>
                </a:extLst>
              </a:tr>
              <a:tr h="370201">
                <a:tc>
                  <a:txBody>
                    <a:bodyPr/>
                    <a:lstStyle/>
                    <a:p>
                      <a:r>
                        <a:rPr lang="en-US" sz="1400" dirty="0"/>
                        <a:t>Operations</a:t>
                      </a:r>
                    </a:p>
                  </a:txBody>
                  <a:tcPr/>
                </a:tc>
                <a:tc>
                  <a:txBody>
                    <a:bodyPr/>
                    <a:lstStyle/>
                    <a:p>
                      <a:r>
                        <a:rPr lang="en-US" sz="1400" dirty="0"/>
                        <a:t>P&amp;P, protocols, workflow, business interruption</a:t>
                      </a:r>
                    </a:p>
                  </a:txBody>
                  <a:tcPr/>
                </a:tc>
                <a:extLst>
                  <a:ext uri="{0D108BD9-81ED-4DB2-BD59-A6C34878D82A}">
                    <a16:rowId xmlns:a16="http://schemas.microsoft.com/office/drawing/2014/main" val="4184004808"/>
                  </a:ext>
                </a:extLst>
              </a:tr>
              <a:tr h="370201">
                <a:tc>
                  <a:txBody>
                    <a:bodyPr/>
                    <a:lstStyle/>
                    <a:p>
                      <a:r>
                        <a:rPr lang="en-US" sz="1400" dirty="0"/>
                        <a:t>Patient Safety</a:t>
                      </a:r>
                    </a:p>
                  </a:txBody>
                  <a:tcPr/>
                </a:tc>
                <a:tc>
                  <a:txBody>
                    <a:bodyPr/>
                    <a:lstStyle/>
                    <a:p>
                      <a:r>
                        <a:rPr lang="en-US" sz="1400" dirty="0"/>
                        <a:t>Errors, adverse events </a:t>
                      </a:r>
                    </a:p>
                  </a:txBody>
                  <a:tcPr/>
                </a:tc>
                <a:extLst>
                  <a:ext uri="{0D108BD9-81ED-4DB2-BD59-A6C34878D82A}">
                    <a16:rowId xmlns:a16="http://schemas.microsoft.com/office/drawing/2014/main" val="2567491953"/>
                  </a:ext>
                </a:extLst>
              </a:tr>
              <a:tr h="370201">
                <a:tc>
                  <a:txBody>
                    <a:bodyPr/>
                    <a:lstStyle/>
                    <a:p>
                      <a:r>
                        <a:rPr lang="en-US" sz="1400" dirty="0"/>
                        <a:t>Strategy</a:t>
                      </a:r>
                    </a:p>
                  </a:txBody>
                  <a:tcPr/>
                </a:tc>
                <a:tc>
                  <a:txBody>
                    <a:bodyPr/>
                    <a:lstStyle/>
                    <a:p>
                      <a:r>
                        <a:rPr lang="en-US" sz="1400" dirty="0"/>
                        <a:t>Reputation, competition, disruptors, failure</a:t>
                      </a:r>
                      <a:r>
                        <a:rPr lang="en-US" sz="1400" baseline="0" dirty="0"/>
                        <a:t> to adapt, M&amp;A</a:t>
                      </a:r>
                      <a:endParaRPr lang="en-US" sz="1400" dirty="0"/>
                    </a:p>
                  </a:txBody>
                  <a:tcPr/>
                </a:tc>
                <a:extLst>
                  <a:ext uri="{0D108BD9-81ED-4DB2-BD59-A6C34878D82A}">
                    <a16:rowId xmlns:a16="http://schemas.microsoft.com/office/drawing/2014/main" val="139851582"/>
                  </a:ext>
                </a:extLst>
              </a:tr>
              <a:tr h="370201">
                <a:tc>
                  <a:txBody>
                    <a:bodyPr/>
                    <a:lstStyle/>
                    <a:p>
                      <a:r>
                        <a:rPr lang="en-US" sz="1400" dirty="0"/>
                        <a:t>Finance</a:t>
                      </a:r>
                    </a:p>
                  </a:txBody>
                  <a:tcPr/>
                </a:tc>
                <a:tc>
                  <a:txBody>
                    <a:bodyPr/>
                    <a:lstStyle/>
                    <a:p>
                      <a:r>
                        <a:rPr lang="en-US" sz="1400" dirty="0"/>
                        <a:t>Litigation,</a:t>
                      </a:r>
                      <a:r>
                        <a:rPr lang="en-US" sz="1400" baseline="0" dirty="0"/>
                        <a:t> capital, P&amp;L, financial ratings, rev cycle</a:t>
                      </a:r>
                      <a:endParaRPr lang="en-US" sz="1400" dirty="0"/>
                    </a:p>
                  </a:txBody>
                  <a:tcPr/>
                </a:tc>
                <a:extLst>
                  <a:ext uri="{0D108BD9-81ED-4DB2-BD59-A6C34878D82A}">
                    <a16:rowId xmlns:a16="http://schemas.microsoft.com/office/drawing/2014/main" val="2145817867"/>
                  </a:ext>
                </a:extLst>
              </a:tr>
              <a:tr h="370201">
                <a:tc>
                  <a:txBody>
                    <a:bodyPr/>
                    <a:lstStyle/>
                    <a:p>
                      <a:r>
                        <a:rPr lang="en-US" sz="1400" dirty="0"/>
                        <a:t>Human Capital</a:t>
                      </a:r>
                    </a:p>
                  </a:txBody>
                  <a:tcPr/>
                </a:tc>
                <a:tc>
                  <a:txBody>
                    <a:bodyPr/>
                    <a:lstStyle/>
                    <a:p>
                      <a:r>
                        <a:rPr lang="en-US" sz="1400" dirty="0"/>
                        <a:t>Labor market, competency, employee safety, culture</a:t>
                      </a:r>
                    </a:p>
                  </a:txBody>
                  <a:tcPr/>
                </a:tc>
                <a:extLst>
                  <a:ext uri="{0D108BD9-81ED-4DB2-BD59-A6C34878D82A}">
                    <a16:rowId xmlns:a16="http://schemas.microsoft.com/office/drawing/2014/main" val="3184947530"/>
                  </a:ext>
                </a:extLst>
              </a:tr>
              <a:tr h="432810">
                <a:tc>
                  <a:txBody>
                    <a:bodyPr/>
                    <a:lstStyle/>
                    <a:p>
                      <a:r>
                        <a:rPr lang="en-US" sz="1400" dirty="0"/>
                        <a:t>Legal/Regulatory</a:t>
                      </a:r>
                    </a:p>
                  </a:txBody>
                  <a:tcPr/>
                </a:tc>
                <a:tc>
                  <a:txBody>
                    <a:bodyPr/>
                    <a:lstStyle/>
                    <a:p>
                      <a:r>
                        <a:rPr lang="en-US" sz="1400" dirty="0"/>
                        <a:t>Licensure, accreditation, DPH/CMS, fraud, compliance, p</a:t>
                      </a:r>
                      <a:r>
                        <a:rPr lang="en-US" sz="1400" baseline="0" dirty="0"/>
                        <a:t>rivacy</a:t>
                      </a:r>
                      <a:endParaRPr lang="en-US" sz="1400" dirty="0"/>
                    </a:p>
                  </a:txBody>
                  <a:tcPr/>
                </a:tc>
                <a:extLst>
                  <a:ext uri="{0D108BD9-81ED-4DB2-BD59-A6C34878D82A}">
                    <a16:rowId xmlns:a16="http://schemas.microsoft.com/office/drawing/2014/main" val="1843952656"/>
                  </a:ext>
                </a:extLst>
              </a:tr>
              <a:tr h="370201">
                <a:tc>
                  <a:txBody>
                    <a:bodyPr/>
                    <a:lstStyle/>
                    <a:p>
                      <a:r>
                        <a:rPr lang="en-US" sz="1400" dirty="0"/>
                        <a:t>Technology</a:t>
                      </a:r>
                    </a:p>
                  </a:txBody>
                  <a:tcPr/>
                </a:tc>
                <a:tc>
                  <a:txBody>
                    <a:bodyPr/>
                    <a:lstStyle/>
                    <a:p>
                      <a:r>
                        <a:rPr lang="en-US" sz="1400" dirty="0"/>
                        <a:t>EMR, cyber liability, medical/non-medical equipment</a:t>
                      </a:r>
                    </a:p>
                  </a:txBody>
                  <a:tcPr/>
                </a:tc>
                <a:extLst>
                  <a:ext uri="{0D108BD9-81ED-4DB2-BD59-A6C34878D82A}">
                    <a16:rowId xmlns:a16="http://schemas.microsoft.com/office/drawing/2014/main" val="3883453193"/>
                  </a:ext>
                </a:extLst>
              </a:tr>
              <a:tr h="370201">
                <a:tc>
                  <a:txBody>
                    <a:bodyPr/>
                    <a:lstStyle/>
                    <a:p>
                      <a:r>
                        <a:rPr lang="en-US" sz="1400" dirty="0"/>
                        <a:t>Hazard</a:t>
                      </a:r>
                    </a:p>
                  </a:txBody>
                  <a:tcPr/>
                </a:tc>
                <a:tc>
                  <a:txBody>
                    <a:bodyPr/>
                    <a:lstStyle/>
                    <a:p>
                      <a:r>
                        <a:rPr lang="en-US" sz="1400" dirty="0"/>
                        <a:t>Disaster planning, age of plant, construction </a:t>
                      </a:r>
                    </a:p>
                  </a:txBody>
                  <a:tcPr/>
                </a:tc>
                <a:extLst>
                  <a:ext uri="{0D108BD9-81ED-4DB2-BD59-A6C34878D82A}">
                    <a16:rowId xmlns:a16="http://schemas.microsoft.com/office/drawing/2014/main" val="1173252548"/>
                  </a:ext>
                </a:extLst>
              </a:tr>
            </a:tbl>
          </a:graphicData>
        </a:graphic>
      </p:graphicFrame>
      <p:sp>
        <p:nvSpPr>
          <p:cNvPr id="6" name="TextBox 5"/>
          <p:cNvSpPr txBox="1"/>
          <p:nvPr/>
        </p:nvSpPr>
        <p:spPr>
          <a:xfrm>
            <a:off x="1946032" y="5426111"/>
            <a:ext cx="8209503" cy="338554"/>
          </a:xfrm>
          <a:prstGeom prst="rect">
            <a:avLst/>
          </a:prstGeom>
          <a:noFill/>
          <a:ln w="38100">
            <a:solidFill>
              <a:srgbClr val="FFFF00"/>
            </a:solidFill>
          </a:ln>
        </p:spPr>
        <p:txBody>
          <a:bodyPr wrap="square" rtlCol="0">
            <a:spAutoFit/>
          </a:bodyPr>
          <a:lstStyle/>
          <a:p>
            <a:pPr defTabSz="914400"/>
            <a:r>
              <a:rPr lang="en-US" sz="1600" b="1" dirty="0">
                <a:solidFill>
                  <a:srgbClr val="FFFF00"/>
                </a:solidFill>
                <a:latin typeface="Arial"/>
              </a:rPr>
              <a:t>ERM – simply a way of doing business &amp; thinking about risk beyond patient safety</a:t>
            </a:r>
          </a:p>
        </p:txBody>
      </p:sp>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283628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200" dirty="0">
                <a:solidFill>
                  <a:srgbClr val="FFFF00"/>
                </a:solidFill>
              </a:rPr>
              <a:t>Top 10 Risks: RM Committee Sept 2021</a:t>
            </a:r>
          </a:p>
        </p:txBody>
      </p:sp>
      <p:sp>
        <p:nvSpPr>
          <p:cNvPr id="3" name="Content Placeholder 2"/>
          <p:cNvSpPr>
            <a:spLocks noGrp="1"/>
          </p:cNvSpPr>
          <p:nvPr>
            <p:ph idx="1"/>
          </p:nvPr>
        </p:nvSpPr>
        <p:spPr>
          <a:xfrm>
            <a:off x="1955800" y="1144921"/>
            <a:ext cx="8199734" cy="5019935"/>
          </a:xfrm>
        </p:spPr>
        <p:txBody>
          <a:bodyPr/>
          <a:lstStyle/>
          <a:p>
            <a:pPr>
              <a:spcAft>
                <a:spcPts val="0"/>
              </a:spcAft>
              <a:tabLst>
                <a:tab pos="285750" algn="l"/>
              </a:tabLst>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spcAft>
                <a:spcPts val="0"/>
              </a:spcAft>
              <a:buFont typeface="+mj-lt"/>
              <a:buAutoNum type="arabicPeriod"/>
              <a:tabLst>
                <a:tab pos="285750" algn="l"/>
              </a:tabLst>
            </a:pPr>
            <a:endParaRPr lang="en-US" sz="1600" dirty="0">
              <a:latin typeface="Times New Roman" panose="02020603050405020304" pitchFamily="18" charset="0"/>
              <a:ea typeface="Times New Roman" panose="02020603050405020304" pitchFamily="18" charset="0"/>
            </a:endParaRPr>
          </a:p>
          <a:p>
            <a:pPr marL="228600">
              <a:spcAft>
                <a:spcPts val="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endParaRPr lang="en-US" sz="1600"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34</a:t>
            </a:fld>
            <a:endParaRPr lang="en-US" dirty="0">
              <a:solidFill>
                <a:prstClr val="white"/>
              </a:solidFill>
              <a:latin typeface="Arial"/>
            </a:endParaRPr>
          </a:p>
        </p:txBody>
      </p:sp>
      <p:graphicFrame>
        <p:nvGraphicFramePr>
          <p:cNvPr id="5" name="Table 4"/>
          <p:cNvGraphicFramePr>
            <a:graphicFrameLocks noGrp="1"/>
          </p:cNvGraphicFramePr>
          <p:nvPr/>
        </p:nvGraphicFramePr>
        <p:xfrm>
          <a:off x="1820427" y="1311309"/>
          <a:ext cx="8541099" cy="4390486"/>
        </p:xfrm>
        <a:graphic>
          <a:graphicData uri="http://schemas.openxmlformats.org/drawingml/2006/table">
            <a:tbl>
              <a:tblPr firstRow="1" bandRow="1">
                <a:tableStyleId>{5C22544A-7EE6-4342-B048-85BDC9FD1C3A}</a:tableStyleId>
              </a:tblPr>
              <a:tblGrid>
                <a:gridCol w="482321">
                  <a:extLst>
                    <a:ext uri="{9D8B030D-6E8A-4147-A177-3AD203B41FA5}">
                      <a16:colId xmlns:a16="http://schemas.microsoft.com/office/drawing/2014/main" val="3884248946"/>
                    </a:ext>
                  </a:extLst>
                </a:gridCol>
                <a:gridCol w="2592475">
                  <a:extLst>
                    <a:ext uri="{9D8B030D-6E8A-4147-A177-3AD203B41FA5}">
                      <a16:colId xmlns:a16="http://schemas.microsoft.com/office/drawing/2014/main" val="2908798650"/>
                    </a:ext>
                  </a:extLst>
                </a:gridCol>
                <a:gridCol w="5466303">
                  <a:extLst>
                    <a:ext uri="{9D8B030D-6E8A-4147-A177-3AD203B41FA5}">
                      <a16:colId xmlns:a16="http://schemas.microsoft.com/office/drawing/2014/main" val="1339690586"/>
                    </a:ext>
                  </a:extLst>
                </a:gridCol>
              </a:tblGrid>
              <a:tr h="219569">
                <a:tc>
                  <a:txBody>
                    <a:bodyPr/>
                    <a:lstStyle/>
                    <a:p>
                      <a:endParaRPr lang="en-US" dirty="0"/>
                    </a:p>
                  </a:txBody>
                  <a:tcPr/>
                </a:tc>
                <a:tc>
                  <a:txBody>
                    <a:bodyPr/>
                    <a:lstStyle/>
                    <a:p>
                      <a:pPr algn="ctr"/>
                      <a:r>
                        <a:rPr lang="en-US" dirty="0"/>
                        <a:t>Domain </a:t>
                      </a:r>
                    </a:p>
                  </a:txBody>
                  <a:tcPr/>
                </a:tc>
                <a:tc>
                  <a:txBody>
                    <a:bodyPr/>
                    <a:lstStyle/>
                    <a:p>
                      <a:pPr algn="ctr"/>
                      <a:r>
                        <a:rPr lang="en-US" dirty="0"/>
                        <a:t>Risk</a:t>
                      </a:r>
                    </a:p>
                  </a:txBody>
                  <a:tcPr/>
                </a:tc>
                <a:extLst>
                  <a:ext uri="{0D108BD9-81ED-4DB2-BD59-A6C34878D82A}">
                    <a16:rowId xmlns:a16="http://schemas.microsoft.com/office/drawing/2014/main" val="553417499"/>
                  </a:ext>
                </a:extLst>
              </a:tr>
              <a:tr h="385960">
                <a:tc>
                  <a:txBody>
                    <a:bodyPr/>
                    <a:lstStyle/>
                    <a:p>
                      <a:pPr algn="ctr"/>
                      <a:r>
                        <a:rPr lang="en-US" sz="1400" dirty="0"/>
                        <a:t>1</a:t>
                      </a:r>
                    </a:p>
                  </a:txBody>
                  <a:tcPr/>
                </a:tc>
                <a:tc>
                  <a:txBody>
                    <a:bodyPr/>
                    <a:lstStyle/>
                    <a:p>
                      <a:r>
                        <a:rPr lang="en-US" sz="1400" dirty="0"/>
                        <a:t>Human Capital</a:t>
                      </a:r>
                    </a:p>
                  </a:txBody>
                  <a:tcPr/>
                </a:tc>
                <a:tc>
                  <a:txBody>
                    <a:bodyPr/>
                    <a:lstStyle/>
                    <a:p>
                      <a:r>
                        <a:rPr lang="en-US" sz="1400" dirty="0"/>
                        <a:t>Staffing – recruitment &amp; retention</a:t>
                      </a:r>
                    </a:p>
                  </a:txBody>
                  <a:tcPr/>
                </a:tc>
                <a:extLst>
                  <a:ext uri="{0D108BD9-81ED-4DB2-BD59-A6C34878D82A}">
                    <a16:rowId xmlns:a16="http://schemas.microsoft.com/office/drawing/2014/main" val="4184004808"/>
                  </a:ext>
                </a:extLst>
              </a:tr>
              <a:tr h="379209">
                <a:tc>
                  <a:txBody>
                    <a:bodyPr/>
                    <a:lstStyle/>
                    <a:p>
                      <a:pPr algn="ctr"/>
                      <a:r>
                        <a:rPr lang="en-US" sz="1400" dirty="0"/>
                        <a:t>2</a:t>
                      </a:r>
                    </a:p>
                  </a:txBody>
                  <a:tcPr/>
                </a:tc>
                <a:tc>
                  <a:txBody>
                    <a:bodyPr/>
                    <a:lstStyle/>
                    <a:p>
                      <a:r>
                        <a:rPr lang="en-US" sz="1400" dirty="0"/>
                        <a:t>Operations</a:t>
                      </a:r>
                    </a:p>
                  </a:txBody>
                  <a:tcPr/>
                </a:tc>
                <a:tc>
                  <a:txBody>
                    <a:bodyPr/>
                    <a:lstStyle/>
                    <a:p>
                      <a:r>
                        <a:rPr lang="en-US" sz="1400" dirty="0"/>
                        <a:t>Behavioral Health volume/ED boarding (adult &amp; pediatrics)</a:t>
                      </a:r>
                    </a:p>
                  </a:txBody>
                  <a:tcPr/>
                </a:tc>
                <a:extLst>
                  <a:ext uri="{0D108BD9-81ED-4DB2-BD59-A6C34878D82A}">
                    <a16:rowId xmlns:a16="http://schemas.microsoft.com/office/drawing/2014/main" val="2567491953"/>
                  </a:ext>
                </a:extLst>
              </a:tr>
              <a:tr h="385960">
                <a:tc>
                  <a:txBody>
                    <a:bodyPr/>
                    <a:lstStyle/>
                    <a:p>
                      <a:pPr algn="ctr"/>
                      <a:r>
                        <a:rPr lang="en-US" sz="1400" dirty="0"/>
                        <a:t>3</a:t>
                      </a:r>
                    </a:p>
                  </a:txBody>
                  <a:tcPr/>
                </a:tc>
                <a:tc>
                  <a:txBody>
                    <a:bodyPr/>
                    <a:lstStyle/>
                    <a:p>
                      <a:r>
                        <a:rPr lang="en-US" sz="1400" dirty="0"/>
                        <a:t>Operations</a:t>
                      </a:r>
                    </a:p>
                  </a:txBody>
                  <a:tcPr/>
                </a:tc>
                <a:tc>
                  <a:txBody>
                    <a:bodyPr/>
                    <a:lstStyle/>
                    <a:p>
                      <a:r>
                        <a:rPr lang="en-US" sz="1400" dirty="0"/>
                        <a:t>Overuse of copy &amp; paste documentation</a:t>
                      </a:r>
                    </a:p>
                  </a:txBody>
                  <a:tcPr/>
                </a:tc>
                <a:extLst>
                  <a:ext uri="{0D108BD9-81ED-4DB2-BD59-A6C34878D82A}">
                    <a16:rowId xmlns:a16="http://schemas.microsoft.com/office/drawing/2014/main" val="139851582"/>
                  </a:ext>
                </a:extLst>
              </a:tr>
              <a:tr h="385960">
                <a:tc>
                  <a:txBody>
                    <a:bodyPr/>
                    <a:lstStyle/>
                    <a:p>
                      <a:pPr algn="ctr"/>
                      <a:r>
                        <a:rPr lang="en-US" sz="1400" dirty="0"/>
                        <a:t>4</a:t>
                      </a:r>
                    </a:p>
                  </a:txBody>
                  <a:tcPr/>
                </a:tc>
                <a:tc>
                  <a:txBody>
                    <a:bodyPr/>
                    <a:lstStyle/>
                    <a:p>
                      <a:r>
                        <a:rPr lang="en-US" sz="1400" dirty="0"/>
                        <a:t>Patient Safety</a:t>
                      </a:r>
                    </a:p>
                  </a:txBody>
                  <a:tcPr/>
                </a:tc>
                <a:tc>
                  <a:txBody>
                    <a:bodyPr/>
                    <a:lstStyle/>
                    <a:p>
                      <a:r>
                        <a:rPr lang="en-US" sz="1400" dirty="0"/>
                        <a:t>Monitoring of ED Waiting Room patients</a:t>
                      </a:r>
                    </a:p>
                  </a:txBody>
                  <a:tcPr/>
                </a:tc>
                <a:extLst>
                  <a:ext uri="{0D108BD9-81ED-4DB2-BD59-A6C34878D82A}">
                    <a16:rowId xmlns:a16="http://schemas.microsoft.com/office/drawing/2014/main" val="2145817867"/>
                  </a:ext>
                </a:extLst>
              </a:tr>
              <a:tr h="420428">
                <a:tc>
                  <a:txBody>
                    <a:bodyPr/>
                    <a:lstStyle/>
                    <a:p>
                      <a:pPr algn="ctr"/>
                      <a:r>
                        <a:rPr lang="en-US" sz="1400" dirty="0"/>
                        <a:t>5</a:t>
                      </a:r>
                    </a:p>
                  </a:txBody>
                  <a:tcPr/>
                </a:tc>
                <a:tc>
                  <a:txBody>
                    <a:bodyPr/>
                    <a:lstStyle/>
                    <a:p>
                      <a:r>
                        <a:rPr lang="en-US" sz="1400" dirty="0"/>
                        <a:t>Strategic/Finance</a:t>
                      </a:r>
                    </a:p>
                  </a:txBody>
                  <a:tcPr/>
                </a:tc>
                <a:tc>
                  <a:txBody>
                    <a:bodyPr/>
                    <a:lstStyle/>
                    <a:p>
                      <a:r>
                        <a:rPr lang="en-US" sz="1400" dirty="0"/>
                        <a:t>Funding for aging infrastructure vs clinical equipment</a:t>
                      </a:r>
                    </a:p>
                  </a:txBody>
                  <a:tcPr/>
                </a:tc>
                <a:extLst>
                  <a:ext uri="{0D108BD9-81ED-4DB2-BD59-A6C34878D82A}">
                    <a16:rowId xmlns:a16="http://schemas.microsoft.com/office/drawing/2014/main" val="3184947530"/>
                  </a:ext>
                </a:extLst>
              </a:tr>
              <a:tr h="385960">
                <a:tc>
                  <a:txBody>
                    <a:bodyPr/>
                    <a:lstStyle/>
                    <a:p>
                      <a:pPr algn="ctr"/>
                      <a:r>
                        <a:rPr lang="en-US" sz="1400" dirty="0"/>
                        <a:t>6</a:t>
                      </a:r>
                    </a:p>
                  </a:txBody>
                  <a:tcPr/>
                </a:tc>
                <a:tc>
                  <a:txBody>
                    <a:bodyPr/>
                    <a:lstStyle/>
                    <a:p>
                      <a:r>
                        <a:rPr lang="en-US" sz="1400" dirty="0"/>
                        <a:t>Human Capital</a:t>
                      </a:r>
                    </a:p>
                  </a:txBody>
                  <a:tcPr/>
                </a:tc>
                <a:tc>
                  <a:txBody>
                    <a:bodyPr/>
                    <a:lstStyle/>
                    <a:p>
                      <a:r>
                        <a:rPr lang="en-US" sz="1400" dirty="0"/>
                        <a:t>Novice 11-7 workforce</a:t>
                      </a:r>
                    </a:p>
                  </a:txBody>
                  <a:tcPr/>
                </a:tc>
                <a:extLst>
                  <a:ext uri="{0D108BD9-81ED-4DB2-BD59-A6C34878D82A}">
                    <a16:rowId xmlns:a16="http://schemas.microsoft.com/office/drawing/2014/main" val="1843952656"/>
                  </a:ext>
                </a:extLst>
              </a:tr>
              <a:tr h="391169">
                <a:tc>
                  <a:txBody>
                    <a:bodyPr/>
                    <a:lstStyle/>
                    <a:p>
                      <a:pPr algn="ctr"/>
                      <a:r>
                        <a:rPr lang="en-US" sz="1400" dirty="0"/>
                        <a:t>7</a:t>
                      </a:r>
                    </a:p>
                  </a:txBody>
                  <a:tcPr/>
                </a:tc>
                <a:tc>
                  <a:txBody>
                    <a:bodyPr/>
                    <a:lstStyle/>
                    <a:p>
                      <a:r>
                        <a:rPr lang="en-US" sz="1400" dirty="0"/>
                        <a:t>Technology/Operations</a:t>
                      </a:r>
                    </a:p>
                  </a:txBody>
                  <a:tcPr/>
                </a:tc>
                <a:tc>
                  <a:txBody>
                    <a:bodyPr/>
                    <a:lstStyle/>
                    <a:p>
                      <a:r>
                        <a:rPr lang="en-US" sz="1400" dirty="0"/>
                        <a:t>Common platform for bed tracking = delayed tertiary transfers</a:t>
                      </a:r>
                    </a:p>
                  </a:txBody>
                  <a:tcPr/>
                </a:tc>
                <a:extLst>
                  <a:ext uri="{0D108BD9-81ED-4DB2-BD59-A6C34878D82A}">
                    <a16:rowId xmlns:a16="http://schemas.microsoft.com/office/drawing/2014/main" val="3883453193"/>
                  </a:ext>
                </a:extLst>
              </a:tr>
              <a:tr h="385960">
                <a:tc>
                  <a:txBody>
                    <a:bodyPr/>
                    <a:lstStyle/>
                    <a:p>
                      <a:pPr algn="ctr"/>
                      <a:r>
                        <a:rPr lang="en-US" sz="1400" dirty="0"/>
                        <a:t>8</a:t>
                      </a:r>
                    </a:p>
                  </a:txBody>
                  <a:tcPr/>
                </a:tc>
                <a:tc>
                  <a:txBody>
                    <a:bodyPr/>
                    <a:lstStyle/>
                    <a:p>
                      <a:r>
                        <a:rPr lang="en-US" sz="1400" dirty="0"/>
                        <a:t>Operations</a:t>
                      </a:r>
                    </a:p>
                  </a:txBody>
                  <a:tcPr/>
                </a:tc>
                <a:tc>
                  <a:txBody>
                    <a:bodyPr/>
                    <a:lstStyle/>
                    <a:p>
                      <a:r>
                        <a:rPr lang="en-US" sz="1400" dirty="0"/>
                        <a:t>Medication Reconciliation</a:t>
                      </a:r>
                    </a:p>
                  </a:txBody>
                  <a:tcPr/>
                </a:tc>
                <a:extLst>
                  <a:ext uri="{0D108BD9-81ED-4DB2-BD59-A6C34878D82A}">
                    <a16:rowId xmlns:a16="http://schemas.microsoft.com/office/drawing/2014/main" val="1173252548"/>
                  </a:ext>
                </a:extLst>
              </a:tr>
              <a:tr h="385960">
                <a:tc>
                  <a:txBody>
                    <a:bodyPr/>
                    <a:lstStyle/>
                    <a:p>
                      <a:pPr algn="ctr"/>
                      <a:r>
                        <a:rPr lang="en-US" sz="1400" dirty="0"/>
                        <a:t>9</a:t>
                      </a:r>
                    </a:p>
                  </a:txBody>
                  <a:tcPr/>
                </a:tc>
                <a:tc>
                  <a:txBody>
                    <a:bodyPr/>
                    <a:lstStyle/>
                    <a:p>
                      <a:r>
                        <a:rPr lang="en-US" sz="1400" dirty="0"/>
                        <a:t>Operations</a:t>
                      </a:r>
                    </a:p>
                  </a:txBody>
                  <a:tcPr/>
                </a:tc>
                <a:tc>
                  <a:txBody>
                    <a:bodyPr/>
                    <a:lstStyle/>
                    <a:p>
                      <a:r>
                        <a:rPr lang="en-US" sz="1400" dirty="0"/>
                        <a:t>Volume &amp; complexity of policies/procedures</a:t>
                      </a:r>
                    </a:p>
                  </a:txBody>
                  <a:tcPr/>
                </a:tc>
                <a:extLst>
                  <a:ext uri="{0D108BD9-81ED-4DB2-BD59-A6C34878D82A}">
                    <a16:rowId xmlns:a16="http://schemas.microsoft.com/office/drawing/2014/main" val="936010151"/>
                  </a:ext>
                </a:extLst>
              </a:tr>
              <a:tr h="385960">
                <a:tc>
                  <a:txBody>
                    <a:bodyPr/>
                    <a:lstStyle/>
                    <a:p>
                      <a:pPr algn="ctr"/>
                      <a:r>
                        <a:rPr lang="en-US" sz="1400" dirty="0"/>
                        <a:t>10</a:t>
                      </a:r>
                    </a:p>
                  </a:txBody>
                  <a:tcPr/>
                </a:tc>
                <a:tc>
                  <a:txBody>
                    <a:bodyPr/>
                    <a:lstStyle/>
                    <a:p>
                      <a:r>
                        <a:rPr lang="en-US" sz="1400" dirty="0"/>
                        <a:t>Strategic</a:t>
                      </a:r>
                    </a:p>
                  </a:txBody>
                  <a:tcPr/>
                </a:tc>
                <a:tc>
                  <a:txBody>
                    <a:bodyPr/>
                    <a:lstStyle/>
                    <a:p>
                      <a:r>
                        <a:rPr lang="en-US" sz="1400" dirty="0"/>
                        <a:t>Local vs system control/autonomy – it’s effect on innovation, creativity,</a:t>
                      </a:r>
                      <a:r>
                        <a:rPr lang="en-US" sz="1400" baseline="0" dirty="0"/>
                        <a:t> engagement, &amp; change management</a:t>
                      </a:r>
                      <a:endParaRPr lang="en-US" sz="1400" dirty="0"/>
                    </a:p>
                  </a:txBody>
                  <a:tcPr/>
                </a:tc>
                <a:extLst>
                  <a:ext uri="{0D108BD9-81ED-4DB2-BD59-A6C34878D82A}">
                    <a16:rowId xmlns:a16="http://schemas.microsoft.com/office/drawing/2014/main" val="3345298079"/>
                  </a:ext>
                </a:extLst>
              </a:tr>
            </a:tbl>
          </a:graphicData>
        </a:graphic>
      </p:graphicFrame>
      <p:sp>
        <p:nvSpPr>
          <p:cNvPr id="6" name="Rectangle 5"/>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
        <p:nvSpPr>
          <p:cNvPr id="7" name="TextBox 6"/>
          <p:cNvSpPr txBox="1"/>
          <p:nvPr/>
        </p:nvSpPr>
        <p:spPr>
          <a:xfrm rot="20670458">
            <a:off x="7347446" y="892169"/>
            <a:ext cx="3173477" cy="338554"/>
          </a:xfrm>
          <a:prstGeom prst="rect">
            <a:avLst/>
          </a:prstGeom>
          <a:solidFill>
            <a:schemeClr val="bg1"/>
          </a:solidFill>
          <a:ln w="57150">
            <a:solidFill>
              <a:srgbClr val="7030A0"/>
            </a:solidFill>
          </a:ln>
        </p:spPr>
        <p:txBody>
          <a:bodyPr wrap="square" rtlCol="0">
            <a:spAutoFit/>
          </a:bodyPr>
          <a:lstStyle/>
          <a:p>
            <a:pPr defTabSz="914400"/>
            <a:r>
              <a:rPr lang="en-US" sz="1600" i="1" dirty="0">
                <a:solidFill>
                  <a:prstClr val="black"/>
                </a:solidFill>
                <a:latin typeface="Arial"/>
              </a:rPr>
              <a:t>Example</a:t>
            </a:r>
            <a:r>
              <a:rPr lang="en-US" sz="1600" dirty="0">
                <a:solidFill>
                  <a:prstClr val="black"/>
                </a:solidFill>
                <a:latin typeface="Arial"/>
              </a:rPr>
              <a:t>: my former organization</a:t>
            </a:r>
          </a:p>
        </p:txBody>
      </p:sp>
    </p:spTree>
    <p:extLst>
      <p:ext uri="{BB962C8B-B14F-4D97-AF65-F5344CB8AC3E}">
        <p14:creationId xmlns:p14="http://schemas.microsoft.com/office/powerpoint/2010/main" val="1714221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905670-9B57-4FCF-97C3-8DC1D2B5770D}"/>
              </a:ext>
            </a:extLst>
          </p:cNvPr>
          <p:cNvSpPr>
            <a:spLocks noGrp="1"/>
          </p:cNvSpPr>
          <p:nvPr>
            <p:ph type="sldNum" sz="quarter" idx="12"/>
          </p:nvPr>
        </p:nvSpPr>
        <p:spPr/>
        <p:txBody>
          <a:bodyPr/>
          <a:lstStyle/>
          <a:p>
            <a:pPr defTabSz="914400"/>
            <a:fld id="{E8A74B61-50D3-3946-8366-1E447A2A8431}" type="slidenum">
              <a:rPr lang="en-US">
                <a:solidFill>
                  <a:srgbClr val="183E75"/>
                </a:solidFill>
                <a:latin typeface="Arial"/>
              </a:rPr>
              <a:pPr defTabSz="914400"/>
              <a:t>35</a:t>
            </a:fld>
            <a:endParaRPr lang="en-US" dirty="0">
              <a:solidFill>
                <a:srgbClr val="183E75"/>
              </a:solidFill>
              <a:latin typeface="Arial"/>
            </a:endParaRPr>
          </a:p>
        </p:txBody>
      </p:sp>
      <p:sp>
        <p:nvSpPr>
          <p:cNvPr id="22" name="Title 21">
            <a:extLst>
              <a:ext uri="{FF2B5EF4-FFF2-40B4-BE49-F238E27FC236}">
                <a16:creationId xmlns:a16="http://schemas.microsoft.com/office/drawing/2014/main" id="{8AD65628-6833-4393-9316-765E8D2AE01D}"/>
              </a:ext>
            </a:extLst>
          </p:cNvPr>
          <p:cNvSpPr>
            <a:spLocks noGrp="1"/>
          </p:cNvSpPr>
          <p:nvPr>
            <p:ph type="title"/>
          </p:nvPr>
        </p:nvSpPr>
        <p:spPr>
          <a:xfrm>
            <a:off x="1955800" y="316524"/>
            <a:ext cx="6264000" cy="720289"/>
          </a:xfrm>
        </p:spPr>
        <p:txBody>
          <a:bodyPr/>
          <a:lstStyle/>
          <a:p>
            <a:r>
              <a:rPr lang="en-GB" dirty="0">
                <a:solidFill>
                  <a:srgbClr val="183E75"/>
                </a:solidFill>
                <a:latin typeface="+mn-lt"/>
              </a:rPr>
              <a:t>FY23</a:t>
            </a:r>
            <a:r>
              <a:rPr lang="en-GB" dirty="0">
                <a:latin typeface="+mn-lt"/>
              </a:rPr>
              <a:t> RM Goals &amp; Priorities</a:t>
            </a:r>
            <a:br>
              <a:rPr lang="en-GB" dirty="0"/>
            </a:br>
            <a:r>
              <a:rPr lang="en-US" sz="1800" i="1" dirty="0">
                <a:solidFill>
                  <a:srgbClr val="FF0000"/>
                </a:solidFill>
              </a:rPr>
              <a:t>Use Domains….</a:t>
            </a:r>
            <a:endParaRPr lang="en-GB" sz="1800" i="1" dirty="0">
              <a:solidFill>
                <a:srgbClr val="FF0000"/>
              </a:solidFill>
            </a:endParaRPr>
          </a:p>
        </p:txBody>
      </p:sp>
      <p:graphicFrame>
        <p:nvGraphicFramePr>
          <p:cNvPr id="4" name="Content Placeholder 3"/>
          <p:cNvGraphicFramePr>
            <a:graphicFrameLocks noGrp="1"/>
          </p:cNvGraphicFramePr>
          <p:nvPr>
            <p:ph idx="1"/>
          </p:nvPr>
        </p:nvGraphicFramePr>
        <p:xfrm>
          <a:off x="1955801" y="1359727"/>
          <a:ext cx="8381787" cy="4539320"/>
        </p:xfrm>
        <a:graphic>
          <a:graphicData uri="http://schemas.openxmlformats.org/drawingml/2006/table">
            <a:tbl>
              <a:tblPr firstRow="1" bandRow="1">
                <a:tableStyleId>{5C22544A-7EE6-4342-B048-85BDC9FD1C3A}</a:tableStyleId>
              </a:tblPr>
              <a:tblGrid>
                <a:gridCol w="1608015">
                  <a:extLst>
                    <a:ext uri="{9D8B030D-6E8A-4147-A177-3AD203B41FA5}">
                      <a16:colId xmlns:a16="http://schemas.microsoft.com/office/drawing/2014/main" val="20000"/>
                    </a:ext>
                  </a:extLst>
                </a:gridCol>
                <a:gridCol w="4225332">
                  <a:extLst>
                    <a:ext uri="{9D8B030D-6E8A-4147-A177-3AD203B41FA5}">
                      <a16:colId xmlns:a16="http://schemas.microsoft.com/office/drawing/2014/main" val="20001"/>
                    </a:ext>
                  </a:extLst>
                </a:gridCol>
                <a:gridCol w="2548440">
                  <a:extLst>
                    <a:ext uri="{9D8B030D-6E8A-4147-A177-3AD203B41FA5}">
                      <a16:colId xmlns:a16="http://schemas.microsoft.com/office/drawing/2014/main" val="1005643240"/>
                    </a:ext>
                  </a:extLst>
                </a:gridCol>
              </a:tblGrid>
              <a:tr h="344670">
                <a:tc>
                  <a:txBody>
                    <a:bodyPr/>
                    <a:lstStyle/>
                    <a:p>
                      <a:pPr algn="l"/>
                      <a:r>
                        <a:rPr lang="en-US" sz="1200" dirty="0"/>
                        <a:t>Domain</a:t>
                      </a:r>
                    </a:p>
                  </a:txBody>
                  <a:tcPr/>
                </a:tc>
                <a:tc>
                  <a:txBody>
                    <a:bodyPr/>
                    <a:lstStyle/>
                    <a:p>
                      <a:r>
                        <a:rPr lang="en-US" sz="1200" dirty="0"/>
                        <a:t>Priorities/Initiatives</a:t>
                      </a:r>
                    </a:p>
                  </a:txBody>
                  <a:tcPr/>
                </a:tc>
                <a:tc>
                  <a:txBody>
                    <a:bodyPr/>
                    <a:lstStyle/>
                    <a:p>
                      <a:r>
                        <a:rPr lang="en-US" sz="1200" dirty="0"/>
                        <a:t>Status Mid-Year &amp; End of Year</a:t>
                      </a:r>
                    </a:p>
                  </a:txBody>
                  <a:tcPr/>
                </a:tc>
                <a:extLst>
                  <a:ext uri="{0D108BD9-81ED-4DB2-BD59-A6C34878D82A}">
                    <a16:rowId xmlns:a16="http://schemas.microsoft.com/office/drawing/2014/main" val="10000"/>
                  </a:ext>
                </a:extLst>
              </a:tr>
              <a:tr h="666960">
                <a:tc>
                  <a:txBody>
                    <a:bodyPr/>
                    <a:lstStyle/>
                    <a:p>
                      <a:r>
                        <a:rPr lang="en-US" sz="1200" dirty="0"/>
                        <a:t>Finance</a:t>
                      </a:r>
                    </a:p>
                  </a:txBody>
                  <a:tcPr/>
                </a:tc>
                <a:tc>
                  <a:txBody>
                    <a:bodyPr/>
                    <a:lstStyle/>
                    <a:p>
                      <a:pPr marL="171450" indent="-171450">
                        <a:buFont typeface="Arial" panose="020B0604020202020204" pitchFamily="34" charset="0"/>
                        <a:buChar char="•"/>
                      </a:pPr>
                      <a:r>
                        <a:rPr lang="en-US" sz="1200" baseline="0" dirty="0"/>
                        <a:t>CRICO/RMF OB Patient Safety Initiatives</a:t>
                      </a:r>
                    </a:p>
                    <a:p>
                      <a:pPr marL="171450" indent="-171450">
                        <a:buFont typeface="Arial" panose="020B0604020202020204" pitchFamily="34" charset="0"/>
                        <a:buChar char="•"/>
                      </a:pPr>
                      <a:r>
                        <a:rPr lang="en-US" sz="1200" baseline="0" dirty="0"/>
                        <a:t>PSO/PSES – Convening Session Litigation Support</a:t>
                      </a:r>
                    </a:p>
                    <a:p>
                      <a:pPr marL="171450" indent="-171450">
                        <a:buFont typeface="Arial" panose="020B0604020202020204" pitchFamily="34" charset="0"/>
                        <a:buChar char="•"/>
                      </a:pPr>
                      <a:r>
                        <a:rPr lang="en-US" sz="1200" baseline="0" dirty="0"/>
                        <a:t>CRICO/Underwriting – on-boarding of new PPGs</a:t>
                      </a:r>
                      <a:endParaRPr lang="en-US" sz="1200" b="1" i="1" dirty="0">
                        <a:solidFill>
                          <a:srgbClr val="7030A0"/>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1" dirty="0">
                        <a:solidFill>
                          <a:srgbClr val="7030A0"/>
                        </a:solidFill>
                      </a:endParaRPr>
                    </a:p>
                  </a:txBody>
                  <a:tcPr/>
                </a:tc>
                <a:extLst>
                  <a:ext uri="{0D108BD9-81ED-4DB2-BD59-A6C34878D82A}">
                    <a16:rowId xmlns:a16="http://schemas.microsoft.com/office/drawing/2014/main" val="10001"/>
                  </a:ext>
                </a:extLst>
              </a:tr>
              <a:tr h="640784">
                <a:tc>
                  <a:txBody>
                    <a:bodyPr/>
                    <a:lstStyle/>
                    <a:p>
                      <a:r>
                        <a:rPr lang="en-US" sz="1200" dirty="0"/>
                        <a:t>Patient </a:t>
                      </a:r>
                      <a:r>
                        <a:rPr lang="en-US" sz="1200" dirty="0">
                          <a:solidFill>
                            <a:schemeClr val="tx1"/>
                          </a:solidFill>
                        </a:rPr>
                        <a:t>Safety</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Legal Implications of Virtual</a:t>
                      </a:r>
                      <a:r>
                        <a:rPr lang="en-US" sz="1200" baseline="0" dirty="0"/>
                        <a:t> Care/T</a:t>
                      </a:r>
                      <a:r>
                        <a:rPr lang="en-US" sz="1200" dirty="0"/>
                        <a:t>elemedicine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CRICO Service Line Assessment – AGH/BH 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Suicide prevention/mitigation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Stroke Program</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chemeClr val="tx1"/>
                        </a:solidFill>
                      </a:endParaRPr>
                    </a:p>
                  </a:txBody>
                  <a:tcPr/>
                </a:tc>
                <a:extLst>
                  <a:ext uri="{0D108BD9-81ED-4DB2-BD59-A6C34878D82A}">
                    <a16:rowId xmlns:a16="http://schemas.microsoft.com/office/drawing/2014/main" val="10002"/>
                  </a:ext>
                </a:extLst>
              </a:tr>
              <a:tr h="322730">
                <a:tc>
                  <a:txBody>
                    <a:bodyPr/>
                    <a:lstStyle/>
                    <a:p>
                      <a:r>
                        <a:rPr lang="en-US" sz="1200" dirty="0"/>
                        <a:t>Operations</a:t>
                      </a:r>
                    </a:p>
                  </a:txBody>
                  <a:tcPr/>
                </a:tc>
                <a:tc>
                  <a:txBody>
                    <a:bodyPr/>
                    <a:lstStyle/>
                    <a:p>
                      <a:pPr marL="171450" indent="-171450">
                        <a:buFont typeface="Arial" panose="020B0604020202020204" pitchFamily="34" charset="0"/>
                        <a:buChar char="•"/>
                      </a:pPr>
                      <a:r>
                        <a:rPr lang="en-US" sz="1200" dirty="0"/>
                        <a:t>Policy &amp; procedure – FMEA</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baseline="0" dirty="0">
                        <a:solidFill>
                          <a:schemeClr val="tx1"/>
                        </a:solidFill>
                      </a:endParaRPr>
                    </a:p>
                  </a:txBody>
                  <a:tcPr/>
                </a:tc>
                <a:extLst>
                  <a:ext uri="{0D108BD9-81ED-4DB2-BD59-A6C34878D82A}">
                    <a16:rowId xmlns:a16="http://schemas.microsoft.com/office/drawing/2014/main" val="10003"/>
                  </a:ext>
                </a:extLst>
              </a:tr>
              <a:tr h="476400">
                <a:tc>
                  <a:txBody>
                    <a:bodyPr/>
                    <a:lstStyle/>
                    <a:p>
                      <a:r>
                        <a:rPr lang="en-US" sz="1200" dirty="0"/>
                        <a:t>Hazard</a:t>
                      </a:r>
                    </a:p>
                  </a:txBody>
                  <a:tcPr/>
                </a:tc>
                <a:tc>
                  <a:txBody>
                    <a:bodyPr/>
                    <a:lstStyle/>
                    <a:p>
                      <a:pPr marL="171450" indent="-171450">
                        <a:buFont typeface="Arial" panose="020B0604020202020204" pitchFamily="34" charset="0"/>
                        <a:buChar char="•"/>
                      </a:pPr>
                      <a:r>
                        <a:rPr lang="en-US" sz="1200" b="0" i="0" dirty="0">
                          <a:solidFill>
                            <a:schemeClr val="tx1"/>
                          </a:solidFill>
                        </a:rPr>
                        <a:t>Work with Security &amp; Safety Committee on 3</a:t>
                      </a:r>
                      <a:r>
                        <a:rPr lang="en-US" sz="1200" b="0" i="0" baseline="30000" dirty="0">
                          <a:solidFill>
                            <a:schemeClr val="tx1"/>
                          </a:solidFill>
                        </a:rPr>
                        <a:t>rd</a:t>
                      </a:r>
                      <a:r>
                        <a:rPr lang="en-US" sz="1200" b="0" i="0" dirty="0">
                          <a:solidFill>
                            <a:schemeClr val="tx1"/>
                          </a:solidFill>
                        </a:rPr>
                        <a:t> party Risk Assessment</a:t>
                      </a:r>
                    </a:p>
                  </a:txBody>
                  <a:tcPr/>
                </a:tc>
                <a:tc>
                  <a:txBody>
                    <a:bodyPr/>
                    <a:lstStyle/>
                    <a:p>
                      <a:pPr marL="171450" indent="-171450">
                        <a:buFont typeface="Arial" panose="020B0604020202020204" pitchFamily="34" charset="0"/>
                        <a:buChar char="•"/>
                      </a:pPr>
                      <a:endParaRPr lang="en-US" sz="1200" b="0" i="0" dirty="0">
                        <a:solidFill>
                          <a:schemeClr val="tx1"/>
                        </a:solidFill>
                      </a:endParaRPr>
                    </a:p>
                  </a:txBody>
                  <a:tcPr/>
                </a:tc>
                <a:extLst>
                  <a:ext uri="{0D108BD9-81ED-4DB2-BD59-A6C34878D82A}">
                    <a16:rowId xmlns:a16="http://schemas.microsoft.com/office/drawing/2014/main" val="10005"/>
                  </a:ext>
                </a:extLst>
              </a:tr>
              <a:tr h="476400">
                <a:tc>
                  <a:txBody>
                    <a:bodyPr/>
                    <a:lstStyle/>
                    <a:p>
                      <a:r>
                        <a:rPr lang="en-US" sz="1200" dirty="0"/>
                        <a:t>Human Capital</a:t>
                      </a:r>
                    </a:p>
                  </a:txBody>
                  <a:tcPr/>
                </a:tc>
                <a:tc>
                  <a:txBody>
                    <a:bodyPr/>
                    <a:lstStyle/>
                    <a:p>
                      <a:pPr marL="171450" indent="-171450">
                        <a:buFont typeface="Arial" panose="020B0604020202020204" pitchFamily="34" charset="0"/>
                        <a:buChar char="•"/>
                      </a:pPr>
                      <a:r>
                        <a:rPr lang="en-US" sz="1200" b="0" i="0" dirty="0">
                          <a:solidFill>
                            <a:schemeClr val="tx1"/>
                          </a:solidFill>
                        </a:rPr>
                        <a:t>RM Summer Lecture Series</a:t>
                      </a:r>
                    </a:p>
                  </a:txBody>
                  <a:tcPr/>
                </a:tc>
                <a:tc>
                  <a:txBody>
                    <a:bodyPr/>
                    <a:lstStyle/>
                    <a:p>
                      <a:pPr marL="171450" indent="-171450">
                        <a:buFont typeface="Arial" panose="020B0604020202020204" pitchFamily="34" charset="0"/>
                        <a:buChar char="•"/>
                      </a:pPr>
                      <a:endParaRPr lang="en-US" sz="1200" b="0" i="0" dirty="0">
                        <a:solidFill>
                          <a:schemeClr val="tx1"/>
                        </a:solidFill>
                      </a:endParaRPr>
                    </a:p>
                  </a:txBody>
                  <a:tcPr/>
                </a:tc>
                <a:extLst>
                  <a:ext uri="{0D108BD9-81ED-4DB2-BD59-A6C34878D82A}">
                    <a16:rowId xmlns:a16="http://schemas.microsoft.com/office/drawing/2014/main" val="1672841232"/>
                  </a:ext>
                </a:extLst>
              </a:tr>
              <a:tr h="476400">
                <a:tc>
                  <a:txBody>
                    <a:bodyPr/>
                    <a:lstStyle/>
                    <a:p>
                      <a:r>
                        <a:rPr lang="en-US" sz="1200" dirty="0"/>
                        <a:t>Technology</a:t>
                      </a:r>
                    </a:p>
                  </a:txBody>
                  <a:tcPr/>
                </a:tc>
                <a:tc>
                  <a:txBody>
                    <a:bodyPr/>
                    <a:lstStyle/>
                    <a:p>
                      <a:pPr marL="171450" indent="-171450">
                        <a:buFont typeface="Arial" panose="020B0604020202020204" pitchFamily="34" charset="0"/>
                        <a:buChar char="•"/>
                      </a:pPr>
                      <a:r>
                        <a:rPr lang="en-US" sz="1200" b="0" i="0" dirty="0">
                          <a:solidFill>
                            <a:schemeClr val="tx1"/>
                          </a:solidFill>
                        </a:rPr>
                        <a:t>Work with CISO to publish emergency response activation for </a:t>
                      </a:r>
                      <a:r>
                        <a:rPr lang="en-US" sz="1200" b="0" i="0" dirty="0" err="1">
                          <a:solidFill>
                            <a:schemeClr val="tx1"/>
                          </a:solidFill>
                        </a:rPr>
                        <a:t>cyberthreat</a:t>
                      </a:r>
                      <a:r>
                        <a:rPr lang="en-US" sz="1200" b="0" i="0" dirty="0">
                          <a:solidFill>
                            <a:schemeClr val="tx1"/>
                          </a:solidFill>
                        </a:rPr>
                        <a:t>/ransomware event </a:t>
                      </a:r>
                    </a:p>
                  </a:txBody>
                  <a:tcPr/>
                </a:tc>
                <a:tc>
                  <a:txBody>
                    <a:bodyPr/>
                    <a:lstStyle/>
                    <a:p>
                      <a:pPr marL="171450" indent="-171450">
                        <a:buFont typeface="Arial" panose="020B0604020202020204" pitchFamily="34" charset="0"/>
                        <a:buChar char="•"/>
                      </a:pPr>
                      <a:endParaRPr lang="en-US" sz="1200" b="0" i="0" dirty="0">
                        <a:solidFill>
                          <a:schemeClr val="tx1"/>
                        </a:solidFill>
                      </a:endParaRPr>
                    </a:p>
                  </a:txBody>
                  <a:tcPr/>
                </a:tc>
                <a:extLst>
                  <a:ext uri="{0D108BD9-81ED-4DB2-BD59-A6C34878D82A}">
                    <a16:rowId xmlns:a16="http://schemas.microsoft.com/office/drawing/2014/main" val="3767387456"/>
                  </a:ext>
                </a:extLst>
              </a:tr>
              <a:tr h="476400">
                <a:tc>
                  <a:txBody>
                    <a:bodyPr/>
                    <a:lstStyle/>
                    <a:p>
                      <a:r>
                        <a:rPr lang="en-US" sz="1200" dirty="0"/>
                        <a:t>Regulatory</a:t>
                      </a:r>
                    </a:p>
                  </a:txBody>
                  <a:tcPr/>
                </a:tc>
                <a:tc>
                  <a:txBody>
                    <a:bodyPr/>
                    <a:lstStyle/>
                    <a:p>
                      <a:pPr marL="171450" indent="-171450">
                        <a:buFont typeface="Arial" panose="020B0604020202020204" pitchFamily="34" charset="0"/>
                        <a:buChar char="•"/>
                      </a:pPr>
                      <a:r>
                        <a:rPr lang="en-US" sz="1200" b="0" i="0" dirty="0">
                          <a:solidFill>
                            <a:schemeClr val="tx1"/>
                          </a:solidFill>
                        </a:rPr>
                        <a:t>Monitor COVID-related litigation trends</a:t>
                      </a:r>
                    </a:p>
                    <a:p>
                      <a:pPr marL="171450" indent="-171450">
                        <a:buFont typeface="Arial" panose="020B0604020202020204" pitchFamily="34" charset="0"/>
                        <a:buChar char="•"/>
                      </a:pPr>
                      <a:r>
                        <a:rPr lang="en-US" sz="1200" b="0" i="0" dirty="0">
                          <a:solidFill>
                            <a:schemeClr val="tx1"/>
                          </a:solidFill>
                        </a:rPr>
                        <a:t>Joint Commission survey</a:t>
                      </a:r>
                    </a:p>
                  </a:txBody>
                  <a:tcPr/>
                </a:tc>
                <a:tc>
                  <a:txBody>
                    <a:bodyPr/>
                    <a:lstStyle/>
                    <a:p>
                      <a:pPr marL="171450" indent="-171450">
                        <a:buFont typeface="Arial" panose="020B0604020202020204" pitchFamily="34" charset="0"/>
                        <a:buChar char="•"/>
                      </a:pPr>
                      <a:endParaRPr lang="en-US" sz="1200" b="0" i="0" dirty="0">
                        <a:solidFill>
                          <a:schemeClr val="tx1"/>
                        </a:solidFill>
                      </a:endParaRPr>
                    </a:p>
                  </a:txBody>
                  <a:tcPr/>
                </a:tc>
                <a:extLst>
                  <a:ext uri="{0D108BD9-81ED-4DB2-BD59-A6C34878D82A}">
                    <a16:rowId xmlns:a16="http://schemas.microsoft.com/office/drawing/2014/main" val="1793125304"/>
                  </a:ext>
                </a:extLst>
              </a:tr>
              <a:tr h="476400">
                <a:tc>
                  <a:txBody>
                    <a:bodyPr/>
                    <a:lstStyle/>
                    <a:p>
                      <a:r>
                        <a:rPr lang="en-US" sz="1200" dirty="0"/>
                        <a:t>Strategic</a:t>
                      </a:r>
                    </a:p>
                  </a:txBody>
                  <a:tcPr/>
                </a:tc>
                <a:tc>
                  <a:txBody>
                    <a:bodyPr/>
                    <a:lstStyle/>
                    <a:p>
                      <a:pPr marL="171450" indent="-171450">
                        <a:buFont typeface="Arial" panose="020B0604020202020204" pitchFamily="34" charset="0"/>
                        <a:buChar char="•"/>
                      </a:pPr>
                      <a:r>
                        <a:rPr lang="en-US" sz="1200" dirty="0"/>
                        <a:t>New practice &amp;/or program integration</a:t>
                      </a:r>
                    </a:p>
                    <a:p>
                      <a:pPr marL="171450" indent="-171450">
                        <a:buFont typeface="Arial" panose="020B0604020202020204" pitchFamily="34" charset="0"/>
                        <a:buChar char="•"/>
                      </a:pPr>
                      <a:r>
                        <a:rPr lang="en-US" sz="1200" dirty="0"/>
                        <a:t>BILH system participation</a:t>
                      </a:r>
                      <a:r>
                        <a:rPr lang="en-US" sz="1200" baseline="0" dirty="0"/>
                        <a:t> – Patient Safety group, PSO</a:t>
                      </a:r>
                      <a:endParaRPr lang="en-US" sz="1200" b="1" i="1" u="sng" dirty="0">
                        <a:solidFill>
                          <a:srgbClr val="FF0000"/>
                        </a:solidFill>
                      </a:endParaRP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baseline="0" dirty="0"/>
                    </a:p>
                  </a:txBody>
                  <a:tcPr/>
                </a:tc>
                <a:extLst>
                  <a:ext uri="{0D108BD9-81ED-4DB2-BD59-A6C34878D82A}">
                    <a16:rowId xmlns:a16="http://schemas.microsoft.com/office/drawing/2014/main" val="1817118298"/>
                  </a:ext>
                </a:extLst>
              </a:tr>
            </a:tbl>
          </a:graphicData>
        </a:graphic>
      </p:graphicFrame>
      <p:pic>
        <p:nvPicPr>
          <p:cNvPr id="7" name="Picture 2" descr="https://ci5.googleusercontent.com/proxy/MfRmgQkvdMzrmzGYPNmXczSd83FuptayJn0EZFXtBO4O-fJkFzh8qayaGdPLbJ2xHTT0phEMRZLZxtCM2ls8wdE4QS5ZgG72jpSoMDCz2PkgHXsXDHJm23wMoe6R8lDRQXEBc7aB4sSobjf-usfTUiYyqAZaTexfAPn6z7ScOgRt-GBqxLkSXLH20IAu2i3v=s0-d-e1-ft#http://laheyhealth.us.newsweaver.com/files/201/1000694/1006660/102375/0070a7722562cf1f3e640cbc/agh_prm_logo_rgb_aw_150dp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822" y="102684"/>
            <a:ext cx="1880382" cy="93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860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914400"/>
            <a:r>
              <a:rPr lang="en-GB">
                <a:solidFill>
                  <a:srgbClr val="183E75"/>
                </a:solidFill>
                <a:latin typeface="Arial"/>
              </a:rPr>
              <a:t>Presentation title here | Month 2019</a:t>
            </a:r>
            <a:endParaRPr lang="en-US" dirty="0">
              <a:solidFill>
                <a:srgbClr val="183E75"/>
              </a:solidFill>
              <a:latin typeface="Arial"/>
            </a:endParaRPr>
          </a:p>
        </p:txBody>
      </p:sp>
      <p:sp>
        <p:nvSpPr>
          <p:cNvPr id="6" name="Title 5"/>
          <p:cNvSpPr>
            <a:spLocks noGrp="1"/>
          </p:cNvSpPr>
          <p:nvPr>
            <p:ph type="title"/>
          </p:nvPr>
        </p:nvSpPr>
        <p:spPr>
          <a:xfrm>
            <a:off x="1955800" y="200968"/>
            <a:ext cx="6264000" cy="788795"/>
          </a:xfrm>
        </p:spPr>
        <p:txBody>
          <a:bodyPr/>
          <a:lstStyle/>
          <a:p>
            <a:r>
              <a:rPr lang="en-US" sz="2800" dirty="0" err="1"/>
              <a:t>MedRec</a:t>
            </a:r>
            <a:r>
              <a:rPr lang="en-US" sz="2800" dirty="0"/>
              <a:t> Action Plan </a:t>
            </a:r>
            <a:br>
              <a:rPr lang="en-US" sz="2800" dirty="0"/>
            </a:br>
            <a:r>
              <a:rPr lang="en-US" sz="1800" i="1" dirty="0">
                <a:solidFill>
                  <a:srgbClr val="FF0000"/>
                </a:solidFill>
              </a:rPr>
              <a:t>Use Domains - don’t overlook any components</a:t>
            </a:r>
          </a:p>
        </p:txBody>
      </p:sp>
      <p:sp>
        <p:nvSpPr>
          <p:cNvPr id="5" name="Slide Number Placeholder 4"/>
          <p:cNvSpPr>
            <a:spLocks noGrp="1"/>
          </p:cNvSpPr>
          <p:nvPr>
            <p:ph type="sldNum" sz="quarter" idx="12"/>
          </p:nvPr>
        </p:nvSpPr>
        <p:spPr/>
        <p:txBody>
          <a:bodyPr/>
          <a:lstStyle/>
          <a:p>
            <a:pPr defTabSz="914400"/>
            <a:fld id="{E8A74B61-50D3-3946-8366-1E447A2A8431}" type="slidenum">
              <a:rPr lang="en-US">
                <a:solidFill>
                  <a:srgbClr val="183E75"/>
                </a:solidFill>
                <a:latin typeface="Arial"/>
              </a:rPr>
              <a:pPr defTabSz="914400"/>
              <a:t>36</a:t>
            </a:fld>
            <a:endParaRPr lang="en-US">
              <a:solidFill>
                <a:srgbClr val="183E75"/>
              </a:solidFill>
              <a:latin typeface="Arial"/>
            </a:endParaRPr>
          </a:p>
        </p:txBody>
      </p:sp>
      <p:graphicFrame>
        <p:nvGraphicFramePr>
          <p:cNvPr id="9" name="Content Placeholder 8"/>
          <p:cNvGraphicFramePr>
            <a:graphicFrameLocks noGrp="1"/>
          </p:cNvGraphicFramePr>
          <p:nvPr>
            <p:ph idx="1"/>
          </p:nvPr>
        </p:nvGraphicFramePr>
        <p:xfrm>
          <a:off x="1955800" y="1130443"/>
          <a:ext cx="8277224" cy="5496447"/>
        </p:xfrm>
        <a:graphic>
          <a:graphicData uri="http://schemas.openxmlformats.org/drawingml/2006/table">
            <a:tbl>
              <a:tblPr firstRow="1" bandRow="1">
                <a:tableStyleId>{5C22544A-7EE6-4342-B048-85BDC9FD1C3A}</a:tableStyleId>
              </a:tblPr>
              <a:tblGrid>
                <a:gridCol w="2409328">
                  <a:extLst>
                    <a:ext uri="{9D8B030D-6E8A-4147-A177-3AD203B41FA5}">
                      <a16:colId xmlns:a16="http://schemas.microsoft.com/office/drawing/2014/main" val="20000"/>
                    </a:ext>
                  </a:extLst>
                </a:gridCol>
                <a:gridCol w="5867896">
                  <a:extLst>
                    <a:ext uri="{9D8B030D-6E8A-4147-A177-3AD203B41FA5}">
                      <a16:colId xmlns:a16="http://schemas.microsoft.com/office/drawing/2014/main" val="20001"/>
                    </a:ext>
                  </a:extLst>
                </a:gridCol>
              </a:tblGrid>
              <a:tr h="375181">
                <a:tc>
                  <a:txBody>
                    <a:bodyPr/>
                    <a:lstStyle/>
                    <a:p>
                      <a:r>
                        <a:rPr lang="en-US" dirty="0"/>
                        <a:t>Domain</a:t>
                      </a:r>
                    </a:p>
                  </a:txBody>
                  <a:tcPr/>
                </a:tc>
                <a:tc>
                  <a:txBody>
                    <a:bodyPr/>
                    <a:lstStyle/>
                    <a:p>
                      <a:r>
                        <a:rPr lang="en-US" dirty="0"/>
                        <a:t>Key</a:t>
                      </a:r>
                      <a:r>
                        <a:rPr lang="en-US" baseline="0" dirty="0"/>
                        <a:t> considerations</a:t>
                      </a:r>
                      <a:endParaRPr lang="en-US" dirty="0"/>
                    </a:p>
                  </a:txBody>
                  <a:tcPr/>
                </a:tc>
                <a:extLst>
                  <a:ext uri="{0D108BD9-81ED-4DB2-BD59-A6C34878D82A}">
                    <a16:rowId xmlns:a16="http://schemas.microsoft.com/office/drawing/2014/main" val="10000"/>
                  </a:ext>
                </a:extLst>
              </a:tr>
              <a:tr h="372456">
                <a:tc>
                  <a:txBody>
                    <a:bodyPr/>
                    <a:lstStyle/>
                    <a:p>
                      <a:r>
                        <a:rPr lang="en-US" sz="1600" dirty="0"/>
                        <a:t>Regulatory</a:t>
                      </a:r>
                    </a:p>
                  </a:txBody>
                  <a:tcPr/>
                </a:tc>
                <a:tc>
                  <a:txBody>
                    <a:bodyPr/>
                    <a:lstStyle/>
                    <a:p>
                      <a:r>
                        <a:rPr lang="en-US" sz="1600" dirty="0"/>
                        <a:t>Joint Commission requires -</a:t>
                      </a:r>
                      <a:r>
                        <a:rPr lang="en-US" sz="1600" baseline="0" dirty="0"/>
                        <a:t> “good faith effort”</a:t>
                      </a:r>
                      <a:endParaRPr lang="en-US" sz="1600" dirty="0"/>
                    </a:p>
                  </a:txBody>
                  <a:tcPr/>
                </a:tc>
                <a:extLst>
                  <a:ext uri="{0D108BD9-81ED-4DB2-BD59-A6C34878D82A}">
                    <a16:rowId xmlns:a16="http://schemas.microsoft.com/office/drawing/2014/main" val="10001"/>
                  </a:ext>
                </a:extLst>
              </a:tr>
              <a:tr h="372456">
                <a:tc>
                  <a:txBody>
                    <a:bodyPr/>
                    <a:lstStyle/>
                    <a:p>
                      <a:r>
                        <a:rPr lang="en-US" sz="1600" dirty="0"/>
                        <a:t>Technology</a:t>
                      </a:r>
                    </a:p>
                  </a:txBody>
                  <a:tcPr/>
                </a:tc>
                <a:tc>
                  <a:txBody>
                    <a:bodyPr/>
                    <a:lstStyle/>
                    <a:p>
                      <a:r>
                        <a:rPr lang="en-US" sz="1600" dirty="0"/>
                        <a:t>Leverage</a:t>
                      </a:r>
                      <a:r>
                        <a:rPr lang="en-US" sz="1600" baseline="0" dirty="0"/>
                        <a:t> EPIC to work for us, i.e., screens, access</a:t>
                      </a:r>
                      <a:endParaRPr lang="en-US" sz="1600" dirty="0"/>
                    </a:p>
                  </a:txBody>
                  <a:tcPr/>
                </a:tc>
                <a:extLst>
                  <a:ext uri="{0D108BD9-81ED-4DB2-BD59-A6C34878D82A}">
                    <a16:rowId xmlns:a16="http://schemas.microsoft.com/office/drawing/2014/main" val="10002"/>
                  </a:ext>
                </a:extLst>
              </a:tr>
              <a:tr h="931139">
                <a:tc>
                  <a:txBody>
                    <a:bodyPr/>
                    <a:lstStyle/>
                    <a:p>
                      <a:r>
                        <a:rPr lang="en-US" sz="1600" dirty="0"/>
                        <a:t>Strategic</a:t>
                      </a:r>
                    </a:p>
                  </a:txBody>
                  <a:tcPr/>
                </a:tc>
                <a:tc>
                  <a:txBody>
                    <a:bodyPr/>
                    <a:lstStyle/>
                    <a:p>
                      <a:r>
                        <a:rPr lang="en-US" sz="1600" dirty="0"/>
                        <a:t>Who needs</a:t>
                      </a:r>
                      <a:r>
                        <a:rPr lang="en-US" sz="1600" baseline="0" dirty="0"/>
                        <a:t> full Medication Reconciliation?</a:t>
                      </a:r>
                    </a:p>
                    <a:p>
                      <a:r>
                        <a:rPr lang="en-US" sz="1600" baseline="0" dirty="0"/>
                        <a:t>When is done “done”?</a:t>
                      </a:r>
                    </a:p>
                    <a:p>
                      <a:r>
                        <a:rPr lang="en-US" sz="1600" baseline="0" dirty="0"/>
                        <a:t>Will it work for at least 80% of Inpatient/Observation?</a:t>
                      </a:r>
                      <a:endParaRPr lang="en-US" sz="1600" dirty="0"/>
                    </a:p>
                  </a:txBody>
                  <a:tcPr/>
                </a:tc>
                <a:extLst>
                  <a:ext uri="{0D108BD9-81ED-4DB2-BD59-A6C34878D82A}">
                    <a16:rowId xmlns:a16="http://schemas.microsoft.com/office/drawing/2014/main" val="10003"/>
                  </a:ext>
                </a:extLst>
              </a:tr>
              <a:tr h="1210481">
                <a:tc>
                  <a:txBody>
                    <a:bodyPr/>
                    <a:lstStyle/>
                    <a:p>
                      <a:r>
                        <a:rPr lang="en-US" sz="1600" dirty="0"/>
                        <a:t>Operations</a:t>
                      </a:r>
                    </a:p>
                  </a:txBody>
                  <a:tcPr/>
                </a:tc>
                <a:tc>
                  <a:txBody>
                    <a:bodyPr/>
                    <a:lstStyle/>
                    <a:p>
                      <a:r>
                        <a:rPr lang="en-US" sz="1600" dirty="0"/>
                        <a:t>When?</a:t>
                      </a:r>
                      <a:r>
                        <a:rPr lang="en-US" sz="1600" baseline="0" dirty="0"/>
                        <a:t>  Where? Staffing/coverage? Task sequencing?</a:t>
                      </a:r>
                    </a:p>
                    <a:p>
                      <a:r>
                        <a:rPr lang="en-US" sz="1600" baseline="0" dirty="0"/>
                        <a:t>Data sources?  Role delineation? Expectations &amp; Accountability?  Avenue to include patient/family?</a:t>
                      </a:r>
                    </a:p>
                    <a:p>
                      <a:r>
                        <a:rPr lang="en-US" sz="1600" baseline="0" dirty="0"/>
                        <a:t>Importance of list to/from EMS &amp; sending facilities? </a:t>
                      </a:r>
                      <a:endParaRPr lang="en-US" sz="1600" dirty="0"/>
                    </a:p>
                  </a:txBody>
                  <a:tcPr/>
                </a:tc>
                <a:extLst>
                  <a:ext uri="{0D108BD9-81ED-4DB2-BD59-A6C34878D82A}">
                    <a16:rowId xmlns:a16="http://schemas.microsoft.com/office/drawing/2014/main" val="10004"/>
                  </a:ext>
                </a:extLst>
              </a:tr>
              <a:tr h="931139">
                <a:tc>
                  <a:txBody>
                    <a:bodyPr/>
                    <a:lstStyle/>
                    <a:p>
                      <a:r>
                        <a:rPr lang="en-US" sz="1600" dirty="0"/>
                        <a:t>Human Capital</a:t>
                      </a:r>
                    </a:p>
                  </a:txBody>
                  <a:tcPr/>
                </a:tc>
                <a:tc>
                  <a:txBody>
                    <a:bodyPr/>
                    <a:lstStyle/>
                    <a:p>
                      <a:r>
                        <a:rPr lang="en-US" sz="1600" dirty="0"/>
                        <a:t>Who?  Who is best?</a:t>
                      </a:r>
                    </a:p>
                    <a:p>
                      <a:r>
                        <a:rPr lang="en-US" sz="1600" dirty="0"/>
                        <a:t>Minimize</a:t>
                      </a:r>
                      <a:r>
                        <a:rPr lang="en-US" sz="1600" baseline="0" dirty="0"/>
                        <a:t> duplication of efforts</a:t>
                      </a:r>
                    </a:p>
                    <a:p>
                      <a:r>
                        <a:rPr lang="en-US" sz="1600" baseline="0" dirty="0"/>
                        <a:t>Improve team communication</a:t>
                      </a:r>
                      <a:endParaRPr lang="en-US" sz="1600" dirty="0"/>
                    </a:p>
                  </a:txBody>
                  <a:tcPr/>
                </a:tc>
                <a:extLst>
                  <a:ext uri="{0D108BD9-81ED-4DB2-BD59-A6C34878D82A}">
                    <a16:rowId xmlns:a16="http://schemas.microsoft.com/office/drawing/2014/main" val="10005"/>
                  </a:ext>
                </a:extLst>
              </a:tr>
              <a:tr h="931139">
                <a:tc>
                  <a:txBody>
                    <a:bodyPr/>
                    <a:lstStyle/>
                    <a:p>
                      <a:r>
                        <a:rPr lang="en-US" sz="1600" dirty="0"/>
                        <a:t>Clinical/Patient</a:t>
                      </a:r>
                      <a:r>
                        <a:rPr lang="en-US" sz="1600" baseline="0" dirty="0"/>
                        <a:t> Safety</a:t>
                      </a:r>
                      <a:endParaRPr lang="en-US" sz="1600" dirty="0"/>
                    </a:p>
                  </a:txBody>
                  <a:tcPr/>
                </a:tc>
                <a:tc>
                  <a:txBody>
                    <a:bodyPr/>
                    <a:lstStyle/>
                    <a:p>
                      <a:r>
                        <a:rPr lang="en-US" sz="1600" dirty="0"/>
                        <a:t>Improve quality of patient med</a:t>
                      </a:r>
                      <a:r>
                        <a:rPr lang="en-US" sz="1600" baseline="0" dirty="0"/>
                        <a:t> list</a:t>
                      </a:r>
                      <a:endParaRPr lang="en-US" sz="1600" dirty="0"/>
                    </a:p>
                    <a:p>
                      <a:r>
                        <a:rPr lang="en-US" sz="1600" dirty="0"/>
                        <a:t>What is the impact of</a:t>
                      </a:r>
                      <a:r>
                        <a:rPr lang="en-US" sz="1600" baseline="0" dirty="0"/>
                        <a:t> incomplete or imperfect process?</a:t>
                      </a:r>
                    </a:p>
                    <a:p>
                      <a:r>
                        <a:rPr lang="en-US" sz="1600" baseline="0" dirty="0"/>
                        <a:t>Are there acceptable level(s) of failure?</a:t>
                      </a:r>
                      <a:endParaRPr lang="en-US" sz="1600" dirty="0"/>
                    </a:p>
                  </a:txBody>
                  <a:tcPr/>
                </a:tc>
                <a:extLst>
                  <a:ext uri="{0D108BD9-81ED-4DB2-BD59-A6C34878D82A}">
                    <a16:rowId xmlns:a16="http://schemas.microsoft.com/office/drawing/2014/main" val="10006"/>
                  </a:ext>
                </a:extLst>
              </a:tr>
              <a:tr h="372456">
                <a:tc>
                  <a:txBody>
                    <a:bodyPr/>
                    <a:lstStyle/>
                    <a:p>
                      <a:r>
                        <a:rPr lang="en-US" sz="1600" dirty="0"/>
                        <a:t>Financial</a:t>
                      </a:r>
                    </a:p>
                  </a:txBody>
                  <a:tcPr/>
                </a:tc>
                <a:tc>
                  <a:txBody>
                    <a:bodyPr/>
                    <a:lstStyle/>
                    <a:p>
                      <a:r>
                        <a:rPr lang="en-US" sz="1600" dirty="0"/>
                        <a:t>TBD – any business</a:t>
                      </a:r>
                      <a:r>
                        <a:rPr lang="en-US" sz="1600" baseline="0" dirty="0"/>
                        <a:t> plan for FTE changes/resources</a:t>
                      </a:r>
                      <a:endParaRPr lang="en-US" sz="16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09968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p:cNvGraphicFramePr>
            <a:graphicFrameLocks/>
          </p:cNvGraphicFramePr>
          <p:nvPr/>
        </p:nvGraphicFramePr>
        <p:xfrm>
          <a:off x="1817026" y="1289406"/>
          <a:ext cx="8510155" cy="5297288"/>
        </p:xfrm>
        <a:graphic>
          <a:graphicData uri="http://schemas.openxmlformats.org/drawingml/2006/table">
            <a:tbl>
              <a:tblPr firstRow="1" bandRow="1"/>
              <a:tblGrid>
                <a:gridCol w="1166595">
                  <a:extLst>
                    <a:ext uri="{9D8B030D-6E8A-4147-A177-3AD203B41FA5}">
                      <a16:colId xmlns:a16="http://schemas.microsoft.com/office/drawing/2014/main" val="20000"/>
                    </a:ext>
                  </a:extLst>
                </a:gridCol>
                <a:gridCol w="1316158">
                  <a:extLst>
                    <a:ext uri="{9D8B030D-6E8A-4147-A177-3AD203B41FA5}">
                      <a16:colId xmlns:a16="http://schemas.microsoft.com/office/drawing/2014/main" val="20001"/>
                    </a:ext>
                  </a:extLst>
                </a:gridCol>
                <a:gridCol w="1166594">
                  <a:extLst>
                    <a:ext uri="{9D8B030D-6E8A-4147-A177-3AD203B41FA5}">
                      <a16:colId xmlns:a16="http://schemas.microsoft.com/office/drawing/2014/main" val="20002"/>
                    </a:ext>
                  </a:extLst>
                </a:gridCol>
                <a:gridCol w="1054421">
                  <a:extLst>
                    <a:ext uri="{9D8B030D-6E8A-4147-A177-3AD203B41FA5}">
                      <a16:colId xmlns:a16="http://schemas.microsoft.com/office/drawing/2014/main" val="20003"/>
                    </a:ext>
                  </a:extLst>
                </a:gridCol>
                <a:gridCol w="1293723">
                  <a:extLst>
                    <a:ext uri="{9D8B030D-6E8A-4147-A177-3AD203B41FA5}">
                      <a16:colId xmlns:a16="http://schemas.microsoft.com/office/drawing/2014/main" val="20004"/>
                    </a:ext>
                  </a:extLst>
                </a:gridCol>
                <a:gridCol w="1266433">
                  <a:extLst>
                    <a:ext uri="{9D8B030D-6E8A-4147-A177-3AD203B41FA5}">
                      <a16:colId xmlns:a16="http://schemas.microsoft.com/office/drawing/2014/main" val="20005"/>
                    </a:ext>
                  </a:extLst>
                </a:gridCol>
                <a:gridCol w="1246231">
                  <a:extLst>
                    <a:ext uri="{9D8B030D-6E8A-4147-A177-3AD203B41FA5}">
                      <a16:colId xmlns:a16="http://schemas.microsoft.com/office/drawing/2014/main" val="4228799391"/>
                    </a:ext>
                  </a:extLst>
                </a:gridCol>
              </a:tblGrid>
              <a:tr h="40146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900" dirty="0"/>
                        <a:t>Financial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3E7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900" dirty="0"/>
                        <a:t>Human Capital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3E7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900" dirty="0"/>
                        <a:t>Pt. Safety</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3E7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900" dirty="0"/>
                        <a:t>Technology</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3E7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900" dirty="0"/>
                        <a:t>Operations &amp; Hazards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3E7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900" dirty="0"/>
                        <a:t>Legal &amp;</a:t>
                      </a:r>
                    </a:p>
                    <a:p>
                      <a:r>
                        <a:rPr lang="en-US" sz="900" dirty="0"/>
                        <a:t>Regulatory</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3E7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900" dirty="0"/>
                        <a:t>Strategic &amp; Reputational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3E75"/>
                    </a:solidFill>
                  </a:tcPr>
                </a:tc>
                <a:extLst>
                  <a:ext uri="{0D108BD9-81ED-4DB2-BD59-A6C34878D82A}">
                    <a16:rowId xmlns:a16="http://schemas.microsoft.com/office/drawing/2014/main" val="10000"/>
                  </a:ext>
                </a:extLst>
              </a:tr>
              <a:tr h="4984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Bidding wars for scarce items</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Labor action</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800" dirty="0">
                          <a:solidFill>
                            <a:schemeClr val="tx1"/>
                          </a:solidFill>
                        </a:rPr>
                        <a:t>Sub-optimal substitute</a:t>
                      </a:r>
                      <a:r>
                        <a:rPr lang="en-US" sz="800" baseline="0" dirty="0">
                          <a:solidFill>
                            <a:schemeClr val="tx1"/>
                          </a:solidFill>
                        </a:rPr>
                        <a:t> (no QC, adverse outcomes)</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Unique ID not universally</a:t>
                      </a:r>
                      <a:r>
                        <a:rPr lang="en-US" sz="800" b="0" baseline="0" dirty="0">
                          <a:solidFill>
                            <a:schemeClr val="tx1"/>
                          </a:solidFill>
                        </a:rPr>
                        <a:t> adopted</a:t>
                      </a:r>
                      <a:endParaRPr lang="en-US" sz="800" b="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800" dirty="0">
                          <a:solidFill>
                            <a:schemeClr val="tx1"/>
                          </a:solidFill>
                        </a:rPr>
                        <a:t>Unpredictable sources, lack of standardization, no redundancy</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en-US" sz="800" dirty="0">
                          <a:solidFill>
                            <a:schemeClr val="tx1"/>
                          </a:solidFill>
                        </a:rPr>
                        <a:t>New requirements  &amp;/or regulations</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en-US" sz="800" dirty="0">
                          <a:solidFill>
                            <a:schemeClr val="tx1"/>
                          </a:solidFill>
                        </a:rPr>
                        <a:t>Lack of a global</a:t>
                      </a:r>
                      <a:r>
                        <a:rPr lang="en-US" sz="800" baseline="0" dirty="0">
                          <a:solidFill>
                            <a:schemeClr val="tx1"/>
                          </a:solidFill>
                        </a:rPr>
                        <a:t> approach to supply chain resiliency</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extLst>
                  <a:ext uri="{0D108BD9-81ED-4DB2-BD59-A6C34878D82A}">
                    <a16:rowId xmlns:a16="http://schemas.microsoft.com/office/drawing/2014/main" val="10002"/>
                  </a:ext>
                </a:extLst>
              </a:tr>
              <a:tr h="63832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Negative impact on revenue &amp; margin</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SC labor outside</a:t>
                      </a:r>
                      <a:r>
                        <a:rPr lang="en-US" sz="800" baseline="0" dirty="0">
                          <a:solidFill>
                            <a:schemeClr val="tx1"/>
                          </a:solidFill>
                        </a:rPr>
                        <a:t> of country – unable to return</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800" b="0" dirty="0">
                          <a:solidFill>
                            <a:schemeClr val="tx1"/>
                          </a:solidFill>
                        </a:rPr>
                        <a:t>Sub-optimal</a:t>
                      </a:r>
                      <a:r>
                        <a:rPr lang="en-US" sz="800" b="0" baseline="0" dirty="0">
                          <a:solidFill>
                            <a:schemeClr val="tx1"/>
                          </a:solidFill>
                        </a:rPr>
                        <a:t> substitute (patient exposure)</a:t>
                      </a:r>
                      <a:endParaRPr lang="en-US" sz="800" b="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0" dirty="0">
                          <a:solidFill>
                            <a:schemeClr val="tx1"/>
                          </a:solidFill>
                        </a:rPr>
                        <a:t>Sub-optimal data analytics (usage, </a:t>
                      </a:r>
                      <a:r>
                        <a:rPr lang="en-US" sz="800" b="0" dirty="0">
                          <a:solidFill>
                            <a:schemeClr val="tx1"/>
                          </a:solidFill>
                        </a:rPr>
                        <a:t>inventory, forecasting</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Variable definition</a:t>
                      </a:r>
                      <a:r>
                        <a:rPr lang="en-US" sz="800" baseline="0" dirty="0">
                          <a:solidFill>
                            <a:schemeClr val="tx1"/>
                          </a:solidFill>
                        </a:rPr>
                        <a:t> of supply chain </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tx1"/>
                          </a:solidFill>
                        </a:rPr>
                        <a:t>New</a:t>
                      </a:r>
                      <a:r>
                        <a:rPr lang="en-US" sz="800" baseline="0" dirty="0">
                          <a:solidFill>
                            <a:schemeClr val="tx1"/>
                          </a:solidFill>
                        </a:rPr>
                        <a:t> importance of SC regulations (i.e., </a:t>
                      </a:r>
                      <a:r>
                        <a:rPr lang="en-US" sz="800" dirty="0">
                          <a:solidFill>
                            <a:schemeClr val="tx1"/>
                          </a:solidFill>
                        </a:rPr>
                        <a:t>EUA, DPA , HTS)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dirty="0">
                          <a:solidFill>
                            <a:schemeClr val="tx1"/>
                          </a:solidFill>
                        </a:rPr>
                        <a:t>Geopolitical impact (tariffs, currency, trade agreements, supply &amp; demand) on the SC</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extLst>
                  <a:ext uri="{0D108BD9-81ED-4DB2-BD59-A6C34878D82A}">
                    <a16:rowId xmlns:a16="http://schemas.microsoft.com/office/drawing/2014/main" val="10003"/>
                  </a:ext>
                </a:extLst>
              </a:tr>
              <a:tr h="64530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Small cap vendors</a:t>
                      </a:r>
                      <a:r>
                        <a:rPr lang="en-US" sz="800" baseline="0" dirty="0">
                          <a:solidFill>
                            <a:schemeClr val="tx1"/>
                          </a:solidFill>
                        </a:rPr>
                        <a:t> most at risk of disruption</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800" dirty="0">
                          <a:solidFill>
                            <a:schemeClr val="tx1"/>
                          </a:solidFill>
                        </a:rPr>
                        <a:t>Clinical demand for best products (i.e., N95)</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rPr>
                        <a:t>Lack</a:t>
                      </a:r>
                      <a:r>
                        <a:rPr lang="en-US" sz="800" b="0" baseline="0">
                          <a:solidFill>
                            <a:schemeClr val="tx1"/>
                          </a:solidFill>
                        </a:rPr>
                        <a:t> of substitute (delayed care, ethical decisions)</a:t>
                      </a:r>
                      <a:endParaRPr lang="en-US" sz="800" b="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Inconsistent adoption of Point of Use technology</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Hard to “sustain</a:t>
                      </a:r>
                      <a:r>
                        <a:rPr lang="en-US" sz="800" baseline="0" dirty="0">
                          <a:solidFill>
                            <a:schemeClr val="tx1"/>
                          </a:solidFill>
                        </a:rPr>
                        <a:t> the pain” &amp; hardwire lessons learned so long-term changes are made</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tx1"/>
                          </a:solidFill>
                        </a:rPr>
                        <a:t>Potential for increased recalls/hazard alerts &amp;</a:t>
                      </a:r>
                      <a:r>
                        <a:rPr lang="en-US" sz="800" baseline="0" dirty="0">
                          <a:solidFill>
                            <a:schemeClr val="tx1"/>
                          </a:solidFill>
                        </a:rPr>
                        <a:t> SMDA reporting</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tx1"/>
                          </a:solidFill>
                        </a:rPr>
                        <a:t>National stockpile</a:t>
                      </a:r>
                      <a:r>
                        <a:rPr lang="en-US" sz="800" baseline="0" dirty="0">
                          <a:solidFill>
                            <a:schemeClr val="tx1"/>
                          </a:solidFill>
                        </a:rPr>
                        <a:t> – empty</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extLst>
                  <a:ext uri="{0D108BD9-81ED-4DB2-BD59-A6C34878D82A}">
                    <a16:rowId xmlns:a16="http://schemas.microsoft.com/office/drawing/2014/main" val="10004"/>
                  </a:ext>
                </a:extLst>
              </a:tr>
              <a:tr h="63832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Supply chain = 1</a:t>
                      </a:r>
                      <a:r>
                        <a:rPr lang="en-US" sz="800" baseline="30000" dirty="0">
                          <a:solidFill>
                            <a:schemeClr val="tx1"/>
                          </a:solidFill>
                        </a:rPr>
                        <a:t>st</a:t>
                      </a:r>
                      <a:r>
                        <a:rPr lang="en-US" sz="800" dirty="0">
                          <a:solidFill>
                            <a:schemeClr val="tx1"/>
                          </a:solidFill>
                        </a:rPr>
                        <a:t> place to cut cost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Clinical acceptance (VAC, provider</a:t>
                      </a:r>
                      <a:r>
                        <a:rPr lang="en-US" sz="800" baseline="0" dirty="0">
                          <a:solidFill>
                            <a:schemeClr val="tx1"/>
                          </a:solidFill>
                        </a:rPr>
                        <a:t> </a:t>
                      </a:r>
                      <a:r>
                        <a:rPr lang="en-US" sz="800" dirty="0">
                          <a:solidFill>
                            <a:schemeClr val="tx1"/>
                          </a:solidFill>
                        </a:rPr>
                        <a:t>preference, align w/ existing &amp;/or EBP)</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Lack of clinical integration</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dirty="0">
                          <a:solidFill>
                            <a:schemeClr val="tx1"/>
                          </a:solidFill>
                        </a:rPr>
                        <a:t>Re-processing challenges w/ new conservation</a:t>
                      </a:r>
                      <a:r>
                        <a:rPr lang="en-US" sz="800" b="0" baseline="0" dirty="0">
                          <a:solidFill>
                            <a:schemeClr val="tx1"/>
                          </a:solidFill>
                        </a:rPr>
                        <a:t> requirements</a:t>
                      </a:r>
                      <a:endParaRPr lang="en-US" sz="800" b="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800" dirty="0">
                          <a:solidFill>
                            <a:schemeClr val="tx1"/>
                          </a:solidFill>
                        </a:rPr>
                        <a:t>Never had to practice/drill a SC</a:t>
                      </a:r>
                      <a:r>
                        <a:rPr lang="en-US" sz="800" baseline="0" dirty="0">
                          <a:solidFill>
                            <a:schemeClr val="tx1"/>
                          </a:solidFill>
                        </a:rPr>
                        <a:t> disruptions</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0" dirty="0">
                          <a:solidFill>
                            <a:schemeClr val="tx1"/>
                          </a:solidFill>
                        </a:rPr>
                        <a:t>New accreditation</a:t>
                      </a:r>
                      <a:r>
                        <a:rPr lang="en-US" sz="800" b="0" baseline="0" dirty="0">
                          <a:solidFill>
                            <a:schemeClr val="tx1"/>
                          </a:solidFill>
                        </a:rPr>
                        <a:t> &amp; licensure issues</a:t>
                      </a:r>
                      <a:endParaRPr lang="en-US" sz="800" b="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tx1"/>
                          </a:solidFill>
                        </a:rPr>
                        <a:t>Lack of a national approach to SC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extLst>
                  <a:ext uri="{0D108BD9-81ED-4DB2-BD59-A6C34878D82A}">
                    <a16:rowId xmlns:a16="http://schemas.microsoft.com/office/drawing/2014/main" val="10005"/>
                  </a:ext>
                </a:extLst>
              </a:tr>
              <a:tr h="63832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Extended length of contract/pricing</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Culture change (“required” training on supplies/PPE)</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Increased use of single-use re-processing</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Vendor assessment &amp; performance</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en-US" sz="800" dirty="0">
                          <a:solidFill>
                            <a:schemeClr val="tx1"/>
                          </a:solidFill>
                        </a:rPr>
                        <a:t>Outdated business continuity plan (BCP) w/ potential for disruption caused by SC</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tx1"/>
                          </a:solidFill>
                        </a:rPr>
                        <a:t>Sub-optimal foreign manufacturing environment/</a:t>
                      </a:r>
                      <a:r>
                        <a:rPr lang="en-US" sz="800" baseline="0" dirty="0">
                          <a:solidFill>
                            <a:schemeClr val="tx1"/>
                          </a:solidFill>
                        </a:rPr>
                        <a:t>quality</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extLst>
                  <a:ext uri="{0D108BD9-81ED-4DB2-BD59-A6C34878D82A}">
                    <a16:rowId xmlns:a16="http://schemas.microsoft.com/office/drawing/2014/main" val="10006"/>
                  </a:ext>
                </a:extLst>
              </a:tr>
              <a:tr h="4984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GPO = single source,</a:t>
                      </a:r>
                      <a:r>
                        <a:rPr lang="en-US" sz="800" baseline="0" dirty="0">
                          <a:solidFill>
                            <a:schemeClr val="tx1"/>
                          </a:solidFill>
                        </a:rPr>
                        <a:t> risk that product unavailable</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Training on multiple/substitute</a:t>
                      </a:r>
                      <a:r>
                        <a:rPr lang="en-US" sz="800" baseline="0" dirty="0">
                          <a:solidFill>
                            <a:schemeClr val="tx1"/>
                          </a:solidFill>
                        </a:rPr>
                        <a:t> products</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New</a:t>
                      </a:r>
                      <a:r>
                        <a:rPr lang="en-US" sz="800" baseline="0" dirty="0">
                          <a:solidFill>
                            <a:schemeClr val="tx1"/>
                          </a:solidFill>
                        </a:rPr>
                        <a:t> risks of c</a:t>
                      </a:r>
                      <a:r>
                        <a:rPr lang="en-US" sz="800" dirty="0">
                          <a:solidFill>
                            <a:schemeClr val="tx1"/>
                          </a:solidFill>
                        </a:rPr>
                        <a:t>yber attack on</a:t>
                      </a:r>
                      <a:r>
                        <a:rPr lang="en-US" sz="800" baseline="0" dirty="0">
                          <a:solidFill>
                            <a:schemeClr val="tx1"/>
                          </a:solidFill>
                        </a:rPr>
                        <a:t> </a:t>
                      </a:r>
                      <a:r>
                        <a:rPr lang="en-US" sz="800" dirty="0">
                          <a:solidFill>
                            <a:schemeClr val="tx1"/>
                          </a:solidFill>
                        </a:rPr>
                        <a:t>SC</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JIT production, shipping delays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en-US" sz="800" dirty="0">
                          <a:solidFill>
                            <a:schemeClr val="tx1"/>
                          </a:solidFill>
                        </a:rPr>
                        <a:t>Increased risk of fraud</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tx1"/>
                          </a:solidFill>
                        </a:rPr>
                        <a:t>Human rights impact of foreign manufacturing</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extLst>
                  <a:ext uri="{0D108BD9-81ED-4DB2-BD59-A6C34878D82A}">
                    <a16:rowId xmlns:a16="http://schemas.microsoft.com/office/drawing/2014/main" val="10007"/>
                  </a:ext>
                </a:extLst>
              </a:tr>
              <a:tr h="49842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Increased cost of (days-on-hand)</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SC leader incentives = cost savings</a:t>
                      </a:r>
                    </a:p>
                    <a:p>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JIT inventory, what to</a:t>
                      </a:r>
                      <a:r>
                        <a:rPr lang="en-US" sz="800" baseline="0" dirty="0">
                          <a:solidFill>
                            <a:schemeClr val="tx1"/>
                          </a:solidFill>
                        </a:rPr>
                        <a:t> stock, where, par levels, hoarding</a:t>
                      </a: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r>
                        <a:rPr lang="en-US" sz="800" dirty="0">
                          <a:solidFill>
                            <a:schemeClr val="tx1"/>
                          </a:solidFill>
                        </a:rPr>
                        <a:t>Impact of SC on PL/D&amp;O litigation</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tx1"/>
                          </a:solidFill>
                        </a:rPr>
                        <a:t>Healthcare unprepared for surge in supplies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extLst>
                  <a:ext uri="{0D108BD9-81ED-4DB2-BD59-A6C34878D82A}">
                    <a16:rowId xmlns:a16="http://schemas.microsoft.com/office/drawing/2014/main" val="1584654217"/>
                  </a:ext>
                </a:extLst>
              </a:tr>
              <a:tr h="35851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Increased warehouse costs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WC/employee exposure impact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Outdate management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tx1"/>
                          </a:solidFill>
                        </a:rPr>
                        <a:t>Lack of internal ERM approach to SC</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20000"/>
                      </a:srgbClr>
                    </a:solidFill>
                  </a:tcPr>
                </a:tc>
                <a:extLst>
                  <a:ext uri="{0D108BD9-81ED-4DB2-BD59-A6C34878D82A}">
                    <a16:rowId xmlns:a16="http://schemas.microsoft.com/office/drawing/2014/main" val="3067027832"/>
                  </a:ext>
                </a:extLst>
              </a:tr>
              <a:tr h="48175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14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Lack of storage space &amp; environmental controls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indent="0">
                        <a:buFont typeface="Arial" panose="020B0604020202020204" pitchFamily="34" charset="0"/>
                        <a:buNone/>
                      </a:pPr>
                      <a:endParaRPr lang="en-US" sz="800" dirty="0">
                        <a:solidFill>
                          <a:schemeClr val="tx1"/>
                        </a:solidFill>
                      </a:endParaRP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83E75">
                        <a:tint val="40000"/>
                      </a:srgbClr>
                    </a:solidFill>
                  </a:tcPr>
                </a:tc>
                <a:extLst>
                  <a:ext uri="{0D108BD9-81ED-4DB2-BD59-A6C34878D82A}">
                    <a16:rowId xmlns:a16="http://schemas.microsoft.com/office/drawing/2014/main" val="2427304180"/>
                  </a:ext>
                </a:extLst>
              </a:tr>
            </a:tbl>
          </a:graphicData>
        </a:graphic>
      </p:graphicFrame>
      <p:sp>
        <p:nvSpPr>
          <p:cNvPr id="6" name="Text Placeholder 4"/>
          <p:cNvSpPr txBox="1">
            <a:spLocks/>
          </p:cNvSpPr>
          <p:nvPr/>
        </p:nvSpPr>
        <p:spPr>
          <a:xfrm>
            <a:off x="1684775" y="231169"/>
            <a:ext cx="8752114" cy="1165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b="1" dirty="0">
                <a:solidFill>
                  <a:srgbClr val="183E75"/>
                </a:solidFill>
                <a:latin typeface="Arial" panose="020B0604020202020204" pitchFamily="34" charset="0"/>
                <a:cs typeface="Arial" panose="020B0604020202020204" pitchFamily="34" charset="0"/>
              </a:rPr>
              <a:t>Supply Chain Risk List</a:t>
            </a:r>
            <a:r>
              <a:rPr lang="en-US" sz="800" b="1" dirty="0">
                <a:solidFill>
                  <a:srgbClr val="183E75"/>
                </a:solidFill>
                <a:latin typeface="Arial" panose="020B0604020202020204" pitchFamily="34" charset="0"/>
                <a:cs typeface="Arial" panose="020B0604020202020204" pitchFamily="34" charset="0"/>
              </a:rPr>
              <a:t>        </a:t>
            </a:r>
            <a:r>
              <a:rPr lang="en-US" sz="800" b="1" i="1" dirty="0">
                <a:solidFill>
                  <a:prstClr val="black"/>
                </a:solidFill>
                <a:latin typeface="Arial" panose="020B0604020202020204" pitchFamily="34" charset="0"/>
                <a:cs typeface="Arial" panose="020B0604020202020204" pitchFamily="34" charset="0"/>
              </a:rPr>
              <a:t>Barb McCarthy (ASHRM),  Mary Beth Briscoe (AHRMM) &amp; Mike Schiller (AHRMM) 2020 </a:t>
            </a:r>
            <a:endParaRPr lang="en-US" b="1" i="1" dirty="0">
              <a:solidFill>
                <a:prstClr val="black"/>
              </a:solidFill>
              <a:latin typeface="Arial" panose="020B0604020202020204" pitchFamily="34" charset="0"/>
              <a:cs typeface="Arial" panose="020B0604020202020204" pitchFamily="34" charset="0"/>
            </a:endParaRPr>
          </a:p>
          <a:p>
            <a:pPr marL="0" indent="0" defTabSz="685800">
              <a:spcBef>
                <a:spcPts val="750"/>
              </a:spcBef>
              <a:buNone/>
            </a:pPr>
            <a:r>
              <a:rPr lang="en-US" sz="1800" b="1" i="1" dirty="0">
                <a:solidFill>
                  <a:srgbClr val="FF0000"/>
                </a:solidFill>
                <a:latin typeface="Arial" panose="020B0604020202020204" pitchFamily="34" charset="0"/>
                <a:cs typeface="Arial" panose="020B0604020202020204" pitchFamily="34" charset="0"/>
              </a:rPr>
              <a:t>ERM Example – non-clinical inventory as Step #1 toward prioritizing top risks</a:t>
            </a:r>
          </a:p>
          <a:p>
            <a:pPr marL="0" indent="0" defTabSz="685800">
              <a:spcBef>
                <a:spcPts val="750"/>
              </a:spcBef>
              <a:buNone/>
            </a:pPr>
            <a:r>
              <a:rPr lang="en-US" sz="750" i="1" dirty="0">
                <a:solidFill>
                  <a:prstClr val="black"/>
                </a:solidFill>
                <a:latin typeface="Calibri" panose="020F0502020204030204"/>
              </a:rPr>
              <a:t>	</a:t>
            </a:r>
            <a:endParaRPr lang="en-US" sz="750" i="1" dirty="0">
              <a:solidFill>
                <a:srgbClr val="FF0000"/>
              </a:solidFill>
              <a:latin typeface="Calibri" panose="020F0502020204030204"/>
            </a:endParaRPr>
          </a:p>
        </p:txBody>
      </p:sp>
    </p:spTree>
    <p:extLst>
      <p:ext uri="{BB962C8B-B14F-4D97-AF65-F5344CB8AC3E}">
        <p14:creationId xmlns:p14="http://schemas.microsoft.com/office/powerpoint/2010/main" val="3217250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Placeholder 1"/>
          <p:cNvSpPr>
            <a:spLocks noGrp="1"/>
          </p:cNvSpPr>
          <p:nvPr>
            <p:ph type="body" sz="quarter" idx="14"/>
          </p:nvPr>
        </p:nvSpPr>
        <p:spPr>
          <a:xfrm>
            <a:off x="1731963" y="148975"/>
            <a:ext cx="8736012" cy="986488"/>
          </a:xfrm>
        </p:spPr>
        <p:txBody>
          <a:bodyPr>
            <a:normAutofit/>
          </a:bodyPr>
          <a:lstStyle/>
          <a:p>
            <a:pPr eaLnBrk="1" hangingPunct="1">
              <a:spcAft>
                <a:spcPct val="0"/>
              </a:spcAft>
              <a:buFont typeface="Arial" charset="0"/>
              <a:buNone/>
            </a:pPr>
            <a:r>
              <a:rPr lang="en-US" altLang="en-US" sz="2400" dirty="0">
                <a:solidFill>
                  <a:srgbClr val="183E75"/>
                </a:solidFill>
              </a:rPr>
              <a:t>Inpatient Behavioral Health Risks   </a:t>
            </a:r>
            <a:r>
              <a:rPr lang="en-US" altLang="en-US" sz="800" i="1" dirty="0"/>
              <a:t>IBH Leaders: C. Vu, S. Gillespie, M. Tarmey</a:t>
            </a:r>
            <a:r>
              <a:rPr lang="en-US" altLang="en-US" sz="800" dirty="0">
                <a:solidFill>
                  <a:srgbClr val="183E75"/>
                </a:solidFill>
              </a:rPr>
              <a:t>, </a:t>
            </a:r>
            <a:r>
              <a:rPr lang="en-US" altLang="en-US" sz="800" i="1" dirty="0"/>
              <a:t>M. </a:t>
            </a:r>
            <a:r>
              <a:rPr lang="en-US" altLang="en-US" sz="800" i="1" dirty="0" err="1"/>
              <a:t>Blaney</a:t>
            </a:r>
            <a:r>
              <a:rPr lang="en-US" altLang="en-US" sz="800" i="1" dirty="0"/>
              <a:t>, D. Mason, B. McCarthy (2021)</a:t>
            </a:r>
            <a:r>
              <a:rPr lang="en-US" altLang="en-US" sz="2400" dirty="0">
                <a:solidFill>
                  <a:srgbClr val="183E75"/>
                </a:solidFill>
              </a:rPr>
              <a:t>                                                                                 </a:t>
            </a:r>
            <a:r>
              <a:rPr lang="en-US" altLang="en-US" sz="1800" i="1" dirty="0">
                <a:solidFill>
                  <a:srgbClr val="FF0000"/>
                </a:solidFill>
              </a:rPr>
              <a:t>ERM Example – service-line inventory as Step #1 toward prioritizing top risks</a:t>
            </a:r>
            <a:r>
              <a:rPr lang="en-US" altLang="en-US" sz="800" i="1" dirty="0"/>
              <a:t> </a:t>
            </a:r>
            <a:endParaRPr lang="en-US" altLang="en-US" sz="800" i="1" u="sng" dirty="0"/>
          </a:p>
        </p:txBody>
      </p:sp>
      <p:graphicFrame>
        <p:nvGraphicFramePr>
          <p:cNvPr id="5" name="Content Placeholder 4"/>
          <p:cNvGraphicFramePr>
            <a:graphicFrameLocks noGrp="1"/>
          </p:cNvGraphicFramePr>
          <p:nvPr>
            <p:ph idx="1"/>
          </p:nvPr>
        </p:nvGraphicFramePr>
        <p:xfrm>
          <a:off x="1971155" y="900491"/>
          <a:ext cx="8390373" cy="5432603"/>
        </p:xfrm>
        <a:graphic>
          <a:graphicData uri="http://schemas.openxmlformats.org/drawingml/2006/table">
            <a:tbl>
              <a:tblPr firstRow="1" bandRow="1">
                <a:tableStyleId>{5C22544A-7EE6-4342-B048-85BDC9FD1C3A}</a:tableStyleId>
              </a:tblPr>
              <a:tblGrid>
                <a:gridCol w="1110065">
                  <a:extLst>
                    <a:ext uri="{9D8B030D-6E8A-4147-A177-3AD203B41FA5}">
                      <a16:colId xmlns:a16="http://schemas.microsoft.com/office/drawing/2014/main" val="20000"/>
                    </a:ext>
                  </a:extLst>
                </a:gridCol>
                <a:gridCol w="1398395">
                  <a:extLst>
                    <a:ext uri="{9D8B030D-6E8A-4147-A177-3AD203B41FA5}">
                      <a16:colId xmlns:a16="http://schemas.microsoft.com/office/drawing/2014/main" val="20001"/>
                    </a:ext>
                  </a:extLst>
                </a:gridCol>
                <a:gridCol w="1124710">
                  <a:extLst>
                    <a:ext uri="{9D8B030D-6E8A-4147-A177-3AD203B41FA5}">
                      <a16:colId xmlns:a16="http://schemas.microsoft.com/office/drawing/2014/main" val="20002"/>
                    </a:ext>
                  </a:extLst>
                </a:gridCol>
                <a:gridCol w="1189301">
                  <a:extLst>
                    <a:ext uri="{9D8B030D-6E8A-4147-A177-3AD203B41FA5}">
                      <a16:colId xmlns:a16="http://schemas.microsoft.com/office/drawing/2014/main" val="20003"/>
                    </a:ext>
                  </a:extLst>
                </a:gridCol>
                <a:gridCol w="1095480">
                  <a:extLst>
                    <a:ext uri="{9D8B030D-6E8A-4147-A177-3AD203B41FA5}">
                      <a16:colId xmlns:a16="http://schemas.microsoft.com/office/drawing/2014/main" val="20004"/>
                    </a:ext>
                  </a:extLst>
                </a:gridCol>
                <a:gridCol w="1283121">
                  <a:extLst>
                    <a:ext uri="{9D8B030D-6E8A-4147-A177-3AD203B41FA5}">
                      <a16:colId xmlns:a16="http://schemas.microsoft.com/office/drawing/2014/main" val="20005"/>
                    </a:ext>
                  </a:extLst>
                </a:gridCol>
                <a:gridCol w="1189301">
                  <a:extLst>
                    <a:ext uri="{9D8B030D-6E8A-4147-A177-3AD203B41FA5}">
                      <a16:colId xmlns:a16="http://schemas.microsoft.com/office/drawing/2014/main" val="20006"/>
                    </a:ext>
                  </a:extLst>
                </a:gridCol>
              </a:tblGrid>
              <a:tr h="283379">
                <a:tc>
                  <a:txBody>
                    <a:bodyPr/>
                    <a:lstStyle/>
                    <a:p>
                      <a:r>
                        <a:rPr lang="en-US" sz="1000" dirty="0">
                          <a:solidFill>
                            <a:schemeClr val="bg1"/>
                          </a:solidFill>
                        </a:rPr>
                        <a:t>Financial</a:t>
                      </a:r>
                    </a:p>
                  </a:txBody>
                  <a:tcPr marL="91438" marR="91438" marT="45714" marB="45714"/>
                </a:tc>
                <a:tc>
                  <a:txBody>
                    <a:bodyPr/>
                    <a:lstStyle/>
                    <a:p>
                      <a:r>
                        <a:rPr lang="en-US" sz="1000" dirty="0">
                          <a:solidFill>
                            <a:schemeClr val="bg1"/>
                          </a:solidFill>
                        </a:rPr>
                        <a:t>Clinical/ Pt. Safety</a:t>
                      </a:r>
                    </a:p>
                  </a:txBody>
                  <a:tcPr marL="91438" marR="91438" marT="45714" marB="45714"/>
                </a:tc>
                <a:tc>
                  <a:txBody>
                    <a:bodyPr/>
                    <a:lstStyle/>
                    <a:p>
                      <a:r>
                        <a:rPr lang="en-US" sz="1000" dirty="0">
                          <a:solidFill>
                            <a:schemeClr val="bg1"/>
                          </a:solidFill>
                        </a:rPr>
                        <a:t>Human  Capital</a:t>
                      </a:r>
                    </a:p>
                  </a:txBody>
                  <a:tcPr marL="91438" marR="91438" marT="45714" marB="45714"/>
                </a:tc>
                <a:tc>
                  <a:txBody>
                    <a:bodyPr/>
                    <a:lstStyle/>
                    <a:p>
                      <a:r>
                        <a:rPr lang="en-US" sz="1000" dirty="0">
                          <a:solidFill>
                            <a:schemeClr val="bg1"/>
                          </a:solidFill>
                        </a:rPr>
                        <a:t>Operations</a:t>
                      </a:r>
                    </a:p>
                  </a:txBody>
                  <a:tcPr marL="91438" marR="91438" marT="45714" marB="45714"/>
                </a:tc>
                <a:tc>
                  <a:txBody>
                    <a:bodyPr/>
                    <a:lstStyle/>
                    <a:p>
                      <a:r>
                        <a:rPr lang="en-US" sz="1000" dirty="0">
                          <a:solidFill>
                            <a:schemeClr val="bg1"/>
                          </a:solidFill>
                        </a:rPr>
                        <a:t>Technology</a:t>
                      </a:r>
                    </a:p>
                  </a:txBody>
                  <a:tcPr marL="91438" marR="91438" marT="45714" marB="45714"/>
                </a:tc>
                <a:tc>
                  <a:txBody>
                    <a:bodyPr/>
                    <a:lstStyle/>
                    <a:p>
                      <a:r>
                        <a:rPr lang="en-US" sz="1000" dirty="0">
                          <a:solidFill>
                            <a:schemeClr val="bg1"/>
                          </a:solidFill>
                        </a:rPr>
                        <a:t>Legal/Regulatory</a:t>
                      </a:r>
                    </a:p>
                  </a:txBody>
                  <a:tcPr marL="91438" marR="91438" marT="45714" marB="45714"/>
                </a:tc>
                <a:tc>
                  <a:txBody>
                    <a:bodyPr/>
                    <a:lstStyle/>
                    <a:p>
                      <a:r>
                        <a:rPr lang="en-US" sz="1000" dirty="0">
                          <a:solidFill>
                            <a:schemeClr val="bg1"/>
                          </a:solidFill>
                        </a:rPr>
                        <a:t>Strategic</a:t>
                      </a:r>
                    </a:p>
                  </a:txBody>
                  <a:tcPr marL="91438" marR="91438" marT="45714" marB="45714"/>
                </a:tc>
                <a:extLst>
                  <a:ext uri="{0D108BD9-81ED-4DB2-BD59-A6C34878D82A}">
                    <a16:rowId xmlns:a16="http://schemas.microsoft.com/office/drawing/2014/main" val="10000"/>
                  </a:ext>
                </a:extLst>
              </a:tr>
              <a:tr h="473532">
                <a:tc>
                  <a:txBody>
                    <a:bodyPr/>
                    <a:lstStyle/>
                    <a:p>
                      <a:r>
                        <a:rPr lang="en-US" sz="800" b="1" dirty="0"/>
                        <a:t>Low per diem rate</a:t>
                      </a:r>
                    </a:p>
                  </a:txBody>
                  <a:tcPr marL="91438" marR="91438" marT="45714" marB="45714"/>
                </a:tc>
                <a:tc>
                  <a:txBody>
                    <a:bodyPr/>
                    <a:lstStyle/>
                    <a:p>
                      <a:r>
                        <a:rPr lang="en-US" sz="800" b="1" dirty="0"/>
                        <a:t>Suicide</a:t>
                      </a:r>
                    </a:p>
                  </a:txBody>
                  <a:tcPr marL="91438" marR="91438" marT="45714" marB="45714"/>
                </a:tc>
                <a:tc>
                  <a:txBody>
                    <a:bodyPr/>
                    <a:lstStyle/>
                    <a:p>
                      <a:r>
                        <a:rPr lang="en-US" sz="800" b="1" dirty="0"/>
                        <a:t>Patient-on-caregiver</a:t>
                      </a:r>
                      <a:r>
                        <a:rPr lang="en-US" sz="800" b="1" baseline="0" dirty="0"/>
                        <a:t> </a:t>
                      </a:r>
                      <a:r>
                        <a:rPr lang="en-US" sz="800" b="1" dirty="0"/>
                        <a:t>assaults</a:t>
                      </a:r>
                    </a:p>
                  </a:txBody>
                  <a:tcPr marL="91438" marR="91438" marT="45714" marB="45714"/>
                </a:tc>
                <a:tc>
                  <a:txBody>
                    <a:bodyPr/>
                    <a:lstStyle/>
                    <a:p>
                      <a:r>
                        <a:rPr lang="en-US" sz="800" b="1" dirty="0"/>
                        <a:t>Progressively longer inpatient psych LOS</a:t>
                      </a:r>
                    </a:p>
                  </a:txBody>
                  <a:tcPr marL="91438" marR="91438" marT="45714" marB="45714"/>
                </a:tc>
                <a:tc>
                  <a:txBody>
                    <a:bodyPr/>
                    <a:lstStyle/>
                    <a:p>
                      <a:r>
                        <a:rPr lang="en-US" sz="800" b="1" dirty="0"/>
                        <a:t>Tech is risky in IBH settings (i.e., patient phones)</a:t>
                      </a:r>
                    </a:p>
                  </a:txBody>
                  <a:tcPr marL="91438" marR="91438" marT="45714" marB="45714"/>
                </a:tc>
                <a:tc>
                  <a:txBody>
                    <a:bodyPr/>
                    <a:lstStyle/>
                    <a:p>
                      <a:r>
                        <a:rPr lang="en-US" sz="800" b="1" dirty="0"/>
                        <a:t>Patient</a:t>
                      </a:r>
                      <a:r>
                        <a:rPr lang="en-US" sz="800" b="1" baseline="0" dirty="0"/>
                        <a:t> required to have legal status before they can be admitted</a:t>
                      </a:r>
                      <a:endParaRPr lang="en-US" sz="800" b="1" dirty="0"/>
                    </a:p>
                  </a:txBody>
                  <a:tcPr marL="91438" marR="91438" marT="45714" marB="45714"/>
                </a:tc>
                <a:tc>
                  <a:txBody>
                    <a:bodyPr/>
                    <a:lstStyle/>
                    <a:p>
                      <a:r>
                        <a:rPr lang="en-US" sz="800" b="1" dirty="0"/>
                        <a:t>BRH: physical plant at</a:t>
                      </a:r>
                      <a:r>
                        <a:rPr lang="en-US" sz="800" b="1" baseline="0" dirty="0"/>
                        <a:t> end of life (55 years old) lease up May24</a:t>
                      </a:r>
                      <a:endParaRPr lang="en-US" sz="800" b="1" dirty="0"/>
                    </a:p>
                  </a:txBody>
                  <a:tcPr marL="91438" marR="91438" marT="45714" marB="45714"/>
                </a:tc>
                <a:extLst>
                  <a:ext uri="{0D108BD9-81ED-4DB2-BD59-A6C34878D82A}">
                    <a16:rowId xmlns:a16="http://schemas.microsoft.com/office/drawing/2014/main" val="10001"/>
                  </a:ext>
                </a:extLst>
              </a:tr>
              <a:tr h="564947">
                <a:tc>
                  <a:txBody>
                    <a:bodyPr/>
                    <a:lstStyle/>
                    <a:p>
                      <a:r>
                        <a:rPr lang="en-US" sz="800" b="1" dirty="0"/>
                        <a:t>Per diem does not cover all expenses</a:t>
                      </a:r>
                    </a:p>
                  </a:txBody>
                  <a:tcPr marL="91438" marR="91438" marT="45714" marB="45714"/>
                </a:tc>
                <a:tc>
                  <a:txBody>
                    <a:bodyPr/>
                    <a:lstStyle/>
                    <a:p>
                      <a:r>
                        <a:rPr lang="en-US" sz="800" b="1" dirty="0"/>
                        <a:t>Patient-on-Patient  assaults</a:t>
                      </a:r>
                    </a:p>
                  </a:txBody>
                  <a:tcPr marL="91438" marR="91438" marT="45714" marB="45714"/>
                </a:tc>
                <a:tc>
                  <a:txBody>
                    <a:bodyPr/>
                    <a:lstStyle/>
                    <a:p>
                      <a:r>
                        <a:rPr lang="en-US" sz="800" b="1" dirty="0"/>
                        <a:t>Unchanged</a:t>
                      </a:r>
                      <a:r>
                        <a:rPr lang="en-US" sz="800" b="1" baseline="0" dirty="0"/>
                        <a:t> staffing model despite acuity</a:t>
                      </a:r>
                      <a:endParaRPr lang="en-US" sz="800" b="1" dirty="0"/>
                    </a:p>
                  </a:txBody>
                  <a:tcPr marL="91438" marR="91438" marT="45714" marB="45714"/>
                </a:tc>
                <a:tc>
                  <a:txBody>
                    <a:bodyPr/>
                    <a:lstStyle/>
                    <a:p>
                      <a:r>
                        <a:rPr lang="en-US" sz="800" b="1" dirty="0"/>
                        <a:t>Decreased access to state hospital beds</a:t>
                      </a:r>
                    </a:p>
                  </a:txBody>
                  <a:tcPr marL="91438" marR="91438" marT="45714" marB="45714"/>
                </a:tc>
                <a:tc>
                  <a:txBody>
                    <a:bodyPr/>
                    <a:lstStyle/>
                    <a:p>
                      <a:r>
                        <a:rPr lang="en-US" sz="800" b="1" dirty="0"/>
                        <a:t>Lack of IT resources for IBH</a:t>
                      </a:r>
                    </a:p>
                  </a:txBody>
                  <a:tcPr marL="91438" marR="91438" marT="45714" marB="45714"/>
                </a:tc>
                <a:tc>
                  <a:txBody>
                    <a:bodyPr/>
                    <a:lstStyle/>
                    <a:p>
                      <a:r>
                        <a:rPr lang="en-US" sz="800" b="1" dirty="0"/>
                        <a:t>Patient attorney involvement slows timeliness &amp;/or ability to treat</a:t>
                      </a:r>
                    </a:p>
                  </a:txBody>
                  <a:tcPr marL="91438" marR="91438" marT="45714" marB="45714"/>
                </a:tc>
                <a:tc>
                  <a:txBody>
                    <a:bodyPr/>
                    <a:lstStyle/>
                    <a:p>
                      <a:r>
                        <a:rPr lang="en-US" sz="800" b="1" dirty="0"/>
                        <a:t>Where does IBH sit in our service portfolio?</a:t>
                      </a:r>
                    </a:p>
                  </a:txBody>
                  <a:tcPr marL="91438" marR="91438" marT="45714" marB="45714"/>
                </a:tc>
                <a:extLst>
                  <a:ext uri="{0D108BD9-81ED-4DB2-BD59-A6C34878D82A}">
                    <a16:rowId xmlns:a16="http://schemas.microsoft.com/office/drawing/2014/main" val="10002"/>
                  </a:ext>
                </a:extLst>
              </a:tr>
              <a:tr h="564947">
                <a:tc>
                  <a:txBody>
                    <a:bodyPr/>
                    <a:lstStyle/>
                    <a:p>
                      <a:r>
                        <a:rPr lang="en-US" sz="800" b="1" dirty="0"/>
                        <a:t>Per diem</a:t>
                      </a:r>
                      <a:r>
                        <a:rPr lang="en-US" sz="800" b="1" baseline="0" dirty="0"/>
                        <a:t> includes    MD fee</a:t>
                      </a:r>
                      <a:endParaRPr lang="en-US" sz="800" b="1" dirty="0"/>
                    </a:p>
                  </a:txBody>
                  <a:tcPr marL="91438" marR="91438" marT="45714" marB="45714"/>
                </a:tc>
                <a:tc>
                  <a:txBody>
                    <a:bodyPr/>
                    <a:lstStyle/>
                    <a:p>
                      <a:r>
                        <a:rPr lang="en-US" sz="800" b="1" dirty="0"/>
                        <a:t>Elopement</a:t>
                      </a:r>
                    </a:p>
                  </a:txBody>
                  <a:tcPr marL="91438" marR="91438" marT="45714" marB="45714"/>
                </a:tc>
                <a:tc>
                  <a:txBody>
                    <a:bodyPr/>
                    <a:lstStyle/>
                    <a:p>
                      <a:r>
                        <a:rPr lang="en-US" sz="800" b="1" dirty="0"/>
                        <a:t>Siloed recruitment by discipline</a:t>
                      </a:r>
                    </a:p>
                  </a:txBody>
                  <a:tcPr marL="91438" marR="91438" marT="45714" marB="45714"/>
                </a:tc>
                <a:tc>
                  <a:txBody>
                    <a:bodyPr/>
                    <a:lstStyle/>
                    <a:p>
                      <a:r>
                        <a:rPr lang="en-US" sz="800" b="1" dirty="0"/>
                        <a:t>Patient placement constraints (double &amp; triple rooms)</a:t>
                      </a:r>
                    </a:p>
                  </a:txBody>
                  <a:tcPr marL="91438" marR="91438" marT="45714" marB="45714"/>
                </a:tc>
                <a:tc>
                  <a:txBody>
                    <a:bodyPr/>
                    <a:lstStyle/>
                    <a:p>
                      <a:r>
                        <a:rPr lang="en-US" sz="800" b="1" dirty="0"/>
                        <a:t>Epic functionality must be built or modified for        IBH use</a:t>
                      </a:r>
                    </a:p>
                  </a:txBody>
                  <a:tcPr marL="91438" marR="91438" marT="45714" marB="45714"/>
                </a:tc>
                <a:tc>
                  <a:txBody>
                    <a:bodyPr/>
                    <a:lstStyle/>
                    <a:p>
                      <a:r>
                        <a:rPr lang="en-US" sz="800" b="1" dirty="0"/>
                        <a:t>No MA law/regulation allowing for medication enforcement as an outpatient</a:t>
                      </a:r>
                    </a:p>
                  </a:txBody>
                  <a:tcPr marL="91438" marR="91438" marT="45714" marB="45714"/>
                </a:tc>
                <a:tc>
                  <a:txBody>
                    <a:bodyPr/>
                    <a:lstStyle/>
                    <a:p>
                      <a:r>
                        <a:rPr lang="en-US" sz="800" b="1" dirty="0"/>
                        <a:t>What</a:t>
                      </a:r>
                      <a:r>
                        <a:rPr lang="en-US" sz="800" b="1" baseline="0" dirty="0"/>
                        <a:t> is IBH reputation in the organization?</a:t>
                      </a:r>
                      <a:endParaRPr lang="en-US" sz="800" b="1" dirty="0"/>
                    </a:p>
                  </a:txBody>
                  <a:tcPr marL="91438" marR="91438" marT="45714" marB="45714"/>
                </a:tc>
                <a:extLst>
                  <a:ext uri="{0D108BD9-81ED-4DB2-BD59-A6C34878D82A}">
                    <a16:rowId xmlns:a16="http://schemas.microsoft.com/office/drawing/2014/main" val="10003"/>
                  </a:ext>
                </a:extLst>
              </a:tr>
              <a:tr h="564947">
                <a:tc>
                  <a:txBody>
                    <a:bodyPr/>
                    <a:lstStyle/>
                    <a:p>
                      <a:r>
                        <a:rPr lang="en-US" sz="800" b="1" dirty="0"/>
                        <a:t>ED</a:t>
                      </a:r>
                      <a:r>
                        <a:rPr lang="en-US" sz="800" b="1" baseline="0" dirty="0"/>
                        <a:t> boarders not recognized in reimbursement system</a:t>
                      </a:r>
                      <a:endParaRPr lang="en-US" sz="800" b="1" dirty="0"/>
                    </a:p>
                  </a:txBody>
                  <a:tcPr marL="91438" marR="91438" marT="45714" marB="45714"/>
                </a:tc>
                <a:tc>
                  <a:txBody>
                    <a:bodyPr/>
                    <a:lstStyle/>
                    <a:p>
                      <a:r>
                        <a:rPr lang="en-US" sz="800" b="1" dirty="0"/>
                        <a:t>BRH: lack of Rapid Response Team </a:t>
                      </a:r>
                    </a:p>
                  </a:txBody>
                  <a:tcPr marL="91438" marR="91438" marT="45714" marB="45714"/>
                </a:tc>
                <a:tc>
                  <a:txBody>
                    <a:bodyPr/>
                    <a:lstStyle/>
                    <a:p>
                      <a:r>
                        <a:rPr lang="en-US" sz="800" b="1" dirty="0"/>
                        <a:t>Volume of novice caregivers</a:t>
                      </a:r>
                    </a:p>
                  </a:txBody>
                  <a:tcPr marL="91438" marR="91438" marT="45714" marB="45714"/>
                </a:tc>
                <a:tc>
                  <a:txBody>
                    <a:bodyPr/>
                    <a:lstStyle/>
                    <a:p>
                      <a:r>
                        <a:rPr lang="en-US" sz="800" b="1" dirty="0"/>
                        <a:t>All policy &amp; practice must be modified or adapted for psych environment</a:t>
                      </a:r>
                    </a:p>
                  </a:txBody>
                  <a:tcPr marL="91438" marR="91438" marT="45714" marB="45714"/>
                </a:tc>
                <a:tc>
                  <a:txBody>
                    <a:bodyPr/>
                    <a:lstStyle/>
                    <a:p>
                      <a:r>
                        <a:rPr lang="en-US" sz="800" b="1" dirty="0"/>
                        <a:t>Lack of personal        staff duress alarms</a:t>
                      </a:r>
                    </a:p>
                  </a:txBody>
                  <a:tcPr marL="91438" marR="91438" marT="45714" marB="45714"/>
                </a:tc>
                <a:tc>
                  <a:txBody>
                    <a:bodyPr/>
                    <a:lstStyle/>
                    <a:p>
                      <a:r>
                        <a:rPr lang="en-US" sz="800" b="1" dirty="0"/>
                        <a:t>Prolonged legal system intervention if patient refuses care</a:t>
                      </a:r>
                    </a:p>
                  </a:txBody>
                  <a:tcPr marL="91438" marR="91438" marT="45714" marB="45714"/>
                </a:tc>
                <a:tc>
                  <a:txBody>
                    <a:bodyPr/>
                    <a:lstStyle/>
                    <a:p>
                      <a:r>
                        <a:rPr lang="en-US" sz="800" b="1" dirty="0"/>
                        <a:t>What is IBH reputation in the community?</a:t>
                      </a:r>
                    </a:p>
                  </a:txBody>
                  <a:tcPr marL="91438" marR="91438" marT="45714" marB="45714"/>
                </a:tc>
                <a:extLst>
                  <a:ext uri="{0D108BD9-81ED-4DB2-BD59-A6C34878D82A}">
                    <a16:rowId xmlns:a16="http://schemas.microsoft.com/office/drawing/2014/main" val="10004"/>
                  </a:ext>
                </a:extLst>
              </a:tr>
              <a:tr h="446008">
                <a:tc>
                  <a:txBody>
                    <a:bodyPr/>
                    <a:lstStyle/>
                    <a:p>
                      <a:r>
                        <a:rPr lang="en-US" sz="800" b="1" dirty="0"/>
                        <a:t>Under-insured &amp;/or ineligible population</a:t>
                      </a:r>
                    </a:p>
                  </a:txBody>
                  <a:tcPr marL="91438" marR="91438" marT="45714" marB="45714"/>
                </a:tc>
                <a:tc>
                  <a:txBody>
                    <a:bodyPr/>
                    <a:lstStyle/>
                    <a:p>
                      <a:r>
                        <a:rPr lang="en-US" sz="800" b="1" dirty="0"/>
                        <a:t>Psychopharmacology</a:t>
                      </a:r>
                    </a:p>
                  </a:txBody>
                  <a:tcPr marL="91438" marR="91438" marT="45714" marB="45714"/>
                </a:tc>
                <a:tc>
                  <a:txBody>
                    <a:bodyPr/>
                    <a:lstStyle/>
                    <a:p>
                      <a:r>
                        <a:rPr lang="en-US" sz="800" b="1" dirty="0"/>
                        <a:t>MD recruitment</a:t>
                      </a:r>
                    </a:p>
                  </a:txBody>
                  <a:tcPr marL="91438" marR="91438" marT="45714" marB="45714"/>
                </a:tc>
                <a:tc>
                  <a:txBody>
                    <a:bodyPr/>
                    <a:lstStyle/>
                    <a:p>
                      <a:r>
                        <a:rPr lang="en-US" sz="800" b="1" dirty="0"/>
                        <a:t>Lack</a:t>
                      </a:r>
                      <a:r>
                        <a:rPr lang="en-US" sz="800" b="1" baseline="0" dirty="0"/>
                        <a:t> of reliable acuity metrics for psych nursing</a:t>
                      </a:r>
                      <a:endParaRPr lang="en-US" sz="800" b="1" dirty="0"/>
                    </a:p>
                  </a:txBody>
                  <a:tcPr marL="91438" marR="91438" marT="45714" marB="45714"/>
                </a:tc>
                <a:tc>
                  <a:txBody>
                    <a:bodyPr/>
                    <a:lstStyle/>
                    <a:p>
                      <a:r>
                        <a:rPr lang="en-US" sz="800" b="1" dirty="0"/>
                        <a:t>Lack of hallway &amp; common  area video</a:t>
                      </a:r>
                    </a:p>
                  </a:txBody>
                  <a:tcPr marL="91438" marR="91438" marT="45714" marB="45714"/>
                </a:tc>
                <a:tc>
                  <a:txBody>
                    <a:bodyPr/>
                    <a:lstStyle/>
                    <a:p>
                      <a:r>
                        <a:rPr lang="en-US" sz="800" b="1" dirty="0"/>
                        <a:t>Patient consent</a:t>
                      </a:r>
                      <a:r>
                        <a:rPr lang="en-US" sz="800" b="1" baseline="0" dirty="0"/>
                        <a:t> required to administer psych meds</a:t>
                      </a:r>
                      <a:endParaRPr lang="en-US" sz="800" b="1" dirty="0"/>
                    </a:p>
                  </a:txBody>
                  <a:tcPr marL="91438" marR="91438" marT="45714" marB="45714"/>
                </a:tc>
                <a:tc>
                  <a:txBody>
                    <a:bodyPr/>
                    <a:lstStyle/>
                    <a:p>
                      <a:r>
                        <a:rPr lang="en-US" sz="800" b="1" dirty="0"/>
                        <a:t>BILH/AG agreement to maintain services ends Mar24</a:t>
                      </a:r>
                    </a:p>
                  </a:txBody>
                  <a:tcPr marL="91438" marR="91438" marT="45714" marB="45714"/>
                </a:tc>
                <a:extLst>
                  <a:ext uri="{0D108BD9-81ED-4DB2-BD59-A6C34878D82A}">
                    <a16:rowId xmlns:a16="http://schemas.microsoft.com/office/drawing/2014/main" val="10005"/>
                  </a:ext>
                </a:extLst>
              </a:tr>
              <a:tr h="408588">
                <a:tc>
                  <a:txBody>
                    <a:bodyPr/>
                    <a:lstStyle/>
                    <a:p>
                      <a:r>
                        <a:rPr lang="en-US" sz="800" b="1" dirty="0"/>
                        <a:t>Reliance on OT</a:t>
                      </a:r>
                    </a:p>
                  </a:txBody>
                  <a:tcPr marL="91438" marR="91438" marT="45714" marB="45714"/>
                </a:tc>
                <a:tc>
                  <a:txBody>
                    <a:bodyPr/>
                    <a:lstStyle/>
                    <a:p>
                      <a:r>
                        <a:rPr lang="en-US" sz="800" b="1" dirty="0"/>
                        <a:t>Patient death in restraints</a:t>
                      </a:r>
                    </a:p>
                  </a:txBody>
                  <a:tcPr marL="91438" marR="91438" marT="45714" marB="45714"/>
                </a:tc>
                <a:tc>
                  <a:txBody>
                    <a:bodyPr/>
                    <a:lstStyle/>
                    <a:p>
                      <a:r>
                        <a:rPr lang="en-US" sz="800" b="1" dirty="0"/>
                        <a:t>Lure of private &amp; FFS practices</a:t>
                      </a:r>
                    </a:p>
                  </a:txBody>
                  <a:tcPr marL="91438" marR="91438" marT="45714" marB="45714"/>
                </a:tc>
                <a:tc>
                  <a:txBody>
                    <a:bodyPr/>
                    <a:lstStyle/>
                    <a:p>
                      <a:r>
                        <a:rPr lang="en-US" sz="800" b="1" dirty="0"/>
                        <a:t>Prolonged/decreased D/C options</a:t>
                      </a:r>
                    </a:p>
                  </a:txBody>
                  <a:tcPr marL="91438" marR="91438" marT="45714" marB="45714"/>
                </a:tc>
                <a:tc>
                  <a:txBody>
                    <a:bodyPr/>
                    <a:lstStyle/>
                    <a:p>
                      <a:r>
                        <a:rPr lang="en-US" sz="800" b="1" dirty="0"/>
                        <a:t>Lack of badge or keyless</a:t>
                      </a:r>
                      <a:r>
                        <a:rPr lang="en-US" sz="800" b="1" baseline="0" dirty="0"/>
                        <a:t> access</a:t>
                      </a:r>
                      <a:endParaRPr lang="en-US" sz="800" b="1" dirty="0"/>
                    </a:p>
                  </a:txBody>
                  <a:tcPr marL="91438" marR="91438" marT="45714" marB="45714"/>
                </a:tc>
                <a:tc>
                  <a:txBody>
                    <a:bodyPr/>
                    <a:lstStyle/>
                    <a:p>
                      <a:r>
                        <a:rPr lang="en-US" sz="800" b="1" dirty="0"/>
                        <a:t>Tight</a:t>
                      </a:r>
                      <a:r>
                        <a:rPr lang="en-US" sz="800" b="1" baseline="0" dirty="0"/>
                        <a:t> HIPPA/privacy restrictions</a:t>
                      </a:r>
                      <a:endParaRPr lang="en-US" sz="800" b="1" dirty="0"/>
                    </a:p>
                  </a:txBody>
                  <a:tcPr marL="91438" marR="91438" marT="45714" marB="45714"/>
                </a:tc>
                <a:tc>
                  <a:txBody>
                    <a:bodyPr/>
                    <a:lstStyle/>
                    <a:p>
                      <a:r>
                        <a:rPr lang="en-US" sz="800" b="1" dirty="0"/>
                        <a:t>BILHBS geography not aligned across settings</a:t>
                      </a:r>
                    </a:p>
                  </a:txBody>
                  <a:tcPr marL="91438" marR="91438" marT="45714" marB="45714"/>
                </a:tc>
                <a:extLst>
                  <a:ext uri="{0D108BD9-81ED-4DB2-BD59-A6C34878D82A}">
                    <a16:rowId xmlns:a16="http://schemas.microsoft.com/office/drawing/2014/main" val="10006"/>
                  </a:ext>
                </a:extLst>
              </a:tr>
              <a:tr h="564947">
                <a:tc>
                  <a:txBody>
                    <a:bodyPr/>
                    <a:lstStyle/>
                    <a:p>
                      <a:r>
                        <a:rPr lang="en-US" sz="800" b="1" dirty="0"/>
                        <a:t>Vulnerable for denials &amp; claw-backs</a:t>
                      </a:r>
                    </a:p>
                  </a:txBody>
                  <a:tcPr marL="91438" marR="91438" marT="45714" marB="45714"/>
                </a:tc>
                <a:tc>
                  <a:txBody>
                    <a:bodyPr/>
                    <a:lstStyle/>
                    <a:p>
                      <a:r>
                        <a:rPr lang="en-US" sz="800" b="1" dirty="0"/>
                        <a:t>Concurrent psych/medical complexity</a:t>
                      </a:r>
                    </a:p>
                  </a:txBody>
                  <a:tcPr marL="91438" marR="91438" marT="45714" marB="45714"/>
                </a:tc>
                <a:tc>
                  <a:txBody>
                    <a:bodyPr/>
                    <a:lstStyle/>
                    <a:p>
                      <a:r>
                        <a:rPr lang="en-US" sz="800" b="1" dirty="0"/>
                        <a:t>Fewer nurses graduating</a:t>
                      </a:r>
                    </a:p>
                  </a:txBody>
                  <a:tcPr marL="91438" marR="91438" marT="45714" marB="45714"/>
                </a:tc>
                <a:tc>
                  <a:txBody>
                    <a:bodyPr/>
                    <a:lstStyle/>
                    <a:p>
                      <a:r>
                        <a:rPr lang="en-US" sz="800" b="1" dirty="0"/>
                        <a:t>(New) ED Psych Management</a:t>
                      </a:r>
                      <a:r>
                        <a:rPr lang="en-US" sz="800" b="1" baseline="0" dirty="0"/>
                        <a:t> Gateway Jan23</a:t>
                      </a:r>
                      <a:endParaRPr lang="en-US" sz="800" b="1" dirty="0"/>
                    </a:p>
                  </a:txBody>
                  <a:tcPr marL="91438" marR="91438" marT="45714" marB="45714"/>
                </a:tc>
                <a:tc>
                  <a:txBody>
                    <a:bodyPr/>
                    <a:lstStyle/>
                    <a:p>
                      <a:r>
                        <a:rPr lang="en-US" sz="800" b="1" dirty="0"/>
                        <a:t>Manual checks system</a:t>
                      </a:r>
                    </a:p>
                  </a:txBody>
                  <a:tcPr marL="91438" marR="91438" marT="45714" marB="45714"/>
                </a:tc>
                <a:tc>
                  <a:txBody>
                    <a:bodyPr/>
                    <a:lstStyle/>
                    <a:p>
                      <a:r>
                        <a:rPr lang="en-US" sz="800" b="1" dirty="0"/>
                        <a:t>Tight MA regulatory oversight (licensure, dual reporting, staffing requirements)</a:t>
                      </a:r>
                    </a:p>
                  </a:txBody>
                  <a:tcPr marL="91438" marR="91438" marT="45714" marB="45714"/>
                </a:tc>
                <a:tc>
                  <a:txBody>
                    <a:bodyPr/>
                    <a:lstStyle/>
                    <a:p>
                      <a:endParaRPr lang="en-US" sz="800" b="1" dirty="0"/>
                    </a:p>
                  </a:txBody>
                  <a:tcPr marL="91438" marR="91438" marT="45714" marB="45714"/>
                </a:tc>
                <a:extLst>
                  <a:ext uri="{0D108BD9-81ED-4DB2-BD59-A6C34878D82A}">
                    <a16:rowId xmlns:a16="http://schemas.microsoft.com/office/drawing/2014/main" val="10007"/>
                  </a:ext>
                </a:extLst>
              </a:tr>
              <a:tr h="446008">
                <a:tc>
                  <a:txBody>
                    <a:bodyPr/>
                    <a:lstStyle/>
                    <a:p>
                      <a:r>
                        <a:rPr lang="en-US" sz="800" b="1" dirty="0"/>
                        <a:t>Readmissions penalized</a:t>
                      </a:r>
                    </a:p>
                  </a:txBody>
                  <a:tcPr marL="91438" marR="91438" marT="45714" marB="45714"/>
                </a:tc>
                <a:tc>
                  <a:txBody>
                    <a:bodyPr/>
                    <a:lstStyle/>
                    <a:p>
                      <a:r>
                        <a:rPr lang="en-US" sz="800" b="1" dirty="0"/>
                        <a:t>Lack of objective scientific markers for disposition</a:t>
                      </a:r>
                    </a:p>
                  </a:txBody>
                  <a:tcPr marL="91438" marR="91438" marT="45714" marB="45714"/>
                </a:tc>
                <a:tc>
                  <a:txBody>
                    <a:bodyPr/>
                    <a:lstStyle/>
                    <a:p>
                      <a:endParaRPr lang="en-US" sz="1800" b="1" dirty="0"/>
                    </a:p>
                  </a:txBody>
                  <a:tcPr marL="91438" marR="91438" marT="45714" marB="45714"/>
                </a:tc>
                <a:tc>
                  <a:txBody>
                    <a:bodyPr/>
                    <a:lstStyle/>
                    <a:p>
                      <a:endParaRPr lang="en-US" sz="1800" b="1" dirty="0"/>
                    </a:p>
                  </a:txBody>
                  <a:tcPr marL="91438" marR="91438" marT="45714" marB="45714"/>
                </a:tc>
                <a:tc>
                  <a:txBody>
                    <a:bodyPr/>
                    <a:lstStyle/>
                    <a:p>
                      <a:endParaRPr lang="en-US" sz="1800" b="1" dirty="0"/>
                    </a:p>
                  </a:txBody>
                  <a:tcPr marL="91438" marR="91438" marT="45714" marB="45714"/>
                </a:tc>
                <a:tc>
                  <a:txBody>
                    <a:bodyPr/>
                    <a:lstStyle/>
                    <a:p>
                      <a:r>
                        <a:rPr lang="en-US" sz="800" b="1" dirty="0"/>
                        <a:t>Strong community advocacy (Disability Law Center, NAMI)</a:t>
                      </a:r>
                    </a:p>
                  </a:txBody>
                  <a:tcPr marL="91438" marR="91438" marT="45714" marB="45714"/>
                </a:tc>
                <a:tc>
                  <a:txBody>
                    <a:bodyPr/>
                    <a:lstStyle/>
                    <a:p>
                      <a:endParaRPr lang="en-US" sz="1800" b="1" dirty="0"/>
                    </a:p>
                  </a:txBody>
                  <a:tcPr marL="91438" marR="91438" marT="45714" marB="45714"/>
                </a:tc>
                <a:extLst>
                  <a:ext uri="{0D108BD9-81ED-4DB2-BD59-A6C34878D82A}">
                    <a16:rowId xmlns:a16="http://schemas.microsoft.com/office/drawing/2014/main" val="10008"/>
                  </a:ext>
                </a:extLst>
              </a:tr>
              <a:tr h="564947">
                <a:tc>
                  <a:txBody>
                    <a:bodyPr/>
                    <a:lstStyle/>
                    <a:p>
                      <a:r>
                        <a:rPr lang="en-US" sz="800" b="1" dirty="0"/>
                        <a:t>No</a:t>
                      </a:r>
                      <a:r>
                        <a:rPr lang="en-US" sz="800" b="1" baseline="0" dirty="0"/>
                        <a:t> correlations between RVU &amp; provider payment</a:t>
                      </a:r>
                      <a:endParaRPr lang="en-US" sz="800" b="1" dirty="0"/>
                    </a:p>
                  </a:txBody>
                  <a:tcPr marL="91438" marR="91438" marT="45714" marB="45714"/>
                </a:tc>
                <a:tc>
                  <a:txBody>
                    <a:bodyPr/>
                    <a:lstStyle/>
                    <a:p>
                      <a:r>
                        <a:rPr lang="en-US" sz="800" b="1" dirty="0"/>
                        <a:t>BRH:</a:t>
                      </a:r>
                      <a:r>
                        <a:rPr lang="en-US" sz="800" b="1" baseline="0" dirty="0"/>
                        <a:t> lack of medical consult services (podiatry, orthopedics, endocrine, neurology) </a:t>
                      </a:r>
                      <a:endParaRPr lang="en-US" sz="800" b="1" dirty="0"/>
                    </a:p>
                  </a:txBody>
                  <a:tcPr marL="91438" marR="91438" marT="45714" marB="45714"/>
                </a:tc>
                <a:tc>
                  <a:txBody>
                    <a:bodyPr/>
                    <a:lstStyle/>
                    <a:p>
                      <a:endParaRPr lang="en-US" sz="1800" b="1" dirty="0"/>
                    </a:p>
                  </a:txBody>
                  <a:tcPr marL="91438" marR="91438" marT="45714" marB="45714"/>
                </a:tc>
                <a:tc>
                  <a:txBody>
                    <a:bodyPr/>
                    <a:lstStyle/>
                    <a:p>
                      <a:endParaRPr lang="en-US" sz="1800" b="1" dirty="0"/>
                    </a:p>
                  </a:txBody>
                  <a:tcPr marL="91438" marR="91438" marT="45714" marB="45714"/>
                </a:tc>
                <a:tc>
                  <a:txBody>
                    <a:bodyPr/>
                    <a:lstStyle/>
                    <a:p>
                      <a:endParaRPr lang="en-US" sz="1800" b="1" dirty="0"/>
                    </a:p>
                  </a:txBody>
                  <a:tcPr marL="91438" marR="91438" marT="45714" marB="45714"/>
                </a:tc>
                <a:tc>
                  <a:txBody>
                    <a:bodyPr/>
                    <a:lstStyle/>
                    <a:p>
                      <a:r>
                        <a:rPr lang="en-US" sz="800" b="1" dirty="0"/>
                        <a:t>Cumbersome complaint</a:t>
                      </a:r>
                      <a:r>
                        <a:rPr lang="en-US" sz="800" b="1" baseline="0" dirty="0"/>
                        <a:t> </a:t>
                      </a:r>
                      <a:r>
                        <a:rPr lang="en-US" sz="800" b="1" dirty="0"/>
                        <a:t>process</a:t>
                      </a:r>
                    </a:p>
                  </a:txBody>
                  <a:tcPr marL="91438" marR="91438" marT="45714" marB="45714"/>
                </a:tc>
                <a:tc>
                  <a:txBody>
                    <a:bodyPr/>
                    <a:lstStyle/>
                    <a:p>
                      <a:endParaRPr lang="en-US" sz="1800" b="1" dirty="0"/>
                    </a:p>
                  </a:txBody>
                  <a:tcPr marL="91438" marR="91438" marT="45714" marB="45714"/>
                </a:tc>
                <a:extLst>
                  <a:ext uri="{0D108BD9-81ED-4DB2-BD59-A6C34878D82A}">
                    <a16:rowId xmlns:a16="http://schemas.microsoft.com/office/drawing/2014/main" val="10009"/>
                  </a:ext>
                </a:extLst>
              </a:tr>
              <a:tr h="446008">
                <a:tc>
                  <a:txBody>
                    <a:bodyPr/>
                    <a:lstStyle/>
                    <a:p>
                      <a:endParaRPr lang="en-US" sz="1800" b="1" dirty="0"/>
                    </a:p>
                  </a:txBody>
                  <a:tcPr marL="91438" marR="91438" marT="45714" marB="45714"/>
                </a:tc>
                <a:tc>
                  <a:txBody>
                    <a:bodyPr/>
                    <a:lstStyle/>
                    <a:p>
                      <a:r>
                        <a:rPr lang="en-US" sz="800" b="1" dirty="0"/>
                        <a:t>Struggle between ligature resistant environment &amp; medical equipment needs</a:t>
                      </a:r>
                    </a:p>
                  </a:txBody>
                  <a:tcPr marL="91438" marR="91438" marT="45714" marB="45714"/>
                </a:tc>
                <a:tc>
                  <a:txBody>
                    <a:bodyPr/>
                    <a:lstStyle/>
                    <a:p>
                      <a:endParaRPr lang="en-US" sz="800" b="1" dirty="0"/>
                    </a:p>
                  </a:txBody>
                  <a:tcPr marL="91438" marR="91438" marT="45714" marB="45714"/>
                </a:tc>
                <a:tc>
                  <a:txBody>
                    <a:bodyPr/>
                    <a:lstStyle/>
                    <a:p>
                      <a:endParaRPr lang="en-US" sz="1800" b="1" dirty="0"/>
                    </a:p>
                  </a:txBody>
                  <a:tcPr marL="91438" marR="91438" marT="45714" marB="45714"/>
                </a:tc>
                <a:tc>
                  <a:txBody>
                    <a:bodyPr/>
                    <a:lstStyle/>
                    <a:p>
                      <a:endParaRPr lang="en-US" sz="1800" b="1" dirty="0"/>
                    </a:p>
                  </a:txBody>
                  <a:tcPr marL="91438" marR="91438" marT="45714" marB="45714"/>
                </a:tc>
                <a:tc>
                  <a:txBody>
                    <a:bodyPr/>
                    <a:lstStyle/>
                    <a:p>
                      <a:r>
                        <a:rPr lang="en-US" sz="800" b="1" dirty="0"/>
                        <a:t>Complicated &amp; statutory human rights process</a:t>
                      </a:r>
                    </a:p>
                  </a:txBody>
                  <a:tcPr marL="91438" marR="91438" marT="45714" marB="45714"/>
                </a:tc>
                <a:tc>
                  <a:txBody>
                    <a:bodyPr/>
                    <a:lstStyle/>
                    <a:p>
                      <a:endParaRPr lang="en-US" sz="1800" b="1" dirty="0"/>
                    </a:p>
                  </a:txBody>
                  <a:tcPr marL="91438" marR="91438" marT="45714" marB="45714"/>
                </a:tc>
                <a:extLst>
                  <a:ext uri="{0D108BD9-81ED-4DB2-BD59-A6C34878D82A}">
                    <a16:rowId xmlns:a16="http://schemas.microsoft.com/office/drawing/2014/main" val="10010"/>
                  </a:ext>
                </a:extLst>
              </a:tr>
            </a:tbl>
          </a:graphicData>
        </a:graphic>
      </p:graphicFrame>
      <p:sp>
        <p:nvSpPr>
          <p:cNvPr id="4" name="Rectangle 3"/>
          <p:cNvSpPr/>
          <p:nvPr/>
        </p:nvSpPr>
        <p:spPr>
          <a:xfrm>
            <a:off x="1729310" y="6466114"/>
            <a:ext cx="2748224" cy="33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Tree>
    <p:extLst>
      <p:ext uri="{BB962C8B-B14F-4D97-AF65-F5344CB8AC3E}">
        <p14:creationId xmlns:p14="http://schemas.microsoft.com/office/powerpoint/2010/main" val="2175632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600" dirty="0">
                <a:solidFill>
                  <a:srgbClr val="FFFF00"/>
                </a:solidFill>
              </a:rPr>
              <a:t>RCA/CIR Actions/Strengths</a:t>
            </a:r>
          </a:p>
        </p:txBody>
      </p:sp>
      <p:sp>
        <p:nvSpPr>
          <p:cNvPr id="3" name="Content Placeholder 2"/>
          <p:cNvSpPr>
            <a:spLocks noGrp="1"/>
          </p:cNvSpPr>
          <p:nvPr>
            <p:ph idx="1"/>
          </p:nvPr>
        </p:nvSpPr>
        <p:spPr>
          <a:xfrm>
            <a:off x="1955800" y="1144921"/>
            <a:ext cx="8430846" cy="5019935"/>
          </a:xfrm>
        </p:spPr>
        <p:txBody>
          <a:bodyPr/>
          <a:lstStyle/>
          <a:p>
            <a:pPr>
              <a:spcAft>
                <a:spcPts val="0"/>
              </a:spcAft>
              <a:tabLst>
                <a:tab pos="285750" algn="l"/>
              </a:tabLst>
            </a:pPr>
            <a:r>
              <a:rPr lang="en-US" sz="1600" dirty="0"/>
              <a:t>				</a:t>
            </a:r>
          </a:p>
          <a:p>
            <a:endParaRPr lang="en-US" sz="1600" dirty="0">
              <a:latin typeface="Times New Roman" panose="02020603050405020304" pitchFamily="18" charset="0"/>
              <a:ea typeface="Times New Roman" panose="02020603050405020304" pitchFamily="18" charset="0"/>
            </a:endParaRPr>
          </a:p>
          <a:p>
            <a:pPr marL="228600">
              <a:spcAft>
                <a:spcPts val="0"/>
              </a:spcAft>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endParaRPr lang="en-US" sz="1600"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39</a:t>
            </a:fld>
            <a:endParaRPr lang="en-US" dirty="0">
              <a:solidFill>
                <a:prstClr val="white"/>
              </a:solidFill>
              <a:latin typeface="Arial"/>
            </a:endParaRPr>
          </a:p>
        </p:txBody>
      </p:sp>
      <p:pic>
        <p:nvPicPr>
          <p:cNvPr id="8" name="Picture 7"/>
          <p:cNvPicPr>
            <a:picLocks noChangeAspect="1"/>
          </p:cNvPicPr>
          <p:nvPr/>
        </p:nvPicPr>
        <p:blipFill>
          <a:blip r:embed="rId3"/>
          <a:stretch>
            <a:fillRect/>
          </a:stretch>
        </p:blipFill>
        <p:spPr>
          <a:xfrm>
            <a:off x="2902592" y="1311611"/>
            <a:ext cx="6306430" cy="4686954"/>
          </a:xfrm>
          <a:prstGeom prst="rect">
            <a:avLst/>
          </a:prstGeom>
        </p:spPr>
      </p:pic>
      <p:sp>
        <p:nvSpPr>
          <p:cNvPr id="6" name="Rectangle 5"/>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91454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15224" y="366869"/>
            <a:ext cx="9733776" cy="1320800"/>
          </a:xfrm>
        </p:spPr>
        <p:txBody>
          <a:bodyPr>
            <a:noAutofit/>
          </a:bodyPr>
          <a:lstStyle/>
          <a:p>
            <a:pPr algn="ctr"/>
            <a:r>
              <a:rPr lang="en-US" sz="4000" dirty="0"/>
              <a:t>Thank you for being Gold Level Sponsors!</a:t>
            </a:r>
            <a:br>
              <a:rPr lang="en-US" sz="4000" dirty="0"/>
            </a:br>
            <a:endParaRPr lang="en-US" sz="4000" dirty="0"/>
          </a:p>
        </p:txBody>
      </p:sp>
      <p:pic>
        <p:nvPicPr>
          <p:cNvPr id="4" name="Picture 3">
            <a:extLst>
              <a:ext uri="{FF2B5EF4-FFF2-40B4-BE49-F238E27FC236}">
                <a16:creationId xmlns:a16="http://schemas.microsoft.com/office/drawing/2014/main" id="{D2049B73-4151-8739-ADBC-E2E31EF8AD76}"/>
              </a:ext>
            </a:extLst>
          </p:cNvPr>
          <p:cNvPicPr>
            <a:picLocks noChangeAspect="1"/>
          </p:cNvPicPr>
          <p:nvPr/>
        </p:nvPicPr>
        <p:blipFill>
          <a:blip r:embed="rId2"/>
          <a:stretch>
            <a:fillRect/>
          </a:stretch>
        </p:blipFill>
        <p:spPr>
          <a:xfrm>
            <a:off x="335793" y="1902795"/>
            <a:ext cx="5931116" cy="796464"/>
          </a:xfrm>
          <a:prstGeom prst="rect">
            <a:avLst/>
          </a:prstGeom>
        </p:spPr>
      </p:pic>
      <p:pic>
        <p:nvPicPr>
          <p:cNvPr id="6" name="Picture 5" descr="A logo for a lawyer&#10;&#10;Description automatically generated">
            <a:extLst>
              <a:ext uri="{FF2B5EF4-FFF2-40B4-BE49-F238E27FC236}">
                <a16:creationId xmlns:a16="http://schemas.microsoft.com/office/drawing/2014/main" id="{47E902A3-5FC3-8EE2-9F13-FAE687B3B0FC}"/>
              </a:ext>
            </a:extLst>
          </p:cNvPr>
          <p:cNvPicPr>
            <a:picLocks noChangeAspect="1"/>
          </p:cNvPicPr>
          <p:nvPr/>
        </p:nvPicPr>
        <p:blipFill>
          <a:blip r:embed="rId3"/>
          <a:stretch>
            <a:fillRect/>
          </a:stretch>
        </p:blipFill>
        <p:spPr>
          <a:xfrm>
            <a:off x="6568484" y="2301027"/>
            <a:ext cx="3296231" cy="1516266"/>
          </a:xfrm>
          <a:prstGeom prst="rect">
            <a:avLst/>
          </a:prstGeom>
        </p:spPr>
      </p:pic>
      <p:pic>
        <p:nvPicPr>
          <p:cNvPr id="8" name="Picture 7">
            <a:extLst>
              <a:ext uri="{FF2B5EF4-FFF2-40B4-BE49-F238E27FC236}">
                <a16:creationId xmlns:a16="http://schemas.microsoft.com/office/drawing/2014/main" id="{1382FBB0-8FF1-9BD2-677B-509E22CBCCF4}"/>
              </a:ext>
            </a:extLst>
          </p:cNvPr>
          <p:cNvPicPr>
            <a:picLocks noChangeAspect="1"/>
          </p:cNvPicPr>
          <p:nvPr/>
        </p:nvPicPr>
        <p:blipFill>
          <a:blip r:embed="rId4"/>
          <a:stretch>
            <a:fillRect/>
          </a:stretch>
        </p:blipFill>
        <p:spPr>
          <a:xfrm>
            <a:off x="775146" y="3525078"/>
            <a:ext cx="4567186" cy="785556"/>
          </a:xfrm>
          <a:prstGeom prst="rect">
            <a:avLst/>
          </a:prstGeom>
        </p:spPr>
      </p:pic>
      <p:pic>
        <p:nvPicPr>
          <p:cNvPr id="10" name="Picture 9" descr="A red and white label with a picture of a building&#10;&#10;Description automatically generated">
            <a:extLst>
              <a:ext uri="{FF2B5EF4-FFF2-40B4-BE49-F238E27FC236}">
                <a16:creationId xmlns:a16="http://schemas.microsoft.com/office/drawing/2014/main" id="{FA80246C-4704-3221-B9EE-824CB6D316EE}"/>
              </a:ext>
            </a:extLst>
          </p:cNvPr>
          <p:cNvPicPr>
            <a:picLocks noChangeAspect="1"/>
          </p:cNvPicPr>
          <p:nvPr/>
        </p:nvPicPr>
        <p:blipFill>
          <a:blip r:embed="rId5"/>
          <a:stretch>
            <a:fillRect/>
          </a:stretch>
        </p:blipFill>
        <p:spPr>
          <a:xfrm>
            <a:off x="6899504" y="4309030"/>
            <a:ext cx="2058966" cy="2327527"/>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C7BB49DE-DD6D-DEB4-71D2-56B2F0CDEE1B}"/>
              </a:ext>
            </a:extLst>
          </p:cNvPr>
          <p:cNvPicPr>
            <a:picLocks noChangeAspect="1"/>
          </p:cNvPicPr>
          <p:nvPr/>
        </p:nvPicPr>
        <p:blipFill>
          <a:blip r:embed="rId6"/>
          <a:stretch>
            <a:fillRect/>
          </a:stretch>
        </p:blipFill>
        <p:spPr>
          <a:xfrm>
            <a:off x="2678798" y="4944947"/>
            <a:ext cx="3284680" cy="1691610"/>
          </a:xfrm>
          <a:prstGeom prst="rect">
            <a:avLst/>
          </a:prstGeom>
        </p:spPr>
      </p:pic>
    </p:spTree>
    <p:extLst>
      <p:ext uri="{BB962C8B-B14F-4D97-AF65-F5344CB8AC3E}">
        <p14:creationId xmlns:p14="http://schemas.microsoft.com/office/powerpoint/2010/main" val="1465778062"/>
      </p:ext>
    </p:extLst>
  </p:cSld>
  <p:clrMapOvr>
    <a:masterClrMapping/>
  </p:clrMapOvr>
  <p:transition advClick="0" advTm="5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23"/>
          <p:cNvSpPr txBox="1">
            <a:spLocks noGrp="1"/>
          </p:cNvSpPr>
          <p:nvPr>
            <p:ph type="body" idx="1"/>
          </p:nvPr>
        </p:nvSpPr>
        <p:spPr>
          <a:xfrm>
            <a:off x="1769889" y="1532374"/>
            <a:ext cx="8736746" cy="4618697"/>
          </a:xfrm>
          <a:prstGeom prst="rect">
            <a:avLst/>
          </a:prstGeom>
          <a:noFill/>
          <a:ln>
            <a:noFill/>
          </a:ln>
        </p:spPr>
        <p:txBody>
          <a:bodyPr spcFirstLastPara="1" vert="horz" wrap="square" lIns="0" tIns="0" rIns="0" bIns="0" rtlCol="0" anchor="t" anchorCtr="0">
            <a:noAutofit/>
          </a:bodyPr>
          <a:lstStyle/>
          <a:p>
            <a:pPr marL="571500" indent="-342900">
              <a:lnSpc>
                <a:spcPct val="150000"/>
              </a:lnSpc>
              <a:buFont typeface="Arial" panose="020B0604020202020204" pitchFamily="34" charset="0"/>
              <a:buChar char="•"/>
            </a:pPr>
            <a:r>
              <a:rPr lang="en-US" sz="1800" b="1" dirty="0"/>
              <a:t>Do a SWOT analysis </a:t>
            </a:r>
            <a:r>
              <a:rPr lang="en-US" sz="2400" dirty="0"/>
              <a:t>– </a:t>
            </a:r>
            <a:r>
              <a:rPr lang="en-US" sz="1400" dirty="0"/>
              <a:t>thoughtful &amp; realistic assessment of status or current state</a:t>
            </a:r>
          </a:p>
          <a:p>
            <a:pPr marL="571500" indent="-342900">
              <a:lnSpc>
                <a:spcPct val="150000"/>
              </a:lnSpc>
              <a:buFont typeface="Arial" panose="020B0604020202020204" pitchFamily="34" charset="0"/>
              <a:buChar char="•"/>
            </a:pPr>
            <a:r>
              <a:rPr lang="en-US" sz="1800" b="1" dirty="0"/>
              <a:t>Pick your favorite assessment tool </a:t>
            </a:r>
            <a:r>
              <a:rPr lang="en-US" sz="1800" dirty="0"/>
              <a:t>– </a:t>
            </a:r>
            <a:r>
              <a:rPr lang="en-US" sz="1400" dirty="0"/>
              <a:t>they all provide structure, no jumping to conclusions</a:t>
            </a:r>
          </a:p>
          <a:p>
            <a:pPr marL="571500" indent="-342900">
              <a:lnSpc>
                <a:spcPct val="150000"/>
              </a:lnSpc>
              <a:buFont typeface="Arial" panose="020B0604020202020204" pitchFamily="34" charset="0"/>
              <a:buChar char="•"/>
            </a:pPr>
            <a:r>
              <a:rPr lang="en-US" sz="1800" b="1" dirty="0"/>
              <a:t>Think in all domains all the time </a:t>
            </a:r>
            <a:r>
              <a:rPr lang="en-US" sz="1800" dirty="0"/>
              <a:t>– </a:t>
            </a:r>
            <a:r>
              <a:rPr lang="en-US" sz="1400" dirty="0"/>
              <a:t>it’s more than clinical/patient safety</a:t>
            </a:r>
          </a:p>
          <a:p>
            <a:pPr marL="571500" indent="-342900">
              <a:lnSpc>
                <a:spcPct val="150000"/>
              </a:lnSpc>
              <a:buFont typeface="Arial" panose="020B0604020202020204" pitchFamily="34" charset="0"/>
              <a:buChar char="•"/>
            </a:pPr>
            <a:r>
              <a:rPr lang="en-US" sz="1800" b="1" dirty="0"/>
              <a:t>Operational leaders rock </a:t>
            </a:r>
            <a:r>
              <a:rPr lang="en-US" sz="1400" dirty="0"/>
              <a:t>– they know their risks better than anyone</a:t>
            </a:r>
          </a:p>
          <a:p>
            <a:pPr marL="571500" indent="-342900">
              <a:lnSpc>
                <a:spcPct val="150000"/>
              </a:lnSpc>
              <a:buFont typeface="Arial" panose="020B0604020202020204" pitchFamily="34" charset="0"/>
              <a:buChar char="•"/>
            </a:pPr>
            <a:r>
              <a:rPr lang="en-US" sz="1800" b="1" dirty="0"/>
              <a:t>Show value by being able to see around corners</a:t>
            </a:r>
            <a:r>
              <a:rPr lang="en-US" sz="1800" dirty="0"/>
              <a:t>…</a:t>
            </a:r>
            <a:r>
              <a:rPr lang="en-US" sz="1400" i="1" dirty="0"/>
              <a:t>emerging risks &amp; trends</a:t>
            </a:r>
          </a:p>
          <a:p>
            <a:pPr marL="571500" indent="-342900">
              <a:lnSpc>
                <a:spcPct val="150000"/>
              </a:lnSpc>
              <a:buFont typeface="Arial" panose="020B0604020202020204" pitchFamily="34" charset="0"/>
              <a:buChar char="•"/>
            </a:pPr>
            <a:r>
              <a:rPr lang="en-US" sz="1800" b="1" dirty="0"/>
              <a:t>Micro vs. Macro </a:t>
            </a:r>
            <a:r>
              <a:rPr lang="en-US" sz="1600" dirty="0"/>
              <a:t>– </a:t>
            </a:r>
            <a:r>
              <a:rPr lang="en-US" sz="1400" dirty="0"/>
              <a:t>start small, easy/quick wins, builds support, natural areas of cross-over</a:t>
            </a:r>
          </a:p>
          <a:p>
            <a:pPr marL="571500" indent="-342900">
              <a:lnSpc>
                <a:spcPct val="150000"/>
              </a:lnSpc>
              <a:buFont typeface="Arial" panose="020B0604020202020204" pitchFamily="34" charset="0"/>
              <a:buChar char="•"/>
            </a:pPr>
            <a:endParaRPr lang="en-US" sz="1400" dirty="0"/>
          </a:p>
          <a:p>
            <a:pPr marL="571500" indent="-342900">
              <a:lnSpc>
                <a:spcPct val="150000"/>
              </a:lnSpc>
              <a:buFont typeface="Arial" panose="020B0604020202020204" pitchFamily="34" charset="0"/>
              <a:buChar char="•"/>
            </a:pPr>
            <a:endParaRPr lang="en-US" sz="1400" dirty="0"/>
          </a:p>
          <a:p>
            <a:pPr marL="342900" indent="-342900">
              <a:lnSpc>
                <a:spcPct val="150000"/>
              </a:lnSpc>
              <a:spcBef>
                <a:spcPts val="1000"/>
              </a:spcBef>
              <a:buFont typeface="Arial" panose="020B0604020202020204" pitchFamily="34" charset="0"/>
              <a:buChar char="•"/>
            </a:pPr>
            <a:endParaRPr sz="2000" dirty="0"/>
          </a:p>
        </p:txBody>
      </p:sp>
      <p:sp>
        <p:nvSpPr>
          <p:cNvPr id="182" name="Google Shape;182;p23"/>
          <p:cNvSpPr txBox="1">
            <a:spLocks noGrp="1"/>
          </p:cNvSpPr>
          <p:nvPr>
            <p:ph type="sldNum" idx="12"/>
          </p:nvPr>
        </p:nvSpPr>
        <p:spPr>
          <a:xfrm>
            <a:off x="9352548" y="6427957"/>
            <a:ext cx="880477" cy="237233"/>
          </a:xfrm>
          <a:prstGeom prst="rect">
            <a:avLst/>
          </a:prstGeom>
          <a:noFill/>
          <a:ln>
            <a:noFill/>
          </a:ln>
        </p:spPr>
        <p:txBody>
          <a:bodyPr spcFirstLastPara="1" vert="horz" wrap="square" lIns="0" tIns="0" rIns="0" bIns="0" rtlCol="0" anchor="t" anchorCtr="0">
            <a:noAutofit/>
          </a:bodyPr>
          <a:lstStyle/>
          <a:p>
            <a:pPr defTabSz="914400"/>
            <a:fld id="{00000000-1234-1234-1234-123412341234}" type="slidenum">
              <a:rPr lang="en-GB">
                <a:solidFill>
                  <a:srgbClr val="183E75"/>
                </a:solidFill>
              </a:rPr>
              <a:pPr defTabSz="914400"/>
              <a:t>40</a:t>
            </a:fld>
            <a:endParaRPr>
              <a:solidFill>
                <a:srgbClr val="183E75"/>
              </a:solidFill>
            </a:endParaRPr>
          </a:p>
        </p:txBody>
      </p:sp>
      <p:sp>
        <p:nvSpPr>
          <p:cNvPr id="183" name="Google Shape;183;p23"/>
          <p:cNvSpPr txBox="1">
            <a:spLocks noGrp="1"/>
          </p:cNvSpPr>
          <p:nvPr>
            <p:ph type="body" idx="3"/>
          </p:nvPr>
        </p:nvSpPr>
        <p:spPr>
          <a:xfrm>
            <a:off x="1955398" y="313200"/>
            <a:ext cx="8280802" cy="684000"/>
          </a:xfrm>
          <a:prstGeom prst="rect">
            <a:avLst/>
          </a:prstGeom>
          <a:noFill/>
          <a:ln>
            <a:noFill/>
          </a:ln>
        </p:spPr>
        <p:txBody>
          <a:bodyPr spcFirstLastPara="1" vert="horz" wrap="square" lIns="0" tIns="0" rIns="0" bIns="0" rtlCol="0" anchor="t" anchorCtr="0">
            <a:noAutofit/>
          </a:bodyPr>
          <a:lstStyle/>
          <a:p>
            <a:pPr marL="0" indent="0"/>
            <a:endParaRPr lang="en-US" dirty="0"/>
          </a:p>
          <a:p>
            <a:pPr marL="0" indent="0"/>
            <a:endParaRPr dirty="0"/>
          </a:p>
        </p:txBody>
      </p:sp>
      <p:pic>
        <p:nvPicPr>
          <p:cNvPr id="184" name="Google Shape;184;p23"/>
          <p:cNvPicPr preferRelativeResize="0"/>
          <p:nvPr/>
        </p:nvPicPr>
        <p:blipFill>
          <a:blip r:embed="rId3">
            <a:alphaModFix/>
          </a:blip>
          <a:stretch>
            <a:fillRect/>
          </a:stretch>
        </p:blipFill>
        <p:spPr>
          <a:xfrm>
            <a:off x="1955792" y="6427950"/>
            <a:ext cx="3903343" cy="386200"/>
          </a:xfrm>
          <a:prstGeom prst="rect">
            <a:avLst/>
          </a:prstGeom>
          <a:noFill/>
          <a:ln>
            <a:noFill/>
          </a:ln>
        </p:spPr>
      </p:pic>
      <p:sp>
        <p:nvSpPr>
          <p:cNvPr id="7" name="Google Shape;172;p22"/>
          <p:cNvSpPr txBox="1">
            <a:spLocks/>
          </p:cNvSpPr>
          <p:nvPr/>
        </p:nvSpPr>
        <p:spPr>
          <a:xfrm>
            <a:off x="1835500" y="299678"/>
            <a:ext cx="8616461" cy="6975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buClr>
                <a:prstClr val="white"/>
              </a:buClr>
              <a:buSzPts val="2200"/>
            </a:pPr>
            <a:r>
              <a:rPr lang="en-US" sz="3600" b="1" dirty="0">
                <a:solidFill>
                  <a:srgbClr val="183E75"/>
                </a:solidFill>
              </a:rPr>
              <a:t>Lead From Where You Are – </a:t>
            </a:r>
            <a:r>
              <a:rPr lang="en-US" sz="1600" b="1" i="1" dirty="0">
                <a:solidFill>
                  <a:srgbClr val="FF0000"/>
                </a:solidFill>
              </a:rPr>
              <a:t>Just Start Somewhere </a:t>
            </a:r>
            <a:endParaRPr lang="en-GB" sz="1600" b="1" i="1" dirty="0">
              <a:solidFill>
                <a:srgbClr val="FF0000"/>
              </a:solidFill>
            </a:endParaRPr>
          </a:p>
        </p:txBody>
      </p:sp>
      <p:pic>
        <p:nvPicPr>
          <p:cNvPr id="10" name="Picture 9" descr="Fishing Boat Free Stock Photo - Public Domain Pictu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445" y="4858714"/>
            <a:ext cx="1748754" cy="1311564"/>
          </a:xfrm>
          <a:prstGeom prst="rect">
            <a:avLst/>
          </a:prstGeom>
        </p:spPr>
      </p:pic>
      <p:pic>
        <p:nvPicPr>
          <p:cNvPr id="11" name="Picture 10"/>
          <p:cNvPicPr>
            <a:picLocks noChangeAspect="1"/>
          </p:cNvPicPr>
          <p:nvPr/>
        </p:nvPicPr>
        <p:blipFill>
          <a:blip r:embed="rId5"/>
          <a:stretch>
            <a:fillRect/>
          </a:stretch>
        </p:blipFill>
        <p:spPr>
          <a:xfrm>
            <a:off x="5128192" y="4779468"/>
            <a:ext cx="1690109" cy="1459579"/>
          </a:xfrm>
          <a:prstGeom prst="rect">
            <a:avLst/>
          </a:prstGeom>
        </p:spPr>
      </p:pic>
      <p:pic>
        <p:nvPicPr>
          <p:cNvPr id="12" name="Picture 4" descr="https://lh3.googleusercontent.com/pw/AM-JKLV6Ru3yOU9AeCEITH3cKF9F9ZohD8ercytz3_YO7iTJ29JErXbnMtn046sUH8guPFPABdS3Jgl8ZkB82wOOClLg2y7EsQ1vb1b_o0sU73c6BWarGuAzATENuoj4DvdoJymGTtUZIdfVAxRR6C1Iaecl=w1805-h1089-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6919" y="4858362"/>
            <a:ext cx="2267923" cy="136829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729310" y="6427951"/>
            <a:ext cx="4165723" cy="374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2576055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p23"/>
          <p:cNvSpPr txBox="1">
            <a:spLocks noGrp="1"/>
          </p:cNvSpPr>
          <p:nvPr>
            <p:ph type="body" idx="1"/>
          </p:nvPr>
        </p:nvSpPr>
        <p:spPr>
          <a:xfrm>
            <a:off x="1977358" y="1191026"/>
            <a:ext cx="8490857" cy="5186723"/>
          </a:xfrm>
          <a:prstGeom prst="rect">
            <a:avLst/>
          </a:prstGeom>
          <a:noFill/>
          <a:ln>
            <a:noFill/>
          </a:ln>
        </p:spPr>
        <p:txBody>
          <a:bodyPr spcFirstLastPara="1" vert="horz" wrap="square" lIns="0" tIns="0" rIns="0" bIns="0" rtlCol="0" anchor="t" anchorCtr="0">
            <a:noAutofit/>
          </a:bodyPr>
          <a:lstStyle/>
          <a:p>
            <a:pPr marL="0" indent="0">
              <a:spcBef>
                <a:spcPts val="1000"/>
              </a:spcBef>
            </a:pPr>
            <a:endParaRPr lang="en-US" sz="1400" dirty="0">
              <a:solidFill>
                <a:srgbClr val="183E75"/>
              </a:solidFill>
            </a:endParaRPr>
          </a:p>
          <a:p>
            <a:pPr marL="0" indent="0">
              <a:spcBef>
                <a:spcPts val="1000"/>
              </a:spcBef>
            </a:pPr>
            <a:endParaRPr lang="en-US" sz="1400" dirty="0"/>
          </a:p>
        </p:txBody>
      </p:sp>
      <p:sp>
        <p:nvSpPr>
          <p:cNvPr id="182" name="Google Shape;182;p23"/>
          <p:cNvSpPr txBox="1">
            <a:spLocks noGrp="1"/>
          </p:cNvSpPr>
          <p:nvPr>
            <p:ph type="sldNum" idx="12"/>
          </p:nvPr>
        </p:nvSpPr>
        <p:spPr>
          <a:xfrm>
            <a:off x="9352548" y="6427957"/>
            <a:ext cx="880477" cy="237233"/>
          </a:xfrm>
          <a:prstGeom prst="rect">
            <a:avLst/>
          </a:prstGeom>
          <a:noFill/>
          <a:ln>
            <a:noFill/>
          </a:ln>
        </p:spPr>
        <p:txBody>
          <a:bodyPr spcFirstLastPara="1" vert="horz" wrap="square" lIns="0" tIns="0" rIns="0" bIns="0" rtlCol="0" anchor="t" anchorCtr="0">
            <a:noAutofit/>
          </a:bodyPr>
          <a:lstStyle/>
          <a:p>
            <a:pPr defTabSz="914400"/>
            <a:fld id="{00000000-1234-1234-1234-123412341234}" type="slidenum">
              <a:rPr lang="en-GB">
                <a:solidFill>
                  <a:srgbClr val="183E75"/>
                </a:solidFill>
              </a:rPr>
              <a:pPr defTabSz="914400"/>
              <a:t>41</a:t>
            </a:fld>
            <a:endParaRPr>
              <a:solidFill>
                <a:srgbClr val="183E75"/>
              </a:solidFill>
            </a:endParaRPr>
          </a:p>
        </p:txBody>
      </p:sp>
      <p:sp>
        <p:nvSpPr>
          <p:cNvPr id="183" name="Google Shape;183;p23"/>
          <p:cNvSpPr txBox="1">
            <a:spLocks noGrp="1"/>
          </p:cNvSpPr>
          <p:nvPr>
            <p:ph type="body" idx="3"/>
          </p:nvPr>
        </p:nvSpPr>
        <p:spPr>
          <a:xfrm>
            <a:off x="1955398" y="313200"/>
            <a:ext cx="8280802" cy="684000"/>
          </a:xfrm>
          <a:prstGeom prst="rect">
            <a:avLst/>
          </a:prstGeom>
          <a:noFill/>
          <a:ln>
            <a:noFill/>
          </a:ln>
        </p:spPr>
        <p:txBody>
          <a:bodyPr spcFirstLastPara="1" vert="horz" wrap="square" lIns="0" tIns="0" rIns="0" bIns="0" rtlCol="0" anchor="t" anchorCtr="0">
            <a:noAutofit/>
          </a:bodyPr>
          <a:lstStyle/>
          <a:p>
            <a:pPr marL="0" indent="0"/>
            <a:endParaRPr lang="en-US" dirty="0"/>
          </a:p>
          <a:p>
            <a:pPr marL="0" indent="0"/>
            <a:endParaRPr dirty="0"/>
          </a:p>
        </p:txBody>
      </p:sp>
      <p:pic>
        <p:nvPicPr>
          <p:cNvPr id="184" name="Google Shape;184;p23"/>
          <p:cNvPicPr preferRelativeResize="0"/>
          <p:nvPr/>
        </p:nvPicPr>
        <p:blipFill>
          <a:blip r:embed="rId3">
            <a:alphaModFix/>
          </a:blip>
          <a:stretch>
            <a:fillRect/>
          </a:stretch>
        </p:blipFill>
        <p:spPr>
          <a:xfrm>
            <a:off x="1955792" y="6427950"/>
            <a:ext cx="3903343" cy="386200"/>
          </a:xfrm>
          <a:prstGeom prst="rect">
            <a:avLst/>
          </a:prstGeom>
          <a:noFill/>
          <a:ln>
            <a:noFill/>
          </a:ln>
        </p:spPr>
      </p:pic>
      <p:sp>
        <p:nvSpPr>
          <p:cNvPr id="7" name="Google Shape;172;p22"/>
          <p:cNvSpPr txBox="1">
            <a:spLocks/>
          </p:cNvSpPr>
          <p:nvPr/>
        </p:nvSpPr>
        <p:spPr>
          <a:xfrm>
            <a:off x="1815994" y="384202"/>
            <a:ext cx="8417031" cy="63009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buClr>
                <a:prstClr val="white"/>
              </a:buClr>
              <a:buSzPts val="2200"/>
            </a:pPr>
            <a:r>
              <a:rPr lang="en-GB" sz="2800" b="1" i="1" dirty="0">
                <a:solidFill>
                  <a:srgbClr val="183E75"/>
                </a:solidFill>
              </a:rPr>
              <a:t>   “The Art of War” &amp; ERM	   </a:t>
            </a:r>
          </a:p>
          <a:p>
            <a:pPr defTabSz="914400">
              <a:buClr>
                <a:prstClr val="white"/>
              </a:buClr>
              <a:buSzPts val="2200"/>
            </a:pPr>
            <a:r>
              <a:rPr lang="en-GB" b="1" i="1" dirty="0">
                <a:solidFill>
                  <a:srgbClr val="183E75"/>
                </a:solidFill>
                <a:latin typeface="Times New Roman" panose="02020603050405020304" pitchFamily="18" charset="0"/>
                <a:cs typeface="Times New Roman" panose="02020603050405020304" pitchFamily="18" charset="0"/>
              </a:rPr>
              <a:t>               Grace </a:t>
            </a:r>
            <a:r>
              <a:rPr lang="en-GB" b="1" i="1" dirty="0" err="1">
                <a:solidFill>
                  <a:srgbClr val="183E75"/>
                </a:solidFill>
                <a:latin typeface="Times New Roman" panose="02020603050405020304" pitchFamily="18" charset="0"/>
                <a:cs typeface="Times New Roman" panose="02020603050405020304" pitchFamily="18" charset="0"/>
              </a:rPr>
              <a:t>Crickette</a:t>
            </a:r>
            <a:r>
              <a:rPr lang="en-GB" b="1" i="1" dirty="0">
                <a:solidFill>
                  <a:srgbClr val="183E75"/>
                </a:solidFill>
                <a:latin typeface="Times New Roman" panose="02020603050405020304" pitchFamily="18" charset="0"/>
                <a:cs typeface="Times New Roman" panose="02020603050405020304" pitchFamily="18" charset="0"/>
              </a:rPr>
              <a:t>, Teachings from Sun Tzu (Risk Insider 2014)</a:t>
            </a:r>
          </a:p>
        </p:txBody>
      </p:sp>
      <p:graphicFrame>
        <p:nvGraphicFramePr>
          <p:cNvPr id="2" name="Table 1"/>
          <p:cNvGraphicFramePr>
            <a:graphicFrameLocks noGrp="1"/>
          </p:cNvGraphicFramePr>
          <p:nvPr/>
        </p:nvGraphicFramePr>
        <p:xfrm>
          <a:off x="1926336" y="1491323"/>
          <a:ext cx="8541878" cy="4547201"/>
        </p:xfrm>
        <a:graphic>
          <a:graphicData uri="http://schemas.openxmlformats.org/drawingml/2006/table">
            <a:tbl>
              <a:tblPr firstRow="1" bandRow="1">
                <a:tableStyleId>{5C22544A-7EE6-4342-B048-85BDC9FD1C3A}</a:tableStyleId>
              </a:tblPr>
              <a:tblGrid>
                <a:gridCol w="8541878">
                  <a:extLst>
                    <a:ext uri="{9D8B030D-6E8A-4147-A177-3AD203B41FA5}">
                      <a16:colId xmlns:a16="http://schemas.microsoft.com/office/drawing/2014/main" val="1610127942"/>
                    </a:ext>
                  </a:extLst>
                </a:gridCol>
              </a:tblGrid>
              <a:tr h="325259">
                <a:tc>
                  <a:txBody>
                    <a:bodyPr/>
                    <a:lstStyle/>
                    <a:p>
                      <a:r>
                        <a:rPr lang="en-US" sz="1600" b="1" dirty="0"/>
                        <a:t>No Land Grabs - Just Win the War</a:t>
                      </a:r>
                    </a:p>
                  </a:txBody>
                  <a:tcPr/>
                </a:tc>
                <a:extLst>
                  <a:ext uri="{0D108BD9-81ED-4DB2-BD59-A6C34878D82A}">
                    <a16:rowId xmlns:a16="http://schemas.microsoft.com/office/drawing/2014/main" val="3458004892"/>
                  </a:ext>
                </a:extLst>
              </a:tr>
              <a:tr h="354828">
                <a:tc>
                  <a:txBody>
                    <a:bodyPr/>
                    <a:lstStyle/>
                    <a:p>
                      <a:r>
                        <a:rPr lang="en-US" sz="1200" b="1" dirty="0">
                          <a:solidFill>
                            <a:srgbClr val="183E75"/>
                          </a:solidFill>
                        </a:rPr>
                        <a:t>It’s not just </a:t>
                      </a:r>
                      <a:r>
                        <a:rPr lang="en-US" b="1" dirty="0">
                          <a:solidFill>
                            <a:srgbClr val="FF0000"/>
                          </a:solidFill>
                        </a:rPr>
                        <a:t>Risk Management,</a:t>
                      </a:r>
                      <a:r>
                        <a:rPr lang="en-US" b="1" dirty="0">
                          <a:solidFill>
                            <a:srgbClr val="183E75"/>
                          </a:solidFill>
                        </a:rPr>
                        <a:t> </a:t>
                      </a:r>
                      <a:r>
                        <a:rPr lang="en-US" sz="1200" b="1" dirty="0">
                          <a:solidFill>
                            <a:srgbClr val="183E75"/>
                          </a:solidFill>
                        </a:rPr>
                        <a:t>it’s</a:t>
                      </a:r>
                      <a:r>
                        <a:rPr lang="en-US" b="1" dirty="0">
                          <a:solidFill>
                            <a:srgbClr val="183E75"/>
                          </a:solidFill>
                        </a:rPr>
                        <a:t> </a:t>
                      </a:r>
                      <a:r>
                        <a:rPr lang="en-US" b="1" dirty="0">
                          <a:solidFill>
                            <a:srgbClr val="FF0000"/>
                          </a:solidFill>
                        </a:rPr>
                        <a:t>Change Management</a:t>
                      </a:r>
                    </a:p>
                  </a:txBody>
                  <a:tcPr/>
                </a:tc>
                <a:extLst>
                  <a:ext uri="{0D108BD9-81ED-4DB2-BD59-A6C34878D82A}">
                    <a16:rowId xmlns:a16="http://schemas.microsoft.com/office/drawing/2014/main" val="843047882"/>
                  </a:ext>
                </a:extLst>
              </a:tr>
              <a:tr h="311834">
                <a:tc>
                  <a:txBody>
                    <a:bodyPr/>
                    <a:lstStyle/>
                    <a:p>
                      <a:r>
                        <a:rPr lang="en-US" sz="1200" b="1" dirty="0">
                          <a:solidFill>
                            <a:srgbClr val="183E75"/>
                          </a:solidFill>
                        </a:rPr>
                        <a:t>Use your “best” data - don’t wait for perfect, don’t miss the opportunity</a:t>
                      </a:r>
                    </a:p>
                  </a:txBody>
                  <a:tcPr/>
                </a:tc>
                <a:extLst>
                  <a:ext uri="{0D108BD9-81ED-4DB2-BD59-A6C34878D82A}">
                    <a16:rowId xmlns:a16="http://schemas.microsoft.com/office/drawing/2014/main" val="1417812055"/>
                  </a:ext>
                </a:extLst>
              </a:tr>
              <a:tr h="311834">
                <a:tc>
                  <a:txBody>
                    <a:bodyPr/>
                    <a:lstStyle/>
                    <a:p>
                      <a:r>
                        <a:rPr lang="en-US" sz="1200" b="1" dirty="0">
                          <a:solidFill>
                            <a:srgbClr val="183E75"/>
                          </a:solidFill>
                        </a:rPr>
                        <a:t>Stay sharp - understand the situation, people, conditions, &amp; events </a:t>
                      </a:r>
                    </a:p>
                  </a:txBody>
                  <a:tcPr/>
                </a:tc>
                <a:extLst>
                  <a:ext uri="{0D108BD9-81ED-4DB2-BD59-A6C34878D82A}">
                    <a16:rowId xmlns:a16="http://schemas.microsoft.com/office/drawing/2014/main" val="738370852"/>
                  </a:ext>
                </a:extLst>
              </a:tr>
              <a:tr h="28274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rgbClr val="183E75"/>
                          </a:solidFill>
                        </a:rPr>
                        <a:t>Prepare - anticipate</a:t>
                      </a:r>
                      <a:r>
                        <a:rPr lang="en-US" sz="1200" b="1" baseline="0" dirty="0">
                          <a:solidFill>
                            <a:srgbClr val="183E75"/>
                          </a:solidFill>
                        </a:rPr>
                        <a:t> questions, challenges, responses</a:t>
                      </a:r>
                      <a:endParaRPr lang="en-US" sz="1200" b="1" dirty="0">
                        <a:solidFill>
                          <a:srgbClr val="183E75"/>
                        </a:solidFill>
                      </a:endParaRPr>
                    </a:p>
                  </a:txBody>
                  <a:tcPr/>
                </a:tc>
                <a:extLst>
                  <a:ext uri="{0D108BD9-81ED-4DB2-BD59-A6C34878D82A}">
                    <a16:rowId xmlns:a16="http://schemas.microsoft.com/office/drawing/2014/main" val="631885094"/>
                  </a:ext>
                </a:extLst>
              </a:tr>
              <a:tr h="311834">
                <a:tc>
                  <a:txBody>
                    <a:bodyPr/>
                    <a:lstStyle/>
                    <a:p>
                      <a:r>
                        <a:rPr lang="en-US" sz="1200" b="1" dirty="0">
                          <a:solidFill>
                            <a:srgbClr val="183E75"/>
                          </a:solidFill>
                        </a:rPr>
                        <a:t>Don’t solve - ask questions, acknowledge, “listen” is just rearrangement</a:t>
                      </a:r>
                      <a:r>
                        <a:rPr lang="en-US" sz="1200" b="1" baseline="0" dirty="0">
                          <a:solidFill>
                            <a:srgbClr val="183E75"/>
                          </a:solidFill>
                        </a:rPr>
                        <a:t> of the word “silent”</a:t>
                      </a:r>
                      <a:endParaRPr lang="en-US" sz="1200" b="1" dirty="0">
                        <a:solidFill>
                          <a:srgbClr val="183E75"/>
                        </a:solidFill>
                      </a:endParaRPr>
                    </a:p>
                  </a:txBody>
                  <a:tcPr/>
                </a:tc>
                <a:extLst>
                  <a:ext uri="{0D108BD9-81ED-4DB2-BD59-A6C34878D82A}">
                    <a16:rowId xmlns:a16="http://schemas.microsoft.com/office/drawing/2014/main" val="3025116847"/>
                  </a:ext>
                </a:extLst>
              </a:tr>
              <a:tr h="336870">
                <a:tc>
                  <a:txBody>
                    <a:bodyPr/>
                    <a:lstStyle/>
                    <a:p>
                      <a:r>
                        <a:rPr lang="en-US" sz="1200" b="1" dirty="0">
                          <a:solidFill>
                            <a:srgbClr val="183E75"/>
                          </a:solidFill>
                        </a:rPr>
                        <a:t>Let folks talk - don’t interrupt,</a:t>
                      </a:r>
                      <a:r>
                        <a:rPr lang="en-US" sz="1200" b="1" baseline="0" dirty="0">
                          <a:solidFill>
                            <a:srgbClr val="183E75"/>
                          </a:solidFill>
                        </a:rPr>
                        <a:t> unless there’s question – there’s no reason to speak</a:t>
                      </a:r>
                      <a:endParaRPr lang="en-US" sz="1200" b="1" dirty="0">
                        <a:solidFill>
                          <a:srgbClr val="183E75"/>
                        </a:solidFill>
                      </a:endParaRPr>
                    </a:p>
                  </a:txBody>
                  <a:tcPr/>
                </a:tc>
                <a:extLst>
                  <a:ext uri="{0D108BD9-81ED-4DB2-BD59-A6C34878D82A}">
                    <a16:rowId xmlns:a16="http://schemas.microsoft.com/office/drawing/2014/main" val="30269031"/>
                  </a:ext>
                </a:extLst>
              </a:tr>
              <a:tr h="311834">
                <a:tc>
                  <a:txBody>
                    <a:bodyPr/>
                    <a:lstStyle/>
                    <a:p>
                      <a:r>
                        <a:rPr lang="en-US" sz="1200" b="1" dirty="0">
                          <a:solidFill>
                            <a:srgbClr val="183E75"/>
                          </a:solidFill>
                        </a:rPr>
                        <a:t>Do a SWOT Analysis - be reflective, is it too good to be true, never waste a crisis</a:t>
                      </a:r>
                    </a:p>
                  </a:txBody>
                  <a:tcPr/>
                </a:tc>
                <a:extLst>
                  <a:ext uri="{0D108BD9-81ED-4DB2-BD59-A6C34878D82A}">
                    <a16:rowId xmlns:a16="http://schemas.microsoft.com/office/drawing/2014/main" val="3394192510"/>
                  </a:ext>
                </a:extLst>
              </a:tr>
              <a:tr h="298983">
                <a:tc>
                  <a:txBody>
                    <a:bodyPr/>
                    <a:lstStyle/>
                    <a:p>
                      <a:r>
                        <a:rPr lang="en-US" sz="1200" b="1" dirty="0">
                          <a:solidFill>
                            <a:srgbClr val="183E75"/>
                          </a:solidFill>
                        </a:rPr>
                        <a:t>Pick your battles - those who show interest &amp; those who will have measurable results</a:t>
                      </a:r>
                    </a:p>
                  </a:txBody>
                  <a:tcPr/>
                </a:tc>
                <a:extLst>
                  <a:ext uri="{0D108BD9-81ED-4DB2-BD59-A6C34878D82A}">
                    <a16:rowId xmlns:a16="http://schemas.microsoft.com/office/drawing/2014/main" val="1259917394"/>
                  </a:ext>
                </a:extLst>
              </a:tr>
              <a:tr h="316694">
                <a:tc>
                  <a:txBody>
                    <a:bodyPr/>
                    <a:lstStyle/>
                    <a:p>
                      <a:r>
                        <a:rPr lang="en-US" sz="1200" b="1" dirty="0">
                          <a:solidFill>
                            <a:srgbClr val="183E75"/>
                          </a:solidFill>
                        </a:rPr>
                        <a:t>Publish victories, findings, activities early/often – highlights all the good work &amp; shows (+) impact on solving problems</a:t>
                      </a:r>
                    </a:p>
                  </a:txBody>
                  <a:tcPr/>
                </a:tc>
                <a:extLst>
                  <a:ext uri="{0D108BD9-81ED-4DB2-BD59-A6C34878D82A}">
                    <a16:rowId xmlns:a16="http://schemas.microsoft.com/office/drawing/2014/main" val="2268493487"/>
                  </a:ext>
                </a:extLst>
              </a:tr>
              <a:tr h="311834">
                <a:tc>
                  <a:txBody>
                    <a:bodyPr/>
                    <a:lstStyle/>
                    <a:p>
                      <a:r>
                        <a:rPr lang="en-US" sz="1200" b="1" dirty="0">
                          <a:solidFill>
                            <a:srgbClr val="183E75"/>
                          </a:solidFill>
                        </a:rPr>
                        <a:t>Be flexible – have a menu of tools/tips/strategies vs fully sequenced program</a:t>
                      </a:r>
                    </a:p>
                  </a:txBody>
                  <a:tcPr/>
                </a:tc>
                <a:extLst>
                  <a:ext uri="{0D108BD9-81ED-4DB2-BD59-A6C34878D82A}">
                    <a16:rowId xmlns:a16="http://schemas.microsoft.com/office/drawing/2014/main" val="797191142"/>
                  </a:ext>
                </a:extLst>
              </a:tr>
              <a:tr h="311834">
                <a:tc>
                  <a:txBody>
                    <a:bodyPr/>
                    <a:lstStyle/>
                    <a:p>
                      <a:r>
                        <a:rPr lang="en-US" sz="1200" b="1" dirty="0">
                          <a:solidFill>
                            <a:srgbClr val="183E75"/>
                          </a:solidFill>
                        </a:rPr>
                        <a:t>Meet, connect, walk-around - your desk is a dangerous place to work </a:t>
                      </a:r>
                    </a:p>
                  </a:txBody>
                  <a:tcPr/>
                </a:tc>
                <a:extLst>
                  <a:ext uri="{0D108BD9-81ED-4DB2-BD59-A6C34878D82A}">
                    <a16:rowId xmlns:a16="http://schemas.microsoft.com/office/drawing/2014/main" val="3121523917"/>
                  </a:ext>
                </a:extLst>
              </a:tr>
              <a:tr h="287522">
                <a:tc>
                  <a:txBody>
                    <a:bodyPr/>
                    <a:lstStyle/>
                    <a:p>
                      <a:r>
                        <a:rPr lang="en-US" sz="1200" b="1" dirty="0">
                          <a:solidFill>
                            <a:srgbClr val="183E75"/>
                          </a:solidFill>
                        </a:rPr>
                        <a:t>Ask an upside question: “how do you know you are managing your area’s operations well?”</a:t>
                      </a:r>
                    </a:p>
                  </a:txBody>
                  <a:tcPr/>
                </a:tc>
                <a:extLst>
                  <a:ext uri="{0D108BD9-81ED-4DB2-BD59-A6C34878D82A}">
                    <a16:rowId xmlns:a16="http://schemas.microsoft.com/office/drawing/2014/main" val="1441046367"/>
                  </a:ext>
                </a:extLst>
              </a:tr>
              <a:tr h="311834">
                <a:tc>
                  <a:txBody>
                    <a:bodyPr/>
                    <a:lstStyle/>
                    <a:p>
                      <a:r>
                        <a:rPr lang="en-US" sz="1200" b="1" dirty="0">
                          <a:solidFill>
                            <a:srgbClr val="183E75"/>
                          </a:solidFill>
                        </a:rPr>
                        <a:t>Culture is like the weather - document current</a:t>
                      </a:r>
                      <a:r>
                        <a:rPr lang="en-US" sz="1200" b="1" baseline="0" dirty="0">
                          <a:solidFill>
                            <a:srgbClr val="183E75"/>
                          </a:solidFill>
                        </a:rPr>
                        <a:t> state &amp; let it shape the next steps</a:t>
                      </a:r>
                      <a:endParaRPr lang="en-US" sz="1200" b="1" dirty="0">
                        <a:solidFill>
                          <a:srgbClr val="183E75"/>
                        </a:solidFill>
                      </a:endParaRPr>
                    </a:p>
                  </a:txBody>
                  <a:tcPr/>
                </a:tc>
                <a:extLst>
                  <a:ext uri="{0D108BD9-81ED-4DB2-BD59-A6C34878D82A}">
                    <a16:rowId xmlns:a16="http://schemas.microsoft.com/office/drawing/2014/main" val="2649612123"/>
                  </a:ext>
                </a:extLst>
              </a:tr>
            </a:tbl>
          </a:graphicData>
        </a:graphic>
      </p:graphicFrame>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246" y="379255"/>
            <a:ext cx="1697828" cy="1836485"/>
          </a:xfrm>
          <a:prstGeom prst="rect">
            <a:avLst/>
          </a:prstGeom>
        </p:spPr>
      </p:pic>
      <p:sp>
        <p:nvSpPr>
          <p:cNvPr id="9" name="Rectangle 8"/>
          <p:cNvSpPr/>
          <p:nvPr/>
        </p:nvSpPr>
        <p:spPr>
          <a:xfrm>
            <a:off x="1729310" y="6427951"/>
            <a:ext cx="4165723" cy="374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3917006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955398" y="39120"/>
            <a:ext cx="8277626" cy="958081"/>
          </a:xfrm>
        </p:spPr>
        <p:txBody>
          <a:bodyPr/>
          <a:lstStyle/>
          <a:p>
            <a:endParaRPr lang="en-US" dirty="0"/>
          </a:p>
          <a:p>
            <a:r>
              <a:rPr lang="en-US" sz="3200" dirty="0">
                <a:solidFill>
                  <a:srgbClr val="FFFF00"/>
                </a:solidFill>
              </a:rPr>
              <a:t>Some Common Distractions</a:t>
            </a:r>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42</a:t>
            </a:fld>
            <a:endParaRPr lang="en-US" dirty="0">
              <a:solidFill>
                <a:prstClr val="white"/>
              </a:solidFill>
              <a:latin typeface="Arial"/>
            </a:endParaRPr>
          </a:p>
        </p:txBody>
      </p:sp>
      <p:pic>
        <p:nvPicPr>
          <p:cNvPr id="5" name="Picture 4" descr="Using Satellites to Protect Shark Sanctuaries - Science in the New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642" y="303171"/>
            <a:ext cx="2423730" cy="1605721"/>
          </a:xfrm>
          <a:prstGeom prst="rect">
            <a:avLst/>
          </a:prstGeom>
          <a:ln w="57150">
            <a:solidFill>
              <a:srgbClr val="FFFF00"/>
            </a:solidFill>
          </a:ln>
        </p:spPr>
      </p:pic>
      <p:pic>
        <p:nvPicPr>
          <p:cNvPr id="6" name="Picture 5" descr="Category:Beware of buggy road signs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620" y="1609562"/>
            <a:ext cx="1384053" cy="1845403"/>
          </a:xfrm>
          <a:prstGeom prst="rect">
            <a:avLst/>
          </a:prstGeom>
          <a:ln w="57150">
            <a:solidFill>
              <a:srgbClr val="FFFF00"/>
            </a:solidFill>
          </a:ln>
        </p:spPr>
      </p:pic>
      <p:sp>
        <p:nvSpPr>
          <p:cNvPr id="3" name="Content Placeholder 2"/>
          <p:cNvSpPr>
            <a:spLocks noGrp="1"/>
          </p:cNvSpPr>
          <p:nvPr>
            <p:ph idx="1"/>
          </p:nvPr>
        </p:nvSpPr>
        <p:spPr>
          <a:xfrm>
            <a:off x="1792941" y="1540298"/>
            <a:ext cx="7564582" cy="4728476"/>
          </a:xfrm>
        </p:spPr>
        <p:txBody>
          <a:bodyPr/>
          <a:lstStyle/>
          <a:p>
            <a:r>
              <a:rPr lang="en-US" b="1" dirty="0">
                <a:solidFill>
                  <a:srgbClr val="FFFF00"/>
                </a:solidFill>
              </a:rPr>
              <a:t>Mind Drift </a:t>
            </a:r>
            <a:r>
              <a:rPr lang="en-US" dirty="0"/>
              <a:t>– not focusing on the task at hand</a:t>
            </a:r>
          </a:p>
          <a:p>
            <a:endParaRPr lang="en-US" dirty="0"/>
          </a:p>
          <a:p>
            <a:r>
              <a:rPr lang="en-US" b="1" dirty="0">
                <a:solidFill>
                  <a:srgbClr val="FFFF00"/>
                </a:solidFill>
              </a:rPr>
              <a:t>Routine</a:t>
            </a:r>
            <a:r>
              <a:rPr lang="en-US" dirty="0"/>
              <a:t> – doing the same thing over &amp; over can cause      you to be less-aware</a:t>
            </a:r>
          </a:p>
          <a:p>
            <a:endParaRPr lang="en-US" dirty="0"/>
          </a:p>
          <a:p>
            <a:r>
              <a:rPr lang="en-US" b="1" dirty="0">
                <a:solidFill>
                  <a:srgbClr val="FFFF00"/>
                </a:solidFill>
              </a:rPr>
              <a:t>Overconfidence</a:t>
            </a:r>
            <a:r>
              <a:rPr lang="en-US" dirty="0"/>
              <a:t> – sometimes bad habits don’t result in consequences - but they can &amp; sometimes do</a:t>
            </a:r>
          </a:p>
          <a:p>
            <a:endParaRPr lang="en-US" dirty="0"/>
          </a:p>
          <a:p>
            <a:r>
              <a:rPr lang="en-US" b="1" dirty="0">
                <a:solidFill>
                  <a:srgbClr val="FFFF00"/>
                </a:solidFill>
              </a:rPr>
              <a:t>Complacency</a:t>
            </a:r>
            <a:r>
              <a:rPr lang="en-US" dirty="0"/>
              <a:t> – doing the same job for a long time, can prevent you from looking at the hazards around you</a:t>
            </a:r>
          </a:p>
        </p:txBody>
      </p:sp>
      <p:sp>
        <p:nvSpPr>
          <p:cNvPr id="7" name="TextBox 6"/>
          <p:cNvSpPr txBox="1"/>
          <p:nvPr/>
        </p:nvSpPr>
        <p:spPr>
          <a:xfrm>
            <a:off x="8397074" y="5893359"/>
            <a:ext cx="1835951" cy="307777"/>
          </a:xfrm>
          <a:prstGeom prst="rect">
            <a:avLst/>
          </a:prstGeom>
          <a:noFill/>
        </p:spPr>
        <p:txBody>
          <a:bodyPr wrap="square" rtlCol="0">
            <a:spAutoFit/>
          </a:bodyPr>
          <a:lstStyle/>
          <a:p>
            <a:pPr defTabSz="914400"/>
            <a:r>
              <a:rPr lang="en-US" sz="1400" i="1" dirty="0" err="1">
                <a:solidFill>
                  <a:prstClr val="white"/>
                </a:solidFill>
                <a:latin typeface="Arial"/>
              </a:rPr>
              <a:t>Gasaway</a:t>
            </a:r>
            <a:endParaRPr lang="en-US" sz="1400" i="1" dirty="0">
              <a:solidFill>
                <a:prstClr val="white"/>
              </a:solidFill>
              <a:latin typeface="Arial"/>
            </a:endParaRPr>
          </a:p>
        </p:txBody>
      </p:sp>
      <p:sp>
        <p:nvSpPr>
          <p:cNvPr id="8" name="TextBox 7">
            <a:extLst>
              <a:ext uri="{FF2B5EF4-FFF2-40B4-BE49-F238E27FC236}">
                <a16:creationId xmlns:a16="http://schemas.microsoft.com/office/drawing/2014/main" id="{4C0E7511-ABEA-D3CD-975C-969C1C97C048}"/>
              </a:ext>
            </a:extLst>
          </p:cNvPr>
          <p:cNvSpPr txBox="1"/>
          <p:nvPr/>
        </p:nvSpPr>
        <p:spPr>
          <a:xfrm>
            <a:off x="1792940" y="6427957"/>
            <a:ext cx="2940604" cy="383916"/>
          </a:xfrm>
          <a:prstGeom prst="rect">
            <a:avLst/>
          </a:prstGeom>
          <a:solidFill>
            <a:srgbClr val="0069B4"/>
          </a:solidFill>
        </p:spPr>
        <p:txBody>
          <a:bodyPr wrap="square" rtlCol="0">
            <a:spAutoFit/>
          </a:bodyPr>
          <a:lstStyle/>
          <a:p>
            <a:pPr defTabSz="914400"/>
            <a:endParaRPr lang="en-US" dirty="0">
              <a:solidFill>
                <a:prstClr val="black"/>
              </a:solidFill>
              <a:latin typeface="Arial"/>
            </a:endParaRPr>
          </a:p>
        </p:txBody>
      </p:sp>
    </p:spTree>
    <p:extLst>
      <p:ext uri="{BB962C8B-B14F-4D97-AF65-F5344CB8AC3E}">
        <p14:creationId xmlns:p14="http://schemas.microsoft.com/office/powerpoint/2010/main" val="1244483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955398" y="192812"/>
            <a:ext cx="8277626" cy="804389"/>
          </a:xfrm>
        </p:spPr>
        <p:txBody>
          <a:bodyPr/>
          <a:lstStyle/>
          <a:p>
            <a:r>
              <a:rPr lang="en-US" sz="2800" dirty="0"/>
              <a:t>Do you know these people?</a:t>
            </a:r>
          </a:p>
          <a:p>
            <a:r>
              <a:rPr lang="en-US" sz="2800" dirty="0"/>
              <a:t>Have you heard this before?</a:t>
            </a:r>
          </a:p>
          <a:p>
            <a:endParaRPr lang="en-US"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43</a:t>
            </a:fld>
            <a:endParaRPr lang="en-US" dirty="0">
              <a:solidFill>
                <a:prstClr val="white"/>
              </a:solidFill>
              <a:latin typeface="Arial"/>
            </a:endParaRPr>
          </a:p>
        </p:txBody>
      </p:sp>
      <p:sp>
        <p:nvSpPr>
          <p:cNvPr id="7" name="Rectangle 6"/>
          <p:cNvSpPr/>
          <p:nvPr/>
        </p:nvSpPr>
        <p:spPr>
          <a:xfrm>
            <a:off x="2116853" y="1261872"/>
            <a:ext cx="8413987" cy="6586418"/>
          </a:xfrm>
          <a:prstGeom prst="rect">
            <a:avLst/>
          </a:prstGeom>
        </p:spPr>
        <p:txBody>
          <a:bodyPr wrap="square">
            <a:spAutoFit/>
          </a:bodyPr>
          <a:lstStyle/>
          <a:p>
            <a:pPr algn="ctr" defTabSz="914400"/>
            <a:r>
              <a:rPr lang="en-US" sz="2000" b="1" dirty="0">
                <a:solidFill>
                  <a:srgbClr val="FFFF00"/>
                </a:solidFill>
                <a:latin typeface="Arial"/>
              </a:rPr>
              <a:t>Unfortunately, inattention to chronic or repeat behaviors is our biggest mistake &amp; hardest thing to deal with as leaders</a:t>
            </a:r>
          </a:p>
          <a:p>
            <a:pPr defTabSz="914400"/>
            <a:endParaRPr lang="en-US" sz="2000" dirty="0">
              <a:solidFill>
                <a:prstClr val="white"/>
              </a:solidFill>
              <a:latin typeface="Arial"/>
            </a:endParaRPr>
          </a:p>
          <a:p>
            <a:pPr defTabSz="914400" fontAlgn="base">
              <a:spcBef>
                <a:spcPct val="0"/>
              </a:spcBef>
              <a:spcAft>
                <a:spcPct val="0"/>
              </a:spcAft>
              <a:defRPr/>
            </a:pPr>
            <a:r>
              <a:rPr lang="en-US" sz="2000" b="1" dirty="0">
                <a:solidFill>
                  <a:prstClr val="white"/>
                </a:solidFill>
                <a:latin typeface="Arial" charset="0"/>
                <a:ea typeface="ＭＳ Ｐゴシック" pitchFamily="-65" charset="-128"/>
              </a:rPr>
              <a:t>I’ve always done it this way &amp; nothing bad has ever happened</a:t>
            </a:r>
          </a:p>
          <a:p>
            <a:pPr defTabSz="914400" fontAlgn="base">
              <a:spcBef>
                <a:spcPct val="0"/>
              </a:spcBef>
              <a:spcAft>
                <a:spcPct val="0"/>
              </a:spcAft>
              <a:defRPr/>
            </a:pPr>
            <a:endParaRPr lang="en-US" sz="2000" b="1" dirty="0">
              <a:solidFill>
                <a:prstClr val="white"/>
              </a:solidFill>
              <a:latin typeface="Arial" charset="0"/>
              <a:ea typeface="ＭＳ Ｐゴシック" pitchFamily="-65" charset="-128"/>
            </a:endParaRPr>
          </a:p>
          <a:p>
            <a:pPr defTabSz="914400" fontAlgn="base">
              <a:spcBef>
                <a:spcPct val="0"/>
              </a:spcBef>
              <a:spcAft>
                <a:spcPct val="0"/>
              </a:spcAft>
              <a:defRPr/>
            </a:pPr>
            <a:r>
              <a:rPr lang="en-US" sz="2000" b="1" dirty="0">
                <a:solidFill>
                  <a:prstClr val="white"/>
                </a:solidFill>
                <a:latin typeface="Arial" charset="0"/>
                <a:ea typeface="ＭＳ Ｐゴシック" pitchFamily="-65" charset="-128"/>
              </a:rPr>
              <a:t>I’ve told 5-people the policy doesn’t work &amp; no one listened</a:t>
            </a:r>
          </a:p>
          <a:p>
            <a:pPr defTabSz="914400" fontAlgn="base">
              <a:spcBef>
                <a:spcPct val="0"/>
              </a:spcBef>
              <a:spcAft>
                <a:spcPct val="0"/>
              </a:spcAft>
              <a:defRPr/>
            </a:pPr>
            <a:endParaRPr lang="en-US" sz="2000" b="1" dirty="0">
              <a:solidFill>
                <a:prstClr val="white"/>
              </a:solidFill>
              <a:latin typeface="Arial" charset="0"/>
              <a:ea typeface="ＭＳ Ｐゴシック" pitchFamily="-65" charset="-128"/>
            </a:endParaRPr>
          </a:p>
          <a:p>
            <a:pPr defTabSz="914400" fontAlgn="base">
              <a:spcBef>
                <a:spcPct val="0"/>
              </a:spcBef>
              <a:spcAft>
                <a:spcPct val="0"/>
              </a:spcAft>
              <a:defRPr/>
            </a:pPr>
            <a:r>
              <a:rPr lang="en-US" sz="2000" b="1" dirty="0">
                <a:solidFill>
                  <a:prstClr val="white"/>
                </a:solidFill>
                <a:latin typeface="Arial" charset="0"/>
                <a:ea typeface="ＭＳ Ｐゴシック" pitchFamily="-65" charset="-128"/>
              </a:rPr>
              <a:t>I don’t know what you’re talking about .. I only forgot to mark the surgical site.  My patients &amp; co-workers</a:t>
            </a:r>
            <a:r>
              <a:rPr lang="en-US" sz="2000" b="1" i="1" dirty="0">
                <a:solidFill>
                  <a:prstClr val="white"/>
                </a:solidFill>
                <a:latin typeface="Arial" charset="0"/>
                <a:ea typeface="ＭＳ Ｐゴシック" pitchFamily="-65" charset="-128"/>
              </a:rPr>
              <a:t> </a:t>
            </a:r>
            <a:r>
              <a:rPr lang="en-US" sz="2000" b="1" dirty="0">
                <a:solidFill>
                  <a:prstClr val="white"/>
                </a:solidFill>
                <a:latin typeface="Arial" charset="0"/>
                <a:ea typeface="ＭＳ Ｐゴシック" pitchFamily="-65" charset="-128"/>
              </a:rPr>
              <a:t>love working with me</a:t>
            </a:r>
          </a:p>
          <a:p>
            <a:pPr defTabSz="914400" fontAlgn="base">
              <a:spcBef>
                <a:spcPct val="0"/>
              </a:spcBef>
              <a:spcAft>
                <a:spcPct val="0"/>
              </a:spcAft>
              <a:defRPr/>
            </a:pPr>
            <a:endParaRPr lang="en-US" sz="2000" b="1" dirty="0">
              <a:solidFill>
                <a:prstClr val="white"/>
              </a:solidFill>
              <a:latin typeface="Arial" charset="0"/>
              <a:ea typeface="ＭＳ Ｐゴシック" pitchFamily="-65" charset="-128"/>
            </a:endParaRPr>
          </a:p>
          <a:p>
            <a:pPr defTabSz="914400" fontAlgn="base">
              <a:spcBef>
                <a:spcPct val="0"/>
              </a:spcBef>
              <a:spcAft>
                <a:spcPct val="0"/>
              </a:spcAft>
              <a:defRPr/>
            </a:pPr>
            <a:r>
              <a:rPr lang="en-US" sz="2000" b="1" dirty="0">
                <a:solidFill>
                  <a:prstClr val="white"/>
                </a:solidFill>
                <a:latin typeface="Arial" charset="0"/>
                <a:ea typeface="ＭＳ Ｐゴシック" pitchFamily="-65" charset="-128"/>
              </a:rPr>
              <a:t>Everyone else does it that way</a:t>
            </a:r>
          </a:p>
          <a:p>
            <a:pPr defTabSz="914400" fontAlgn="base">
              <a:spcBef>
                <a:spcPct val="0"/>
              </a:spcBef>
              <a:spcAft>
                <a:spcPct val="0"/>
              </a:spcAft>
              <a:defRPr/>
            </a:pPr>
            <a:endParaRPr lang="en-US" sz="2000" b="1" dirty="0">
              <a:solidFill>
                <a:prstClr val="white"/>
              </a:solidFill>
              <a:latin typeface="Arial" charset="0"/>
              <a:ea typeface="ＭＳ Ｐゴシック" pitchFamily="-65" charset="-128"/>
            </a:endParaRPr>
          </a:p>
          <a:p>
            <a:pPr defTabSz="914400" fontAlgn="base">
              <a:spcBef>
                <a:spcPct val="0"/>
              </a:spcBef>
              <a:spcAft>
                <a:spcPct val="0"/>
              </a:spcAft>
              <a:defRPr/>
            </a:pPr>
            <a:r>
              <a:rPr lang="en-US" sz="2000" b="1" i="1" dirty="0">
                <a:solidFill>
                  <a:prstClr val="white"/>
                </a:solidFill>
                <a:latin typeface="Arial" charset="0"/>
                <a:ea typeface="ＭＳ Ｐゴシック" pitchFamily="-65" charset="-128"/>
              </a:rPr>
              <a:t>Phew </a:t>
            </a:r>
            <a:r>
              <a:rPr lang="en-US" sz="2000" b="1" dirty="0">
                <a:solidFill>
                  <a:prstClr val="white"/>
                </a:solidFill>
                <a:latin typeface="Arial" charset="0"/>
                <a:ea typeface="ＭＳ Ｐゴシック" pitchFamily="-65" charset="-128"/>
              </a:rPr>
              <a:t>– we dodged another bullet</a:t>
            </a:r>
          </a:p>
          <a:p>
            <a:pPr defTabSz="914400" fontAlgn="base">
              <a:spcBef>
                <a:spcPct val="0"/>
              </a:spcBef>
              <a:spcAft>
                <a:spcPct val="0"/>
              </a:spcAft>
              <a:defRPr/>
            </a:pPr>
            <a:endParaRPr lang="en-US" sz="2000" b="1" dirty="0">
              <a:solidFill>
                <a:prstClr val="white"/>
              </a:solidFill>
              <a:latin typeface="Arial" charset="0"/>
              <a:ea typeface="ＭＳ Ｐゴシック" pitchFamily="-65" charset="-128"/>
            </a:endParaRPr>
          </a:p>
          <a:p>
            <a:pPr defTabSz="914400" fontAlgn="base">
              <a:spcBef>
                <a:spcPct val="0"/>
              </a:spcBef>
              <a:spcAft>
                <a:spcPct val="0"/>
              </a:spcAft>
              <a:defRPr/>
            </a:pPr>
            <a:r>
              <a:rPr lang="en-US" sz="2000" b="1" dirty="0">
                <a:solidFill>
                  <a:prstClr val="white"/>
                </a:solidFill>
                <a:latin typeface="Arial" charset="0"/>
                <a:ea typeface="ＭＳ Ｐゴシック" pitchFamily="-65" charset="-128"/>
              </a:rPr>
              <a:t>I know it was wrong, but I did it for the right reason</a:t>
            </a:r>
          </a:p>
          <a:p>
            <a:pPr defTabSz="914400">
              <a:spcAft>
                <a:spcPts val="1200"/>
              </a:spcAft>
            </a:pPr>
            <a:endParaRPr lang="en-US" sz="2200" dirty="0">
              <a:solidFill>
                <a:prstClr val="white"/>
              </a:solidFill>
              <a:latin typeface="Arial"/>
            </a:endParaRPr>
          </a:p>
          <a:p>
            <a:pPr defTabSz="914400"/>
            <a:endParaRPr lang="en-US" dirty="0">
              <a:solidFill>
                <a:prstClr val="white"/>
              </a:solidFill>
              <a:latin typeface="Arial"/>
            </a:endParaRPr>
          </a:p>
          <a:p>
            <a:pPr defTabSz="914400"/>
            <a:endParaRPr lang="en-US" dirty="0">
              <a:solidFill>
                <a:prstClr val="white"/>
              </a:solidFill>
              <a:latin typeface="Arial"/>
            </a:endParaRPr>
          </a:p>
          <a:p>
            <a:pPr defTabSz="914400"/>
            <a:endParaRPr lang="en-US" dirty="0">
              <a:solidFill>
                <a:prstClr val="white"/>
              </a:solidFill>
              <a:latin typeface="Arial"/>
            </a:endParaRPr>
          </a:p>
          <a:p>
            <a:pPr defTabSz="914400"/>
            <a:br>
              <a:rPr lang="en-US" dirty="0">
                <a:solidFill>
                  <a:prstClr val="white"/>
                </a:solidFill>
                <a:latin typeface="Arial"/>
              </a:rPr>
            </a:br>
            <a:endParaRPr lang="en-US" dirty="0">
              <a:solidFill>
                <a:prstClr val="white"/>
              </a:solidFill>
              <a:latin typeface="Arial"/>
            </a:endParaRPr>
          </a:p>
        </p:txBody>
      </p:sp>
      <p:pic>
        <p:nvPicPr>
          <p:cNvPr id="8" name="Picture 7">
            <a:extLst>
              <a:ext uri="{FF2B5EF4-FFF2-40B4-BE49-F238E27FC236}">
                <a16:creationId xmlns:a16="http://schemas.microsoft.com/office/drawing/2014/main" id="{ACA1F4D9-7A50-9689-222E-F941A7016F38}"/>
              </a:ext>
            </a:extLst>
          </p:cNvPr>
          <p:cNvPicPr>
            <a:picLocks noChangeAspect="1"/>
          </p:cNvPicPr>
          <p:nvPr/>
        </p:nvPicPr>
        <p:blipFill>
          <a:blip r:embed="rId3"/>
          <a:stretch>
            <a:fillRect/>
          </a:stretch>
        </p:blipFill>
        <p:spPr>
          <a:xfrm>
            <a:off x="8491728" y="4322298"/>
            <a:ext cx="1961060" cy="1315549"/>
          </a:xfrm>
          <a:prstGeom prst="rect">
            <a:avLst/>
          </a:prstGeom>
        </p:spPr>
      </p:pic>
      <p:sp>
        <p:nvSpPr>
          <p:cNvPr id="9" name="TextBox 8">
            <a:extLst>
              <a:ext uri="{FF2B5EF4-FFF2-40B4-BE49-F238E27FC236}">
                <a16:creationId xmlns:a16="http://schemas.microsoft.com/office/drawing/2014/main" id="{4F0A03E8-5103-743E-2F59-72BC8E51CC11}"/>
              </a:ext>
            </a:extLst>
          </p:cNvPr>
          <p:cNvSpPr txBox="1"/>
          <p:nvPr/>
        </p:nvSpPr>
        <p:spPr>
          <a:xfrm>
            <a:off x="1955398" y="6455898"/>
            <a:ext cx="2788920" cy="369332"/>
          </a:xfrm>
          <a:prstGeom prst="rect">
            <a:avLst/>
          </a:prstGeom>
          <a:solidFill>
            <a:srgbClr val="0069B4"/>
          </a:solidFill>
        </p:spPr>
        <p:txBody>
          <a:bodyPr wrap="square" rtlCol="0">
            <a:spAutoFit/>
          </a:bodyPr>
          <a:lstStyle/>
          <a:p>
            <a:pPr defTabSz="914400"/>
            <a:endParaRPr lang="en-US" dirty="0">
              <a:solidFill>
                <a:prstClr val="black"/>
              </a:solidFill>
              <a:latin typeface="Arial"/>
            </a:endParaRPr>
          </a:p>
        </p:txBody>
      </p:sp>
    </p:spTree>
    <p:extLst>
      <p:ext uri="{BB962C8B-B14F-4D97-AF65-F5344CB8AC3E}">
        <p14:creationId xmlns:p14="http://schemas.microsoft.com/office/powerpoint/2010/main" val="1643859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3600" dirty="0">
                <a:solidFill>
                  <a:srgbClr val="FFFF00"/>
                </a:solidFill>
              </a:rPr>
              <a:t>Things to Think About</a:t>
            </a:r>
          </a:p>
        </p:txBody>
      </p:sp>
      <p:sp>
        <p:nvSpPr>
          <p:cNvPr id="3" name="Content Placeholder 2"/>
          <p:cNvSpPr>
            <a:spLocks noGrp="1"/>
          </p:cNvSpPr>
          <p:nvPr>
            <p:ph idx="1"/>
          </p:nvPr>
        </p:nvSpPr>
        <p:spPr>
          <a:xfrm>
            <a:off x="1955800" y="1281166"/>
            <a:ext cx="8395677" cy="5146791"/>
          </a:xfrm>
        </p:spPr>
        <p:txBody>
          <a:bodyPr/>
          <a:lstStyle/>
          <a:p>
            <a:pPr marL="285750" indent="-285750">
              <a:lnSpc>
                <a:spcPct val="150000"/>
              </a:lnSpc>
              <a:buFont typeface="Arial" panose="020B0604020202020204" pitchFamily="34" charset="0"/>
              <a:buChar char="•"/>
            </a:pPr>
            <a:r>
              <a:rPr lang="en-US" sz="1600" b="1" dirty="0"/>
              <a:t>A candle loses nothing by lighting another candle                                                    </a:t>
            </a:r>
            <a:r>
              <a:rPr lang="en-US" sz="1600" i="1" dirty="0"/>
              <a:t>(Italian proverb)</a:t>
            </a:r>
          </a:p>
          <a:p>
            <a:pPr marL="285750" indent="-285750">
              <a:lnSpc>
                <a:spcPct val="150000"/>
              </a:lnSpc>
              <a:buFont typeface="Arial" panose="020B0604020202020204" pitchFamily="34" charset="0"/>
              <a:buChar char="•"/>
            </a:pPr>
            <a:r>
              <a:rPr lang="en-US" sz="1600" b="1" dirty="0"/>
              <a:t>If you can’t explain it simply, you don’t know it well enough </a:t>
            </a:r>
            <a:r>
              <a:rPr lang="en-US" sz="1600" i="1" dirty="0"/>
              <a:t>(Albert Einstein)</a:t>
            </a:r>
          </a:p>
          <a:p>
            <a:pPr marL="285750" indent="-285750">
              <a:lnSpc>
                <a:spcPct val="150000"/>
              </a:lnSpc>
              <a:buFont typeface="Arial" panose="020B0604020202020204" pitchFamily="34" charset="0"/>
              <a:buChar char="•"/>
            </a:pPr>
            <a:r>
              <a:rPr lang="en-US" sz="1600" b="1" dirty="0"/>
              <a:t>We can not solve problems with the same thinking we used to create them        </a:t>
            </a:r>
            <a:r>
              <a:rPr lang="en-US" sz="1600" i="1" dirty="0"/>
              <a:t>(Albert Einstein)</a:t>
            </a:r>
          </a:p>
          <a:p>
            <a:pPr marL="285750" indent="-285750">
              <a:lnSpc>
                <a:spcPct val="150000"/>
              </a:lnSpc>
              <a:buFont typeface="Arial" panose="020B0604020202020204" pitchFamily="34" charset="0"/>
              <a:buChar char="•"/>
            </a:pPr>
            <a:r>
              <a:rPr lang="en-US" sz="1600" b="1" dirty="0"/>
              <a:t>To achieve great things, two components are needed.  A plan &amp; not quite enough time </a:t>
            </a:r>
            <a:r>
              <a:rPr lang="en-US" sz="1600" i="1" dirty="0"/>
              <a:t>(Leonard Bernstein)</a:t>
            </a:r>
          </a:p>
          <a:p>
            <a:pPr marL="285750" indent="-285750">
              <a:lnSpc>
                <a:spcPct val="150000"/>
              </a:lnSpc>
              <a:buFont typeface="Arial" panose="020B0604020202020204" pitchFamily="34" charset="0"/>
              <a:buChar char="•"/>
            </a:pPr>
            <a:r>
              <a:rPr lang="en-US" sz="1600" b="1" dirty="0"/>
              <a:t>If you get to thinking you’re a person of some influence, try ordering around someone else’s dog </a:t>
            </a:r>
            <a:r>
              <a:rPr lang="en-US" sz="1600" i="1" dirty="0"/>
              <a:t>(Old Farmer’s Advice)</a:t>
            </a:r>
          </a:p>
          <a:p>
            <a:pPr marL="285750" indent="-285750">
              <a:lnSpc>
                <a:spcPct val="150000"/>
              </a:lnSpc>
              <a:buFont typeface="Arial" panose="020B0604020202020204" pitchFamily="34" charset="0"/>
              <a:buChar char="•"/>
            </a:pPr>
            <a:r>
              <a:rPr lang="en-US" sz="1600" b="1" dirty="0"/>
              <a:t>12 days without chocolate.  Lost hearing in my left eye.</a:t>
            </a:r>
          </a:p>
          <a:p>
            <a:pPr marL="285750" indent="-285750">
              <a:lnSpc>
                <a:spcPct val="150000"/>
              </a:lnSpc>
              <a:buFont typeface="Arial" panose="020B0604020202020204" pitchFamily="34" charset="0"/>
              <a:buChar char="•"/>
            </a:pPr>
            <a:r>
              <a:rPr lang="en-US" sz="1600" b="1" dirty="0"/>
              <a:t>Sorry, I didn’t mean to push all your buttons – </a:t>
            </a:r>
            <a:r>
              <a:rPr lang="en-US" sz="1600" b="1" i="1" dirty="0">
                <a:solidFill>
                  <a:srgbClr val="FFFF00"/>
                </a:solidFill>
              </a:rPr>
              <a:t>I was just trying to hit mute…..</a:t>
            </a:r>
          </a:p>
          <a:p>
            <a:pPr marL="285750" indent="-285750">
              <a:lnSpc>
                <a:spcPct val="150000"/>
              </a:lnSpc>
              <a:buFont typeface="Arial" panose="020B0604020202020204" pitchFamily="34" charset="0"/>
              <a:buChar char="•"/>
            </a:pPr>
            <a:endParaRPr lang="en-US" sz="1600" b="1" i="1"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44</a:t>
            </a:fld>
            <a:endParaRPr lang="en-US" dirty="0">
              <a:solidFill>
                <a:prstClr val="white"/>
              </a:solidFill>
              <a:latin typeface="Arial"/>
            </a:endParaRPr>
          </a:p>
        </p:txBody>
      </p:sp>
      <p:sp>
        <p:nvSpPr>
          <p:cNvPr id="6" name="Rectangle 5"/>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pic>
        <p:nvPicPr>
          <p:cNvPr id="7" name="Picture 6">
            <a:extLst>
              <a:ext uri="{FF2B5EF4-FFF2-40B4-BE49-F238E27FC236}">
                <a16:creationId xmlns:a16="http://schemas.microsoft.com/office/drawing/2014/main" id="{C873DD90-2D96-17ED-C841-0D6949785E97}"/>
              </a:ext>
            </a:extLst>
          </p:cNvPr>
          <p:cNvPicPr>
            <a:picLocks noChangeAspect="1"/>
          </p:cNvPicPr>
          <p:nvPr/>
        </p:nvPicPr>
        <p:blipFill>
          <a:blip r:embed="rId3"/>
          <a:stretch>
            <a:fillRect/>
          </a:stretch>
        </p:blipFill>
        <p:spPr>
          <a:xfrm>
            <a:off x="7686636" y="141195"/>
            <a:ext cx="2664840" cy="1995976"/>
          </a:xfrm>
          <a:prstGeom prst="rect">
            <a:avLst/>
          </a:prstGeom>
        </p:spPr>
      </p:pic>
    </p:spTree>
    <p:extLst>
      <p:ext uri="{BB962C8B-B14F-4D97-AF65-F5344CB8AC3E}">
        <p14:creationId xmlns:p14="http://schemas.microsoft.com/office/powerpoint/2010/main" val="3472559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3600" dirty="0">
                <a:solidFill>
                  <a:srgbClr val="FFFF00"/>
                </a:solidFill>
                <a:latin typeface="Arial" panose="020B0604020202020204" pitchFamily="34" charset="0"/>
                <a:cs typeface="Arial" panose="020B0604020202020204" pitchFamily="34" charset="0"/>
              </a:rPr>
              <a:t>Why ERM Doesn’t Stick</a:t>
            </a:r>
          </a:p>
        </p:txBody>
      </p:sp>
      <p:sp>
        <p:nvSpPr>
          <p:cNvPr id="4" name="Slide Number Placeholder 3"/>
          <p:cNvSpPr>
            <a:spLocks noGrp="1"/>
          </p:cNvSpPr>
          <p:nvPr>
            <p:ph type="sldNum" idx="12"/>
          </p:nvPr>
        </p:nvSpPr>
        <p:spPr/>
        <p:txBody>
          <a:bodyPr/>
          <a:lstStyle/>
          <a:p>
            <a:pPr defTabSz="914400">
              <a:defRPr/>
            </a:pPr>
            <a:fld id="{00000000-1234-1234-1234-123412341234}" type="slidenum">
              <a:rPr lang="en-GB">
                <a:solidFill>
                  <a:prstClr val="white"/>
                </a:solidFill>
              </a:rPr>
              <a:pPr defTabSz="914400">
                <a:defRPr/>
              </a:pPr>
              <a:t>45</a:t>
            </a:fld>
            <a:endParaRPr lang="en-GB">
              <a:solidFill>
                <a:prstClr val="white"/>
              </a:solidFill>
            </a:endParaRPr>
          </a:p>
        </p:txBody>
      </p:sp>
      <p:sp>
        <p:nvSpPr>
          <p:cNvPr id="8" name="Rectangle 7"/>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Arial"/>
            </a:endParaRPr>
          </a:p>
        </p:txBody>
      </p:sp>
      <p:sp>
        <p:nvSpPr>
          <p:cNvPr id="6" name="TextBox 5">
            <a:extLst>
              <a:ext uri="{FF2B5EF4-FFF2-40B4-BE49-F238E27FC236}">
                <a16:creationId xmlns:a16="http://schemas.microsoft.com/office/drawing/2014/main" id="{957DFA1B-C391-A3FB-9C8E-203E80865899}"/>
              </a:ext>
            </a:extLst>
          </p:cNvPr>
          <p:cNvSpPr txBox="1"/>
          <p:nvPr/>
        </p:nvSpPr>
        <p:spPr>
          <a:xfrm>
            <a:off x="1729310" y="740664"/>
            <a:ext cx="8664370" cy="5047536"/>
          </a:xfrm>
          <a:prstGeom prst="rect">
            <a:avLst/>
          </a:prstGeom>
          <a:noFill/>
        </p:spPr>
        <p:txBody>
          <a:bodyPr wrap="square" rtlCol="0">
            <a:spAutoFit/>
          </a:bodyPr>
          <a:lstStyle/>
          <a:p>
            <a:pPr marL="285750" indent="-285750" defTabSz="914400">
              <a:buFont typeface="Arial" panose="020B0604020202020204" pitchFamily="34" charset="0"/>
              <a:buChar char="•"/>
            </a:pPr>
            <a:endParaRPr lang="en-US" sz="2800" b="1" dirty="0">
              <a:solidFill>
                <a:prstClr val="white"/>
              </a:solidFill>
              <a:latin typeface="Arial"/>
            </a:endParaRPr>
          </a:p>
          <a:p>
            <a:pPr marL="285750" indent="-285750" defTabSz="914400">
              <a:buFont typeface="Arial" panose="020B0604020202020204" pitchFamily="34" charset="0"/>
              <a:buChar char="•"/>
            </a:pPr>
            <a:r>
              <a:rPr lang="en-US" sz="2400" b="1" dirty="0">
                <a:solidFill>
                  <a:prstClr val="white"/>
                </a:solidFill>
                <a:latin typeface="Arial"/>
              </a:rPr>
              <a:t>Governance &amp; leadership </a:t>
            </a:r>
            <a:r>
              <a:rPr lang="en-US" b="1" dirty="0">
                <a:solidFill>
                  <a:prstClr val="white"/>
                </a:solidFill>
                <a:latin typeface="Arial"/>
              </a:rPr>
              <a:t>- </a:t>
            </a:r>
            <a:r>
              <a:rPr lang="en-US" sz="1600" dirty="0">
                <a:solidFill>
                  <a:prstClr val="white"/>
                </a:solidFill>
                <a:latin typeface="Arial"/>
              </a:rPr>
              <a:t>no stakeholder or champion, no framework</a:t>
            </a:r>
          </a:p>
          <a:p>
            <a:pPr marL="285750" indent="-285750" defTabSz="914400">
              <a:buFont typeface="Arial" panose="020B0604020202020204" pitchFamily="34" charset="0"/>
              <a:buChar char="•"/>
            </a:pPr>
            <a:r>
              <a:rPr lang="en-US" sz="2400" b="1" dirty="0">
                <a:solidFill>
                  <a:prstClr val="white"/>
                </a:solidFill>
                <a:latin typeface="Arial"/>
              </a:rPr>
              <a:t>Knowledge</a:t>
            </a:r>
            <a:r>
              <a:rPr lang="en-US" b="1" dirty="0">
                <a:solidFill>
                  <a:prstClr val="white"/>
                </a:solidFill>
                <a:latin typeface="Arial"/>
              </a:rPr>
              <a:t> – </a:t>
            </a:r>
            <a:r>
              <a:rPr lang="en-US" sz="1600" dirty="0">
                <a:solidFill>
                  <a:prstClr val="white"/>
                </a:solidFill>
                <a:latin typeface="Arial"/>
              </a:rPr>
              <a:t>we already do it, passing fad</a:t>
            </a:r>
          </a:p>
          <a:p>
            <a:pPr marL="285750" indent="-285750" defTabSz="914400">
              <a:buFont typeface="Arial" panose="020B0604020202020204" pitchFamily="34" charset="0"/>
              <a:buChar char="•"/>
            </a:pPr>
            <a:r>
              <a:rPr lang="en-US" sz="2400" b="1" dirty="0">
                <a:solidFill>
                  <a:prstClr val="white"/>
                </a:solidFill>
                <a:latin typeface="Arial"/>
              </a:rPr>
              <a:t>Culture </a:t>
            </a:r>
            <a:r>
              <a:rPr lang="en-US" b="1" dirty="0">
                <a:solidFill>
                  <a:prstClr val="white"/>
                </a:solidFill>
                <a:latin typeface="Arial"/>
              </a:rPr>
              <a:t>– </a:t>
            </a:r>
            <a:r>
              <a:rPr lang="en-US" sz="1600" dirty="0">
                <a:solidFill>
                  <a:prstClr val="white"/>
                </a:solidFill>
                <a:latin typeface="Arial"/>
              </a:rPr>
              <a:t>dislike transparency</a:t>
            </a:r>
          </a:p>
          <a:p>
            <a:pPr marL="285750" indent="-285750" defTabSz="914400">
              <a:buFont typeface="Arial" panose="020B0604020202020204" pitchFamily="34" charset="0"/>
              <a:buChar char="•"/>
            </a:pPr>
            <a:r>
              <a:rPr lang="en-US" sz="2400" b="1" dirty="0">
                <a:solidFill>
                  <a:prstClr val="white"/>
                </a:solidFill>
                <a:latin typeface="Arial"/>
              </a:rPr>
              <a:t>Risk Appetite </a:t>
            </a:r>
            <a:r>
              <a:rPr lang="en-US" b="1" dirty="0">
                <a:solidFill>
                  <a:prstClr val="white"/>
                </a:solidFill>
                <a:latin typeface="Arial"/>
              </a:rPr>
              <a:t>– </a:t>
            </a:r>
            <a:r>
              <a:rPr lang="en-US" sz="1600" dirty="0">
                <a:solidFill>
                  <a:prstClr val="white"/>
                </a:solidFill>
                <a:latin typeface="Arial"/>
              </a:rPr>
              <a:t>fearful/cautious</a:t>
            </a:r>
          </a:p>
          <a:p>
            <a:pPr marL="285750" indent="-285750" defTabSz="914400">
              <a:buFont typeface="Arial" panose="020B0604020202020204" pitchFamily="34" charset="0"/>
              <a:buChar char="•"/>
            </a:pPr>
            <a:r>
              <a:rPr lang="en-US" sz="2400" b="1" dirty="0">
                <a:solidFill>
                  <a:prstClr val="white"/>
                </a:solidFill>
                <a:latin typeface="Arial"/>
              </a:rPr>
              <a:t>Difficulty prioritizing </a:t>
            </a:r>
            <a:r>
              <a:rPr lang="en-US" b="1" dirty="0">
                <a:solidFill>
                  <a:prstClr val="white"/>
                </a:solidFill>
                <a:latin typeface="Arial"/>
              </a:rPr>
              <a:t>– </a:t>
            </a:r>
            <a:r>
              <a:rPr lang="en-US" sz="1600" dirty="0">
                <a:solidFill>
                  <a:prstClr val="white"/>
                </a:solidFill>
                <a:latin typeface="Arial"/>
              </a:rPr>
              <a:t>initiative fatigue</a:t>
            </a:r>
          </a:p>
          <a:p>
            <a:pPr marL="285750" indent="-285750" defTabSz="914400">
              <a:buFont typeface="Arial" panose="020B0604020202020204" pitchFamily="34" charset="0"/>
              <a:buChar char="•"/>
            </a:pPr>
            <a:r>
              <a:rPr lang="en-US" sz="2400" b="1" dirty="0">
                <a:solidFill>
                  <a:prstClr val="white"/>
                </a:solidFill>
                <a:latin typeface="Arial"/>
              </a:rPr>
              <a:t>Process</a:t>
            </a:r>
            <a:r>
              <a:rPr lang="en-US" b="1" dirty="0">
                <a:solidFill>
                  <a:prstClr val="white"/>
                </a:solidFill>
                <a:latin typeface="Arial"/>
              </a:rPr>
              <a:t> – </a:t>
            </a:r>
            <a:r>
              <a:rPr lang="en-US" sz="1600" dirty="0">
                <a:solidFill>
                  <a:prstClr val="white"/>
                </a:solidFill>
                <a:latin typeface="Arial"/>
              </a:rPr>
              <a:t>too simple, too complicated, overlap, cadence/timing </a:t>
            </a:r>
          </a:p>
          <a:p>
            <a:pPr marL="285750" indent="-285750" defTabSz="914400">
              <a:buFont typeface="Arial" panose="020B0604020202020204" pitchFamily="34" charset="0"/>
              <a:buChar char="•"/>
            </a:pPr>
            <a:r>
              <a:rPr lang="en-US" sz="2400" b="1" dirty="0">
                <a:solidFill>
                  <a:prstClr val="white"/>
                </a:solidFill>
                <a:latin typeface="Arial"/>
              </a:rPr>
              <a:t>Silos</a:t>
            </a:r>
            <a:r>
              <a:rPr lang="en-US" b="1" dirty="0">
                <a:solidFill>
                  <a:prstClr val="white"/>
                </a:solidFill>
                <a:latin typeface="Arial"/>
              </a:rPr>
              <a:t> – </a:t>
            </a:r>
            <a:r>
              <a:rPr lang="en-US" sz="1600" dirty="0">
                <a:solidFill>
                  <a:prstClr val="white"/>
                </a:solidFill>
                <a:latin typeface="Arial"/>
              </a:rPr>
              <a:t>budgeting, goals, strategy</a:t>
            </a:r>
          </a:p>
          <a:p>
            <a:pPr marL="285750" indent="-285750" defTabSz="914400">
              <a:buFont typeface="Arial" panose="020B0604020202020204" pitchFamily="34" charset="0"/>
              <a:buChar char="•"/>
            </a:pPr>
            <a:r>
              <a:rPr lang="en-US" sz="2400" b="1" dirty="0">
                <a:solidFill>
                  <a:prstClr val="white"/>
                </a:solidFill>
                <a:latin typeface="Arial"/>
              </a:rPr>
              <a:t>Turf</a:t>
            </a:r>
            <a:r>
              <a:rPr lang="en-US" b="1" dirty="0">
                <a:solidFill>
                  <a:prstClr val="white"/>
                </a:solidFill>
                <a:latin typeface="Arial"/>
              </a:rPr>
              <a:t> – </a:t>
            </a:r>
            <a:r>
              <a:rPr lang="en-US" sz="1600" dirty="0">
                <a:solidFill>
                  <a:prstClr val="white"/>
                </a:solidFill>
                <a:latin typeface="Arial"/>
              </a:rPr>
              <a:t>RM, Quality, Compliance, IA, Legal, Finance</a:t>
            </a:r>
          </a:p>
          <a:p>
            <a:pPr marL="285750" indent="-285750" defTabSz="914400">
              <a:buFont typeface="Arial" panose="020B0604020202020204" pitchFamily="34" charset="0"/>
              <a:buChar char="•"/>
            </a:pPr>
            <a:r>
              <a:rPr lang="en-US" sz="2400" b="1" dirty="0">
                <a:solidFill>
                  <a:prstClr val="white"/>
                </a:solidFill>
                <a:latin typeface="Arial"/>
              </a:rPr>
              <a:t>Single message for everyone doesn’t work</a:t>
            </a:r>
          </a:p>
          <a:p>
            <a:pPr marL="285750" indent="-285750" defTabSz="914400">
              <a:buFont typeface="Arial" panose="020B0604020202020204" pitchFamily="34" charset="0"/>
              <a:buChar char="•"/>
            </a:pPr>
            <a:r>
              <a:rPr lang="en-US" sz="2400" b="1" dirty="0">
                <a:solidFill>
                  <a:prstClr val="white"/>
                </a:solidFill>
                <a:latin typeface="Arial"/>
              </a:rPr>
              <a:t>Difficulty determining ROI</a:t>
            </a:r>
          </a:p>
          <a:p>
            <a:pPr marL="285750" indent="-285750" defTabSz="914400">
              <a:buFont typeface="Arial" panose="020B0604020202020204" pitchFamily="34" charset="0"/>
              <a:buChar char="•"/>
            </a:pPr>
            <a:r>
              <a:rPr lang="en-US" sz="2400" b="1" dirty="0">
                <a:solidFill>
                  <a:prstClr val="white"/>
                </a:solidFill>
                <a:latin typeface="Arial"/>
              </a:rPr>
              <a:t>Resources</a:t>
            </a:r>
          </a:p>
          <a:p>
            <a:pPr defTabSz="914400"/>
            <a:endParaRPr lang="en-US" b="1" dirty="0">
              <a:solidFill>
                <a:prstClr val="white"/>
              </a:solidFill>
              <a:latin typeface="Arial"/>
            </a:endParaRPr>
          </a:p>
        </p:txBody>
      </p:sp>
      <p:pic>
        <p:nvPicPr>
          <p:cNvPr id="9" name="Picture 8">
            <a:extLst>
              <a:ext uri="{FF2B5EF4-FFF2-40B4-BE49-F238E27FC236}">
                <a16:creationId xmlns:a16="http://schemas.microsoft.com/office/drawing/2014/main" id="{7B7E6D00-52D4-EE95-36D2-83E84E3FAE00}"/>
              </a:ext>
            </a:extLst>
          </p:cNvPr>
          <p:cNvPicPr>
            <a:picLocks noChangeAspect="1"/>
          </p:cNvPicPr>
          <p:nvPr/>
        </p:nvPicPr>
        <p:blipFill>
          <a:blip r:embed="rId3"/>
          <a:stretch>
            <a:fillRect/>
          </a:stretch>
        </p:blipFill>
        <p:spPr>
          <a:xfrm>
            <a:off x="6831308" y="4600330"/>
            <a:ext cx="3401716" cy="1718285"/>
          </a:xfrm>
          <a:prstGeom prst="rect">
            <a:avLst/>
          </a:prstGeom>
        </p:spPr>
      </p:pic>
    </p:spTree>
    <p:extLst>
      <p:ext uri="{BB962C8B-B14F-4D97-AF65-F5344CB8AC3E}">
        <p14:creationId xmlns:p14="http://schemas.microsoft.com/office/powerpoint/2010/main" val="1734716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1902745" y="1782060"/>
          <a:ext cx="8231727" cy="4457337"/>
        </p:xfrm>
        <a:graphic>
          <a:graphicData uri="http://schemas.openxmlformats.org/drawingml/2006/table">
            <a:tbl>
              <a:tblPr>
                <a:tableStyleId>{5C22544A-7EE6-4342-B048-85BDC9FD1C3A}</a:tableStyleId>
              </a:tblPr>
              <a:tblGrid>
                <a:gridCol w="2832832">
                  <a:extLst>
                    <a:ext uri="{9D8B030D-6E8A-4147-A177-3AD203B41FA5}">
                      <a16:colId xmlns:a16="http://schemas.microsoft.com/office/drawing/2014/main" val="2646562370"/>
                    </a:ext>
                  </a:extLst>
                </a:gridCol>
                <a:gridCol w="5398895">
                  <a:extLst>
                    <a:ext uri="{9D8B030D-6E8A-4147-A177-3AD203B41FA5}">
                      <a16:colId xmlns:a16="http://schemas.microsoft.com/office/drawing/2014/main" val="619220985"/>
                    </a:ext>
                  </a:extLst>
                </a:gridCol>
              </a:tblGrid>
              <a:tr h="228579">
                <a:tc>
                  <a:txBody>
                    <a:bodyPr/>
                    <a:lstStyle/>
                    <a:p>
                      <a:pPr algn="l" fontAlgn="b"/>
                      <a:r>
                        <a:rPr lang="en-US" sz="1600" b="1" u="none" strike="noStrike" dirty="0">
                          <a:solidFill>
                            <a:srgbClr val="FF0000"/>
                          </a:solidFill>
                          <a:effectLst/>
                        </a:rPr>
                        <a:t>Title</a:t>
                      </a:r>
                      <a:endParaRPr lang="en-US" sz="1600" b="1" i="0" u="none" strike="noStrike" dirty="0">
                        <a:solidFill>
                          <a:srgbClr val="FF0000"/>
                        </a:solidFill>
                        <a:effectLst/>
                        <a:latin typeface="Calibri" panose="020F0502020204030204" pitchFamily="34" charset="0"/>
                      </a:endParaRPr>
                    </a:p>
                  </a:txBody>
                  <a:tcPr marL="6350" marR="6350" marT="6350" marB="0" anchor="b"/>
                </a:tc>
                <a:tc>
                  <a:txBody>
                    <a:bodyPr/>
                    <a:lstStyle/>
                    <a:p>
                      <a:pPr algn="l" fontAlgn="b"/>
                      <a:r>
                        <a:rPr lang="en-US" sz="1600" b="1" u="none" strike="noStrike" dirty="0">
                          <a:solidFill>
                            <a:srgbClr val="FF0000"/>
                          </a:solidFill>
                          <a:effectLst/>
                        </a:rPr>
                        <a:t>Author</a:t>
                      </a:r>
                      <a:endParaRPr lang="en-US" sz="1600" b="1" i="0" u="none" strike="noStrike" dirty="0">
                        <a:solidFill>
                          <a:srgbClr val="FF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24694557"/>
                  </a:ext>
                </a:extLst>
              </a:tr>
              <a:tr h="326903">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3409562"/>
                  </a:ext>
                </a:extLst>
              </a:tr>
              <a:tr h="109728">
                <a:tc>
                  <a:txBody>
                    <a:bodyPr/>
                    <a:lstStyle/>
                    <a:p>
                      <a:pPr algn="l" fontAlgn="b"/>
                      <a:r>
                        <a:rPr lang="en-US" sz="1100" b="1" u="none" strike="noStrike" dirty="0">
                          <a:effectLst/>
                        </a:rPr>
                        <a:t>Fearless Organization</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Amy Edmundson (Also Right Kind of Wrong: The Science of Failing Well)</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26518497"/>
                  </a:ext>
                </a:extLst>
              </a:tr>
              <a:tr h="205903">
                <a:tc>
                  <a:txBody>
                    <a:bodyPr/>
                    <a:lstStyle/>
                    <a:p>
                      <a:pPr algn="l" fontAlgn="b"/>
                      <a:r>
                        <a:rPr lang="en-US" sz="1100" b="1" u="none" strike="noStrike">
                          <a:effectLst/>
                        </a:rPr>
                        <a:t>Start with Why</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Simon Sinek (also: Find Your Why, Leaders Eat Last, Infinite Game)</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52428258"/>
                  </a:ext>
                </a:extLst>
              </a:tr>
              <a:tr h="205903">
                <a:tc>
                  <a:txBody>
                    <a:bodyPr/>
                    <a:lstStyle/>
                    <a:p>
                      <a:pPr algn="l" fontAlgn="b"/>
                      <a:r>
                        <a:rPr lang="en-US" sz="1100" b="1" u="none" strike="noStrike">
                          <a:effectLst/>
                        </a:rPr>
                        <a:t>Thinking Fast &amp; Slow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Daniel </a:t>
                      </a:r>
                      <a:r>
                        <a:rPr lang="en-US" sz="1100" b="1" u="none" strike="noStrike" dirty="0" err="1">
                          <a:effectLst/>
                        </a:rPr>
                        <a:t>Kahneman</a:t>
                      </a:r>
                      <a:r>
                        <a:rPr lang="en-US" sz="1100" b="1" u="none" strike="noStrike" dirty="0">
                          <a:effectLst/>
                        </a:rPr>
                        <a:t> (also: Noise)</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4947998"/>
                  </a:ext>
                </a:extLst>
              </a:tr>
              <a:tr h="205903">
                <a:tc>
                  <a:txBody>
                    <a:bodyPr/>
                    <a:lstStyle/>
                    <a:p>
                      <a:pPr algn="l" fontAlgn="b"/>
                      <a:r>
                        <a:rPr lang="en-US" sz="1100" b="1" u="none" strike="noStrike">
                          <a:effectLst/>
                        </a:rPr>
                        <a:t>Dare to Lead</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err="1">
                          <a:effectLst/>
                        </a:rPr>
                        <a:t>Brene</a:t>
                      </a:r>
                      <a:r>
                        <a:rPr lang="en-US" sz="1100" b="1" u="none" strike="noStrike" dirty="0">
                          <a:effectLst/>
                        </a:rPr>
                        <a:t> Brown (also: Daring Greatly)</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18657411"/>
                  </a:ext>
                </a:extLst>
              </a:tr>
              <a:tr h="205903">
                <a:tc>
                  <a:txBody>
                    <a:bodyPr/>
                    <a:lstStyle/>
                    <a:p>
                      <a:pPr algn="l" fontAlgn="b"/>
                      <a:r>
                        <a:rPr lang="en-US" sz="1100" b="1" u="none" strike="noStrike">
                          <a:effectLst/>
                        </a:rPr>
                        <a:t>Five Days at Memorial</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Sheri Fink (disaster planning/leadership during Katrina)</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84221900"/>
                  </a:ext>
                </a:extLst>
              </a:tr>
              <a:tr h="205903">
                <a:tc>
                  <a:txBody>
                    <a:bodyPr/>
                    <a:lstStyle/>
                    <a:p>
                      <a:pPr algn="l" fontAlgn="b"/>
                      <a:r>
                        <a:rPr lang="en-US" sz="1100" b="1" u="none" strike="noStrike">
                          <a:effectLst/>
                        </a:rPr>
                        <a:t>Measure What Matters</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Rachelle Garcia</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60928638"/>
                  </a:ext>
                </a:extLst>
              </a:tr>
              <a:tr h="205903">
                <a:tc>
                  <a:txBody>
                    <a:bodyPr/>
                    <a:lstStyle/>
                    <a:p>
                      <a:pPr algn="l" fontAlgn="b"/>
                      <a:r>
                        <a:rPr lang="en-US" sz="1100" b="1" u="none" strike="noStrike">
                          <a:effectLst/>
                        </a:rPr>
                        <a:t>Emotional Intelligence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Daniel Goleman (also: Primal Leadership)</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2110111"/>
                  </a:ext>
                </a:extLst>
              </a:tr>
              <a:tr h="205903">
                <a:tc>
                  <a:txBody>
                    <a:bodyPr/>
                    <a:lstStyle/>
                    <a:p>
                      <a:pPr algn="l" fontAlgn="b"/>
                      <a:r>
                        <a:rPr lang="en-US" sz="1100" b="1" u="none" strike="noStrike">
                          <a:effectLst/>
                        </a:rPr>
                        <a:t>Design of Everyday Things</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Don Norman</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16696773"/>
                  </a:ext>
                </a:extLst>
              </a:tr>
              <a:tr h="205903">
                <a:tc>
                  <a:txBody>
                    <a:bodyPr/>
                    <a:lstStyle/>
                    <a:p>
                      <a:pPr algn="l" fontAlgn="b"/>
                      <a:r>
                        <a:rPr lang="en-US" sz="1100" b="1" u="none" strike="noStrike">
                          <a:effectLst/>
                        </a:rPr>
                        <a:t>The Art of War</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Sun Tzu  </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32749853"/>
                  </a:ext>
                </a:extLst>
              </a:tr>
              <a:tr h="205903">
                <a:tc>
                  <a:txBody>
                    <a:bodyPr/>
                    <a:lstStyle/>
                    <a:p>
                      <a:pPr algn="l" fontAlgn="b"/>
                      <a:r>
                        <a:rPr lang="en-US" sz="1100" b="1" u="none" strike="noStrike">
                          <a:effectLst/>
                        </a:rPr>
                        <a:t>Nudge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Richard </a:t>
                      </a:r>
                      <a:r>
                        <a:rPr lang="en-US" sz="1100" b="1" u="none" strike="noStrike" dirty="0" err="1">
                          <a:effectLst/>
                        </a:rPr>
                        <a:t>Thaler</a:t>
                      </a:r>
                      <a:r>
                        <a:rPr lang="en-US" sz="1100" b="1" u="none" strike="noStrike" dirty="0">
                          <a:effectLst/>
                        </a:rPr>
                        <a:t> &amp; Cass </a:t>
                      </a:r>
                      <a:r>
                        <a:rPr lang="en-US" sz="1100" b="1" u="none" strike="noStrike" dirty="0" err="1">
                          <a:effectLst/>
                        </a:rPr>
                        <a:t>Sunstein</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78887712"/>
                  </a:ext>
                </a:extLst>
              </a:tr>
              <a:tr h="205903">
                <a:tc>
                  <a:txBody>
                    <a:bodyPr/>
                    <a:lstStyle/>
                    <a:p>
                      <a:pPr algn="l" fontAlgn="b"/>
                      <a:r>
                        <a:rPr lang="en-US" sz="1100" b="1" u="none" strike="noStrike" dirty="0">
                          <a:effectLst/>
                        </a:rPr>
                        <a:t>Power of Habit</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Charles </a:t>
                      </a:r>
                      <a:r>
                        <a:rPr lang="en-US" sz="1100" b="1" u="none" strike="noStrike" dirty="0" err="1">
                          <a:effectLst/>
                        </a:rPr>
                        <a:t>Duhigg</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33298480"/>
                  </a:ext>
                </a:extLst>
              </a:tr>
              <a:tr h="205903">
                <a:tc>
                  <a:txBody>
                    <a:bodyPr/>
                    <a:lstStyle/>
                    <a:p>
                      <a:pPr algn="l" fontAlgn="b"/>
                      <a:r>
                        <a:rPr lang="en-US" sz="1100" b="1" u="none" strike="noStrike" dirty="0">
                          <a:effectLst/>
                        </a:rPr>
                        <a:t>The Organized Mind</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Daniel Levitin (also: This is your Brain on Music)</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85096205"/>
                  </a:ext>
                </a:extLst>
              </a:tr>
              <a:tr h="205903">
                <a:tc>
                  <a:txBody>
                    <a:bodyPr/>
                    <a:lstStyle/>
                    <a:p>
                      <a:pPr algn="l" fontAlgn="b"/>
                      <a:r>
                        <a:rPr lang="en-US" sz="1100" b="1" u="none" strike="noStrike" dirty="0">
                          <a:effectLst/>
                        </a:rPr>
                        <a:t>The Three Only Things</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Robert Moss</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30156847"/>
                  </a:ext>
                </a:extLst>
              </a:tr>
              <a:tr h="205903">
                <a:tc>
                  <a:txBody>
                    <a:bodyPr/>
                    <a:lstStyle/>
                    <a:p>
                      <a:pPr algn="l" fontAlgn="b"/>
                      <a:r>
                        <a:rPr lang="en-US" sz="1100" b="1" u="none" strike="noStrike" dirty="0">
                          <a:effectLst/>
                        </a:rPr>
                        <a:t>Gray Rhino</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Michele </a:t>
                      </a:r>
                      <a:r>
                        <a:rPr lang="en-US" sz="1100" b="1" u="none" strike="noStrike" dirty="0" err="1">
                          <a:effectLst/>
                        </a:rPr>
                        <a:t>Wucker</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0260717"/>
                  </a:ext>
                </a:extLst>
              </a:tr>
              <a:tr h="205903">
                <a:tc>
                  <a:txBody>
                    <a:bodyPr/>
                    <a:lstStyle/>
                    <a:p>
                      <a:pPr algn="l" fontAlgn="b"/>
                      <a:r>
                        <a:rPr lang="en-US" sz="1100" b="1" u="none" strike="noStrike" dirty="0">
                          <a:effectLst/>
                        </a:rPr>
                        <a:t>Risk Intelligence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Dylan Evans</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80660749"/>
                  </a:ext>
                </a:extLst>
              </a:tr>
              <a:tr h="205903">
                <a:tc>
                  <a:txBody>
                    <a:bodyPr/>
                    <a:lstStyle/>
                    <a:p>
                      <a:pPr algn="l" fontAlgn="b"/>
                      <a:r>
                        <a:rPr lang="en-US" sz="1100" b="1" u="none" strike="noStrike">
                          <a:effectLst/>
                        </a:rPr>
                        <a:t>Think Again</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Adam Grant (also: Originals)</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90928048"/>
                  </a:ext>
                </a:extLst>
              </a:tr>
              <a:tr h="205903">
                <a:tc>
                  <a:txBody>
                    <a:bodyPr/>
                    <a:lstStyle/>
                    <a:p>
                      <a:pPr algn="l" fontAlgn="b"/>
                      <a:r>
                        <a:rPr lang="en-US" sz="1100" b="1" u="none" strike="noStrike">
                          <a:effectLst/>
                        </a:rPr>
                        <a:t>The 21 Irrefutable Laws of Leadership</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John Maxwell</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00843132"/>
                  </a:ext>
                </a:extLst>
              </a:tr>
              <a:tr h="205903">
                <a:tc>
                  <a:txBody>
                    <a:bodyPr/>
                    <a:lstStyle/>
                    <a:p>
                      <a:pPr algn="l" fontAlgn="b"/>
                      <a:r>
                        <a:rPr lang="en-US" sz="1100" b="1" u="none" strike="noStrike">
                          <a:effectLst/>
                        </a:rPr>
                        <a:t>Leading Well from Within</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Daniel Friedland</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07744981"/>
                  </a:ext>
                </a:extLst>
              </a:tr>
              <a:tr h="205903">
                <a:tc>
                  <a:txBody>
                    <a:bodyPr/>
                    <a:lstStyle/>
                    <a:p>
                      <a:pPr algn="l" fontAlgn="b"/>
                      <a:r>
                        <a:rPr lang="en-US" sz="1100" b="1" u="none" strike="noStrike">
                          <a:effectLst/>
                        </a:rPr>
                        <a:t>Leadership in Turbulent times</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Doris Kearns Goodwin</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89892981"/>
                  </a:ext>
                </a:extLst>
              </a:tr>
            </a:tbl>
          </a:graphicData>
        </a:graphic>
      </p:graphicFrame>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46</a:t>
            </a:fld>
            <a:endParaRPr lang="en-US" dirty="0">
              <a:solidFill>
                <a:prstClr val="white"/>
              </a:solidFill>
              <a:latin typeface="Arial"/>
            </a:endParaRPr>
          </a:p>
        </p:txBody>
      </p:sp>
      <p:sp>
        <p:nvSpPr>
          <p:cNvPr id="6" name="Google Shape;172;p22"/>
          <p:cNvSpPr txBox="1">
            <a:spLocks/>
          </p:cNvSpPr>
          <p:nvPr/>
        </p:nvSpPr>
        <p:spPr>
          <a:xfrm>
            <a:off x="1955800" y="299678"/>
            <a:ext cx="8277224" cy="69752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buClr>
                <a:prstClr val="white"/>
              </a:buClr>
              <a:buSzPts val="2200"/>
            </a:pPr>
            <a:r>
              <a:rPr lang="en-US" sz="3600" b="1" dirty="0">
                <a:solidFill>
                  <a:srgbClr val="FFFF00"/>
                </a:solidFill>
              </a:rPr>
              <a:t>RM/Leadership Book List</a:t>
            </a:r>
            <a:endParaRPr lang="en-GB" sz="2000" b="1" i="1" dirty="0">
              <a:solidFill>
                <a:srgbClr val="FFFF00"/>
              </a:solidFill>
            </a:endParaRPr>
          </a:p>
        </p:txBody>
      </p:sp>
      <p:pic>
        <p:nvPicPr>
          <p:cNvPr id="7" name="Picture 2" descr="https://attachments.office.net/owa/Barbara.Mccarthy%40lahey.org/service.svc/s/GetAttachmentThumbnail?id=AAMkADVlZDZhMTBlLTlhNGEtNDYwYy04MzYyLTQ4NTA5NDdiMTUzMwBGAAAAAABgBzSSvmSzR5%2FU7w062%2BPbBwDnQQgwMdm%2BRJz98l%2B6T1qgAAAAAAEMAADnQQgwMdm%2BRJz98l%2B6T1qgAAI%2BdvHsAAABEgAQANKX05glA5ZBseExTa3TRp8%3D&amp;thumbnailType=2&amp;token=eyJhbGciOiJSUzI1NiIsImtpZCI6IjczRkI5QkJFRjYzNjc4RDRGN0U4NEI0NDBCQUJCMTJBMzM5RDlGOTgiLCJ0eXAiOiJKV1QiLCJ4NXQiOiJjX3VidnZZMmVOVDM2RXRFQzZ1eEtqT2RuNWcifQ.eyJvcmlnaW4iOiJodHRwczovL291dGxvb2sub2ZmaWNlLmNvbSIsInVjIjoiYTg2MWE3Zjg4Mzk0NDc2OTk2NTY0NTJmYTc1Y2E2M2IiLCJzaWduaW5fc3RhdGUiOiJbXCJpbmtub3dubnR3a1wiLFwia21zaVwiXSIsInZlciI6IkV4Y2hhbmdlLkNhbGxiYWNrLlYxIiwiYXBwY3R4c2VuZGVyIjoiT3dhRG93bmxvYWRAM2I5ODY1YTAtZjA2Ni00ODQ2LWJmNGQtMTEzZjRiZWYwNzU1IiwiaXNzcmluZyI6IldXIiwiYXBwY3R4Ijoie1wibXNleGNocHJvdFwiOlwib3dhXCIsXCJwdWlkXCI6XCIxMTUzODAxMTE4NjY0NjAzMDM2XCIsXCJzY29wZVwiOlwiT3dhRG93bmxvYWRcIixcIm9pZFwiOlwiMDIwMDBkNGYtOWI5Yi00NTkyLWIwY2ItZmI2ODdhYWNiMDNjXCIsXCJwcmltYXJ5c2lkXCI6XCJTLTEtNS0yMS00MzA0MTA1ODgtNjA0MDIzMzQ5LTIwNzE0NzExMzQtNDE4MjQ5MzBcIn0iLCJuYmYiOjE2ODk5NjI2NjcsImV4cCI6MTY4OTk2MzI2NywiaXNzIjoiMDAwMDAwMDItMDAwMC0wZmYxLWNlMDAtMDAwMDAwMDAwMDAwQDNiOTg2NWEwLWYwNjYtNDg0Ni1iZjRkLTExM2Y0YmVmMDc1NSIsImF1ZCI6IjAwMDAwMDAyLTAwMDAtMGZmMS1jZTAwLTAwMDAwMDAwMDAwMC9hdHRhY2htZW50cy5vZmZpY2UubmV0QDNiOTg2NWEwLWYwNjYtNDg0Ni1iZjRkLTExM2Y0YmVmMDc1NSIsImhhcHAiOiJvd2EifQ.DMnpOMAo9kKohS8NaAJQtY5k72weIxG635j4F72vkt3WsMAdjxjhhjtEBd-YgLz33TSg9TmGSnJAEz49ptTRQGSsymahIhebnsQ3al6YTORJ9HlwxQH2mcI6ixiz3DvN6EQCSU_62CXaoEFQimb7u1kSmOLbafBYsRvwP2A6Fki450POPK54e9LYuHYNJmQlwSIuAx-pZLCSNba9q5_iCLWyrTO0dU7v2S0t56ibOIgXx0ZqPet40iS4xMyFlnZXUHyJSAmdmSy2Yw5iCP6jMMPDDmyo5FzKwH2fBV07tFMpKERJFzrxAwXqPhfDBf-cZSAMQhVkUF1PHoiBuF3LhA&amp;X-OWA-CANARY=80hYsylKmUmGiD82M7XYR_BvnIgVitsYWEIe__zAumVbCfIATqjUK3Jpjd89oPP1yIctDgY_aT4.&amp;owa=outlook.office.com&amp;scriptVer=20230714005.05&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108" y="185895"/>
            <a:ext cx="2736111" cy="18222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2670001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437DBDD0-100F-427C-9E44-2DE9FCA034E3}"/>
              </a:ext>
            </a:extLst>
          </p:cNvPr>
          <p:cNvSpPr>
            <a:spLocks noGrp="1"/>
          </p:cNvSpPr>
          <p:nvPr>
            <p:ph type="body" sz="quarter" idx="14"/>
          </p:nvPr>
        </p:nvSpPr>
        <p:spPr/>
        <p:txBody>
          <a:bodyPr/>
          <a:lstStyle/>
          <a:p>
            <a:r>
              <a:rPr lang="en-GB" sz="3200" i="1" dirty="0">
                <a:solidFill>
                  <a:srgbClr val="FFFF00"/>
                </a:solidFill>
              </a:rPr>
              <a:t>But RM </a:t>
            </a:r>
            <a:r>
              <a:rPr lang="en-GB" sz="3200" i="1" dirty="0" err="1">
                <a:solidFill>
                  <a:srgbClr val="FFFF00"/>
                </a:solidFill>
              </a:rPr>
              <a:t>ain’t</a:t>
            </a:r>
            <a:r>
              <a:rPr lang="en-GB" sz="3200" i="1" dirty="0">
                <a:solidFill>
                  <a:srgbClr val="FFFF00"/>
                </a:solidFill>
              </a:rPr>
              <a:t> all doom &amp; gloom – just sing!</a:t>
            </a:r>
          </a:p>
        </p:txBody>
      </p:sp>
      <p:sp>
        <p:nvSpPr>
          <p:cNvPr id="20" name="Content Placeholder 19">
            <a:extLst>
              <a:ext uri="{FF2B5EF4-FFF2-40B4-BE49-F238E27FC236}">
                <a16:creationId xmlns:a16="http://schemas.microsoft.com/office/drawing/2014/main" id="{65273487-754B-4764-90CF-B526B4A1F8E1}"/>
              </a:ext>
            </a:extLst>
          </p:cNvPr>
          <p:cNvSpPr>
            <a:spLocks noGrp="1"/>
          </p:cNvSpPr>
          <p:nvPr>
            <p:ph idx="1"/>
          </p:nvPr>
        </p:nvSpPr>
        <p:spPr>
          <a:xfrm>
            <a:off x="1955398" y="1207008"/>
            <a:ext cx="8277626" cy="4957848"/>
          </a:xfrm>
        </p:spPr>
        <p:txBody>
          <a:bodyPr/>
          <a:lstStyle/>
          <a:p>
            <a:r>
              <a:rPr lang="pt-BR" sz="1800" b="1" dirty="0"/>
              <a:t>High Risk Insurance – </a:t>
            </a:r>
            <a:r>
              <a:rPr lang="pt-BR" sz="1400" i="1" dirty="0"/>
              <a:t>Ramones</a:t>
            </a:r>
          </a:p>
          <a:p>
            <a:r>
              <a:rPr lang="pt-BR" sz="1800" b="1" dirty="0"/>
              <a:t>The Safety Dance – </a:t>
            </a:r>
            <a:r>
              <a:rPr lang="pt-BR" sz="1400" i="1" dirty="0"/>
              <a:t>Men Without Hats</a:t>
            </a:r>
          </a:p>
          <a:p>
            <a:r>
              <a:rPr lang="pt-BR" sz="1800" b="1" dirty="0"/>
              <a:t>Danger Zone – </a:t>
            </a:r>
            <a:r>
              <a:rPr lang="pt-BR" sz="1400" i="1" dirty="0"/>
              <a:t>Kenny Loggins</a:t>
            </a:r>
          </a:p>
          <a:p>
            <a:r>
              <a:rPr lang="pt-BR" sz="1800" b="1" dirty="0"/>
              <a:t>Take Out Some Insurance – </a:t>
            </a:r>
            <a:r>
              <a:rPr lang="pt-BR" sz="1400" i="1" dirty="0"/>
              <a:t>Jimmy Reed</a:t>
            </a:r>
          </a:p>
          <a:p>
            <a:r>
              <a:rPr lang="pt-BR" sz="1800" b="1" dirty="0"/>
              <a:t>Riders on the Storm – </a:t>
            </a:r>
            <a:r>
              <a:rPr lang="pt-BR" sz="1400" i="1" dirty="0"/>
              <a:t>The Doors</a:t>
            </a:r>
          </a:p>
          <a:p>
            <a:r>
              <a:rPr lang="pt-BR" sz="1800" b="1" dirty="0"/>
              <a:t>Flirtin’ with Disaster – </a:t>
            </a:r>
            <a:r>
              <a:rPr lang="pt-BR" sz="1400" i="1" dirty="0"/>
              <a:t>Molly Hatchet</a:t>
            </a:r>
          </a:p>
          <a:p>
            <a:r>
              <a:rPr lang="pt-BR" sz="1800" b="1" dirty="0"/>
              <a:t>Shelter from the Storm – </a:t>
            </a:r>
            <a:r>
              <a:rPr lang="pt-BR" sz="1400" i="1" dirty="0"/>
              <a:t>Bob Dylan</a:t>
            </a:r>
          </a:p>
          <a:p>
            <a:r>
              <a:rPr lang="pt-BR" sz="1800" b="1" dirty="0"/>
              <a:t>Security – </a:t>
            </a:r>
            <a:r>
              <a:rPr lang="pt-BR" sz="1400" i="1" dirty="0"/>
              <a:t>Otis Redding</a:t>
            </a:r>
          </a:p>
          <a:p>
            <a:r>
              <a:rPr lang="pt-BR" sz="1800" b="1" dirty="0"/>
              <a:t>Insurance Man for the Funk – </a:t>
            </a:r>
            <a:r>
              <a:rPr lang="pt-BR" sz="1400" i="1" dirty="0"/>
              <a:t>Bernie Worrell</a:t>
            </a:r>
          </a:p>
          <a:p>
            <a:r>
              <a:rPr lang="pt-BR" sz="1800" b="1" dirty="0"/>
              <a:t>Rock You Like A Hurricane – </a:t>
            </a:r>
            <a:r>
              <a:rPr lang="pt-BR" sz="1400" i="1" dirty="0"/>
              <a:t>Scorpions</a:t>
            </a:r>
          </a:p>
          <a:p>
            <a:r>
              <a:rPr lang="pt-BR" sz="1800" b="1" dirty="0"/>
              <a:t>Trying to Reason with Hurricane Season – </a:t>
            </a:r>
            <a:r>
              <a:rPr lang="pt-BR" sz="1400" i="1" dirty="0"/>
              <a:t>Jimmy Buffett</a:t>
            </a:r>
          </a:p>
          <a:p>
            <a:r>
              <a:rPr lang="pt-BR" sz="1800" b="1" i="1" dirty="0">
                <a:solidFill>
                  <a:srgbClr val="FFFF00"/>
                </a:solidFill>
              </a:rPr>
              <a:t>Bonus Track</a:t>
            </a:r>
            <a:r>
              <a:rPr lang="pt-BR" sz="1800" b="1" i="1" dirty="0"/>
              <a:t>:  Stormy Weather – </a:t>
            </a:r>
            <a:r>
              <a:rPr lang="pt-BR" sz="1800" i="1" dirty="0"/>
              <a:t>Etta James</a:t>
            </a:r>
          </a:p>
          <a:p>
            <a:endParaRPr lang="pt-BR" b="1" u="sng" dirty="0"/>
          </a:p>
          <a:p>
            <a:endParaRPr lang="pt-BR" b="1" dirty="0"/>
          </a:p>
        </p:txBody>
      </p:sp>
      <p:sp>
        <p:nvSpPr>
          <p:cNvPr id="47" name="Slide Number Placeholder 46">
            <a:extLst>
              <a:ext uri="{FF2B5EF4-FFF2-40B4-BE49-F238E27FC236}">
                <a16:creationId xmlns:a16="http://schemas.microsoft.com/office/drawing/2014/main" id="{173BE56B-7EB8-4811-8425-578857AEC102}"/>
              </a:ext>
            </a:extLst>
          </p:cNvPr>
          <p:cNvSpPr>
            <a:spLocks noGrp="1"/>
          </p:cNvSpPr>
          <p:nvPr>
            <p:ph type="sldNum" sz="quarter" idx="4"/>
          </p:nvPr>
        </p:nvSpPr>
        <p:spPr/>
        <p:txBody>
          <a:bodyPr/>
          <a:lstStyle/>
          <a:p>
            <a:pPr defTabSz="914400">
              <a:defRPr/>
            </a:pPr>
            <a:fld id="{E8A74B61-50D3-3946-8366-1E447A2A8431}" type="slidenum">
              <a:rPr lang="en-US">
                <a:solidFill>
                  <a:prstClr val="white"/>
                </a:solidFill>
                <a:latin typeface="Arial"/>
              </a:rPr>
              <a:pPr defTabSz="914400">
                <a:defRPr/>
              </a:pPr>
              <a:t>47</a:t>
            </a:fld>
            <a:endParaRPr lang="en-US" dirty="0">
              <a:solidFill>
                <a:prstClr val="white"/>
              </a:solidFill>
              <a:latin typeface="Arial"/>
            </a:endParaRPr>
          </a:p>
        </p:txBody>
      </p:sp>
      <p:sp>
        <p:nvSpPr>
          <p:cNvPr id="7" name="Rectangle 6"/>
          <p:cNvSpPr/>
          <p:nvPr/>
        </p:nvSpPr>
        <p:spPr>
          <a:xfrm>
            <a:off x="1770888" y="6466114"/>
            <a:ext cx="6126480" cy="391886"/>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600" b="1" i="1" dirty="0">
                <a:solidFill>
                  <a:srgbClr val="FFFF00"/>
                </a:solidFill>
                <a:latin typeface="Arial"/>
              </a:rPr>
              <a:t>Playlist by: Morgan O’Rourke, RIMS Magazine Editor in Chief</a:t>
            </a:r>
          </a:p>
        </p:txBody>
      </p:sp>
      <p:pic>
        <p:nvPicPr>
          <p:cNvPr id="2" name="Picture 1">
            <a:extLst>
              <a:ext uri="{FF2B5EF4-FFF2-40B4-BE49-F238E27FC236}">
                <a16:creationId xmlns:a16="http://schemas.microsoft.com/office/drawing/2014/main" id="{78E45593-D3AB-F32A-614B-13092473EEFF}"/>
              </a:ext>
            </a:extLst>
          </p:cNvPr>
          <p:cNvPicPr>
            <a:picLocks noChangeAspect="1"/>
          </p:cNvPicPr>
          <p:nvPr/>
        </p:nvPicPr>
        <p:blipFill>
          <a:blip r:embed="rId3"/>
          <a:stretch>
            <a:fillRect/>
          </a:stretch>
        </p:blipFill>
        <p:spPr>
          <a:xfrm>
            <a:off x="6937248" y="1207008"/>
            <a:ext cx="3570096" cy="3904478"/>
          </a:xfrm>
          <a:prstGeom prst="rect">
            <a:avLst/>
          </a:prstGeom>
        </p:spPr>
      </p:pic>
    </p:spTree>
    <p:extLst>
      <p:ext uri="{BB962C8B-B14F-4D97-AF65-F5344CB8AC3E}">
        <p14:creationId xmlns:p14="http://schemas.microsoft.com/office/powerpoint/2010/main" val="905217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0617" y="1920240"/>
            <a:ext cx="7141464" cy="4507716"/>
          </a:xfrm>
        </p:spPr>
        <p:txBody>
          <a:bodyPr/>
          <a:lstStyle/>
          <a:p>
            <a:pPr>
              <a:lnSpc>
                <a:spcPct val="150000"/>
              </a:lnSpc>
            </a:pPr>
            <a:r>
              <a:rPr lang="en-US" sz="2400" b="1" i="1" dirty="0"/>
              <a:t>Talk to me….and I will forget</a:t>
            </a:r>
          </a:p>
          <a:p>
            <a:pPr>
              <a:lnSpc>
                <a:spcPct val="150000"/>
              </a:lnSpc>
            </a:pPr>
            <a:r>
              <a:rPr lang="en-US" sz="2400" b="1" i="1" dirty="0"/>
              <a:t>Show me…..  and I will remember</a:t>
            </a:r>
          </a:p>
          <a:p>
            <a:pPr>
              <a:lnSpc>
                <a:spcPct val="150000"/>
              </a:lnSpc>
            </a:pPr>
            <a:r>
              <a:rPr lang="en-US" sz="2400" b="1" i="1" dirty="0"/>
              <a:t>Involve me……and I will understand</a:t>
            </a:r>
          </a:p>
          <a:p>
            <a:pPr>
              <a:lnSpc>
                <a:spcPct val="150000"/>
              </a:lnSpc>
            </a:pPr>
            <a:r>
              <a:rPr lang="en-US" sz="2400" b="1" i="1" dirty="0"/>
              <a:t>Step back……. and I will act</a:t>
            </a:r>
          </a:p>
          <a:p>
            <a:pPr>
              <a:lnSpc>
                <a:spcPct val="150000"/>
              </a:lnSpc>
            </a:pPr>
            <a:r>
              <a:rPr lang="en-US" sz="2400" b="1" i="1" dirty="0"/>
              <a:t>	Confucius</a:t>
            </a:r>
          </a:p>
          <a:p>
            <a:pPr>
              <a:lnSpc>
                <a:spcPct val="150000"/>
              </a:lnSpc>
            </a:pPr>
            <a:endParaRPr lang="en-US" sz="1600" b="1" i="1" dirty="0"/>
          </a:p>
          <a:p>
            <a:pPr>
              <a:lnSpc>
                <a:spcPct val="150000"/>
              </a:lnSpc>
            </a:pPr>
            <a:endParaRPr lang="en-US" sz="1600" b="1" i="1" dirty="0"/>
          </a:p>
        </p:txBody>
      </p:sp>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48</a:t>
            </a:fld>
            <a:endParaRPr lang="en-US" dirty="0">
              <a:solidFill>
                <a:prstClr val="white"/>
              </a:solidFill>
              <a:latin typeface="Arial"/>
            </a:endParaRPr>
          </a:p>
        </p:txBody>
      </p:sp>
      <p:pic>
        <p:nvPicPr>
          <p:cNvPr id="6" name="Picture 5"/>
          <p:cNvPicPr>
            <a:picLocks noChangeAspect="1"/>
          </p:cNvPicPr>
          <p:nvPr/>
        </p:nvPicPr>
        <p:blipFill>
          <a:blip r:embed="rId3"/>
          <a:stretch>
            <a:fillRect/>
          </a:stretch>
        </p:blipFill>
        <p:spPr>
          <a:xfrm>
            <a:off x="7371706" y="1417321"/>
            <a:ext cx="2861318" cy="3812261"/>
          </a:xfrm>
          <a:prstGeom prst="rect">
            <a:avLst/>
          </a:prstGeom>
        </p:spPr>
      </p:pic>
      <p:sp>
        <p:nvSpPr>
          <p:cNvPr id="2" name="TextBox 1">
            <a:extLst>
              <a:ext uri="{FF2B5EF4-FFF2-40B4-BE49-F238E27FC236}">
                <a16:creationId xmlns:a16="http://schemas.microsoft.com/office/drawing/2014/main" id="{B2837F03-5286-5F11-02DD-3D962A4D815D}"/>
              </a:ext>
            </a:extLst>
          </p:cNvPr>
          <p:cNvSpPr txBox="1"/>
          <p:nvPr/>
        </p:nvSpPr>
        <p:spPr>
          <a:xfrm>
            <a:off x="1958976" y="6427956"/>
            <a:ext cx="2655696" cy="369332"/>
          </a:xfrm>
          <a:prstGeom prst="rect">
            <a:avLst/>
          </a:prstGeom>
          <a:solidFill>
            <a:srgbClr val="0069B4"/>
          </a:solidFill>
        </p:spPr>
        <p:txBody>
          <a:bodyPr wrap="square" rtlCol="0">
            <a:spAutoFit/>
          </a:bodyPr>
          <a:lstStyle/>
          <a:p>
            <a:pPr defTabSz="914400"/>
            <a:endParaRPr lang="en-US" dirty="0">
              <a:solidFill>
                <a:prstClr val="black"/>
              </a:solidFill>
              <a:latin typeface="Arial"/>
            </a:endParaRPr>
          </a:p>
        </p:txBody>
      </p:sp>
    </p:spTree>
    <p:extLst>
      <p:ext uri="{BB962C8B-B14F-4D97-AF65-F5344CB8AC3E}">
        <p14:creationId xmlns:p14="http://schemas.microsoft.com/office/powerpoint/2010/main" val="2247224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49</a:t>
            </a:fld>
            <a:endParaRPr lang="en-US" dirty="0">
              <a:solidFill>
                <a:prstClr val="white"/>
              </a:solidFill>
              <a:latin typeface="Arial"/>
            </a:endParaRPr>
          </a:p>
        </p:txBody>
      </p:sp>
      <p:pic>
        <p:nvPicPr>
          <p:cNvPr id="5" name="Picture 4"/>
          <p:cNvPicPr>
            <a:picLocks noChangeAspect="1"/>
          </p:cNvPicPr>
          <p:nvPr/>
        </p:nvPicPr>
        <p:blipFill>
          <a:blip r:embed="rId3"/>
          <a:stretch>
            <a:fillRect/>
          </a:stretch>
        </p:blipFill>
        <p:spPr>
          <a:xfrm>
            <a:off x="4919013" y="3100079"/>
            <a:ext cx="5102997" cy="2978256"/>
          </a:xfrm>
          <a:prstGeom prst="rect">
            <a:avLst/>
          </a:prstGeom>
        </p:spPr>
      </p:pic>
      <p:pic>
        <p:nvPicPr>
          <p:cNvPr id="10" name="Picture 2"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265" y="430807"/>
            <a:ext cx="5078733" cy="3322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20042107">
            <a:off x="3487331" y="3453676"/>
            <a:ext cx="5019740" cy="369332"/>
          </a:xfrm>
          <a:prstGeom prst="rect">
            <a:avLst/>
          </a:prstGeom>
          <a:solidFill>
            <a:schemeClr val="bg1"/>
          </a:solidFill>
          <a:ln w="57150">
            <a:solidFill>
              <a:srgbClr val="FFFF00"/>
            </a:solidFill>
          </a:ln>
        </p:spPr>
        <p:txBody>
          <a:bodyPr wrap="square" rtlCol="0">
            <a:spAutoFit/>
          </a:bodyPr>
          <a:lstStyle/>
          <a:p>
            <a:pPr defTabSz="914400"/>
            <a:r>
              <a:rPr lang="en-US" dirty="0">
                <a:solidFill>
                  <a:prstClr val="black"/>
                </a:solidFill>
                <a:latin typeface="Arial"/>
              </a:rPr>
              <a:t>Even busy boats need a rest…….</a:t>
            </a:r>
          </a:p>
        </p:txBody>
      </p:sp>
      <p:sp>
        <p:nvSpPr>
          <p:cNvPr id="6" name="Rectangle 5"/>
          <p:cNvSpPr/>
          <p:nvPr/>
        </p:nvSpPr>
        <p:spPr>
          <a:xfrm>
            <a:off x="586301" y="6427194"/>
            <a:ext cx="3278127" cy="375542"/>
          </a:xfrm>
          <a:prstGeom prst="rect">
            <a:avLst/>
          </a:prstGeom>
          <a:solidFill>
            <a:srgbClr val="00B0F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ln w="0"/>
                <a:solidFill>
                  <a:prstClr val="white"/>
                </a:solidFill>
                <a:effectLst>
                  <a:outerShdw blurRad="38100" dist="19050" dir="2700000" algn="tl" rotWithShape="0">
                    <a:prstClr val="black">
                      <a:alpha val="40000"/>
                    </a:prstClr>
                  </a:outerShdw>
                </a:effectLst>
                <a:latin typeface="Arial"/>
              </a:rPr>
              <a:t>Thank You!</a:t>
            </a:r>
          </a:p>
        </p:txBody>
      </p:sp>
    </p:spTree>
    <p:extLst>
      <p:ext uri="{BB962C8B-B14F-4D97-AF65-F5344CB8AC3E}">
        <p14:creationId xmlns:p14="http://schemas.microsoft.com/office/powerpoint/2010/main" val="183441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579" y="310753"/>
            <a:ext cx="9578307" cy="1320800"/>
          </a:xfrm>
        </p:spPr>
        <p:txBody>
          <a:bodyPr>
            <a:normAutofit fontScale="90000"/>
          </a:bodyPr>
          <a:lstStyle/>
          <a:p>
            <a:r>
              <a:rPr lang="en-US" sz="4400" dirty="0"/>
              <a:t>Thank you for being </a:t>
            </a:r>
            <a:r>
              <a:rPr lang="en-US" sz="4400" dirty="0">
                <a:solidFill>
                  <a:schemeClr val="accent2">
                    <a:lumMod val="50000"/>
                  </a:schemeClr>
                </a:solidFill>
                <a:latin typeface="Calisto MT" panose="02040603050505030304" pitchFamily="18" charset="0"/>
                <a:ea typeface="+mj-ea"/>
                <a:cs typeface="+mj-cs"/>
              </a:rPr>
              <a:t>Silver Level</a:t>
            </a:r>
            <a:r>
              <a:rPr lang="en-US" sz="4400" u="sng" dirty="0"/>
              <a:t> </a:t>
            </a:r>
            <a:r>
              <a:rPr lang="en-US" sz="4400" dirty="0"/>
              <a:t>Sponsors!</a:t>
            </a:r>
            <a:br>
              <a:rPr lang="en-US" b="1" dirty="0"/>
            </a:br>
            <a:br>
              <a:rPr lang="en-US" b="1" dirty="0"/>
            </a:br>
            <a:br>
              <a:rPr lang="en-US" b="1" dirty="0"/>
            </a:br>
            <a:br>
              <a:rPr lang="en-US" b="1" dirty="0"/>
            </a:br>
            <a:br>
              <a:rPr lang="en-US" b="1" dirty="0"/>
            </a:br>
            <a:r>
              <a:rPr lang="en-US" b="1" dirty="0"/>
              <a:t>						</a:t>
            </a:r>
            <a:br>
              <a:rPr lang="en-US" b="1" dirty="0"/>
            </a:br>
            <a:br>
              <a:rPr lang="en-US" b="1" dirty="0"/>
            </a:br>
            <a:br>
              <a:rPr lang="en-US" b="1" dirty="0"/>
            </a:br>
            <a:endParaRPr lang="en-US" b="1" dirty="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2631" y="1651792"/>
            <a:ext cx="7963697" cy="1085054"/>
          </a:xfrm>
        </p:spPr>
      </p:pic>
      <p:pic>
        <p:nvPicPr>
          <p:cNvPr id="5" name="Picture 4" descr="A green and white sign with white text&#10;&#10;Description automatically generated">
            <a:extLst>
              <a:ext uri="{FF2B5EF4-FFF2-40B4-BE49-F238E27FC236}">
                <a16:creationId xmlns:a16="http://schemas.microsoft.com/office/drawing/2014/main" id="{969DA196-D5D2-5FA1-C637-D32FCE777AD2}"/>
              </a:ext>
            </a:extLst>
          </p:cNvPr>
          <p:cNvPicPr>
            <a:picLocks noChangeAspect="1"/>
          </p:cNvPicPr>
          <p:nvPr/>
        </p:nvPicPr>
        <p:blipFill>
          <a:blip r:embed="rId3"/>
          <a:stretch>
            <a:fillRect/>
          </a:stretch>
        </p:blipFill>
        <p:spPr>
          <a:xfrm>
            <a:off x="6331696" y="2963916"/>
            <a:ext cx="3642884" cy="1621084"/>
          </a:xfrm>
          <a:prstGeom prst="rect">
            <a:avLst/>
          </a:prstGeom>
        </p:spPr>
      </p:pic>
      <p:pic>
        <p:nvPicPr>
          <p:cNvPr id="7" name="Picture 6" descr="A black and white logo&#10;&#10;Description automatically generated">
            <a:extLst>
              <a:ext uri="{FF2B5EF4-FFF2-40B4-BE49-F238E27FC236}">
                <a16:creationId xmlns:a16="http://schemas.microsoft.com/office/drawing/2014/main" id="{B53F29A2-408B-091A-67FB-F98A5D1F0BBA}"/>
              </a:ext>
            </a:extLst>
          </p:cNvPr>
          <p:cNvPicPr>
            <a:picLocks noChangeAspect="1"/>
          </p:cNvPicPr>
          <p:nvPr/>
        </p:nvPicPr>
        <p:blipFill>
          <a:blip r:embed="rId4"/>
          <a:stretch>
            <a:fillRect/>
          </a:stretch>
        </p:blipFill>
        <p:spPr>
          <a:xfrm>
            <a:off x="826666" y="3581399"/>
            <a:ext cx="4498769" cy="1282149"/>
          </a:xfrm>
          <a:prstGeom prst="rect">
            <a:avLst/>
          </a:prstGeom>
        </p:spPr>
      </p:pic>
      <p:pic>
        <p:nvPicPr>
          <p:cNvPr id="9" name="Picture 8" descr="A close-up of a logo&#10;&#10;Description automatically generated">
            <a:extLst>
              <a:ext uri="{FF2B5EF4-FFF2-40B4-BE49-F238E27FC236}">
                <a16:creationId xmlns:a16="http://schemas.microsoft.com/office/drawing/2014/main" id="{B749790A-AB8D-F0F9-9254-1D88AA92CAD0}"/>
              </a:ext>
            </a:extLst>
          </p:cNvPr>
          <p:cNvPicPr>
            <a:picLocks noChangeAspect="1"/>
          </p:cNvPicPr>
          <p:nvPr/>
        </p:nvPicPr>
        <p:blipFill>
          <a:blip r:embed="rId5"/>
          <a:stretch>
            <a:fillRect/>
          </a:stretch>
        </p:blipFill>
        <p:spPr>
          <a:xfrm>
            <a:off x="2775275" y="5302638"/>
            <a:ext cx="5389592" cy="1280028"/>
          </a:xfrm>
          <a:prstGeom prst="rect">
            <a:avLst/>
          </a:prstGeom>
        </p:spPr>
      </p:pic>
      <p:sp>
        <p:nvSpPr>
          <p:cNvPr id="6" name="Content Placeholder 5">
            <a:extLst>
              <a:ext uri="{FF2B5EF4-FFF2-40B4-BE49-F238E27FC236}">
                <a16:creationId xmlns:a16="http://schemas.microsoft.com/office/drawing/2014/main" id="{87E5B4CB-8883-3D74-3AAB-3843A3B1D61F}"/>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3202969111"/>
      </p:ext>
    </p:extLst>
  </p:cSld>
  <p:clrMapOvr>
    <a:masterClrMapping/>
  </p:clrMapOvr>
  <p:transition advClick="0" advTm="5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131" y="482600"/>
            <a:ext cx="7585800" cy="1320800"/>
          </a:xfrm>
        </p:spPr>
        <p:txBody>
          <a:bodyPr/>
          <a:lstStyle/>
          <a:p>
            <a:r>
              <a:rPr lang="en-US" dirty="0">
                <a:solidFill>
                  <a:srgbClr val="0C4A08"/>
                </a:solidFill>
              </a:rPr>
              <a:t>Please Note </a:t>
            </a:r>
          </a:p>
        </p:txBody>
      </p:sp>
      <p:sp>
        <p:nvSpPr>
          <p:cNvPr id="3" name="Content Placeholder 2"/>
          <p:cNvSpPr>
            <a:spLocks noGrp="1"/>
          </p:cNvSpPr>
          <p:nvPr>
            <p:ph idx="1"/>
          </p:nvPr>
        </p:nvSpPr>
        <p:spPr>
          <a:xfrm>
            <a:off x="1219201" y="1803400"/>
            <a:ext cx="9053489" cy="3386771"/>
          </a:xfrm>
        </p:spPr>
        <p:txBody>
          <a:bodyPr>
            <a:noAutofit/>
          </a:bodyPr>
          <a:lstStyle/>
          <a:p>
            <a:pPr marL="0" indent="0" algn="ctr">
              <a:buNone/>
            </a:pPr>
            <a:r>
              <a:rPr lang="en-US" sz="2800" dirty="0">
                <a:solidFill>
                  <a:schemeClr val="tx1"/>
                </a:solidFill>
              </a:rPr>
              <a:t>This material was created for NNESHRM’s Conference. </a:t>
            </a:r>
          </a:p>
          <a:p>
            <a:pPr marL="0" indent="0" algn="ctr">
              <a:buNone/>
            </a:pPr>
            <a:endParaRPr lang="en-US" sz="2800" dirty="0">
              <a:solidFill>
                <a:schemeClr val="tx1"/>
              </a:solidFill>
            </a:endParaRPr>
          </a:p>
          <a:p>
            <a:pPr marL="0" indent="0" algn="ctr">
              <a:buNone/>
            </a:pPr>
            <a:r>
              <a:rPr lang="en-US" sz="2800" dirty="0">
                <a:solidFill>
                  <a:schemeClr val="tx1"/>
                </a:solidFill>
              </a:rPr>
              <a:t>Republication or reuse of the material without the permission of the primary speaker is prohibited. </a:t>
            </a:r>
          </a:p>
          <a:p>
            <a:pPr marL="0" indent="0" algn="ctr">
              <a:buNone/>
            </a:pPr>
            <a:endParaRPr lang="en-US" sz="2800" dirty="0">
              <a:solidFill>
                <a:schemeClr val="tx1"/>
              </a:solidFill>
            </a:endParaRPr>
          </a:p>
          <a:p>
            <a:pPr marL="0" indent="0" algn="ctr">
              <a:buNone/>
            </a:pPr>
            <a:r>
              <a:rPr lang="en-US" sz="2800" dirty="0">
                <a:solidFill>
                  <a:schemeClr val="tx1"/>
                </a:solidFill>
              </a:rPr>
              <a:t>Thank you. </a:t>
            </a:r>
          </a:p>
          <a:p>
            <a:pPr marL="0" indent="0" algn="ctr">
              <a:buNone/>
            </a:pPr>
            <a:endParaRPr lang="en-US" sz="2800" dirty="0"/>
          </a:p>
        </p:txBody>
      </p:sp>
    </p:spTree>
    <p:extLst>
      <p:ext uri="{BB962C8B-B14F-4D97-AF65-F5344CB8AC3E}">
        <p14:creationId xmlns:p14="http://schemas.microsoft.com/office/powerpoint/2010/main" val="18027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DDBF-1987-4D57-7265-BBC240E62F65}"/>
              </a:ext>
            </a:extLst>
          </p:cNvPr>
          <p:cNvSpPr>
            <a:spLocks noGrp="1"/>
          </p:cNvSpPr>
          <p:nvPr>
            <p:ph type="ctrTitle"/>
          </p:nvPr>
        </p:nvSpPr>
        <p:spPr/>
        <p:txBody>
          <a:bodyPr/>
          <a:lstStyle/>
          <a:p>
            <a:r>
              <a:rPr lang="en-US" dirty="0"/>
              <a:t>Take a Break!</a:t>
            </a:r>
            <a:br>
              <a:rPr lang="en-US" dirty="0"/>
            </a:br>
            <a:endParaRPr lang="en-US" dirty="0"/>
          </a:p>
        </p:txBody>
      </p:sp>
      <p:sp>
        <p:nvSpPr>
          <p:cNvPr id="3" name="Subtitle 2">
            <a:extLst>
              <a:ext uri="{FF2B5EF4-FFF2-40B4-BE49-F238E27FC236}">
                <a16:creationId xmlns:a16="http://schemas.microsoft.com/office/drawing/2014/main" id="{4C3D99B1-84F9-18D5-BDD6-7C0A8BCED404}"/>
              </a:ext>
            </a:extLst>
          </p:cNvPr>
          <p:cNvSpPr>
            <a:spLocks noGrp="1"/>
          </p:cNvSpPr>
          <p:nvPr>
            <p:ph type="subTitle" idx="1"/>
          </p:nvPr>
        </p:nvSpPr>
        <p:spPr/>
        <p:txBody>
          <a:bodyPr/>
          <a:lstStyle/>
          <a:p>
            <a:pPr algn="ctr"/>
            <a:r>
              <a:rPr lang="en-US" dirty="0"/>
              <a:t>Back in 10 Minutes</a:t>
            </a:r>
          </a:p>
        </p:txBody>
      </p:sp>
      <p:sp>
        <p:nvSpPr>
          <p:cNvPr id="4" name="Picture Placeholder 3">
            <a:extLst>
              <a:ext uri="{FF2B5EF4-FFF2-40B4-BE49-F238E27FC236}">
                <a16:creationId xmlns:a16="http://schemas.microsoft.com/office/drawing/2014/main" id="{12B3F184-4CA6-0F42-B1CD-FF01DFE62E3A}"/>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1968684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35680" y="1122113"/>
            <a:ext cx="7585788" cy="3516875"/>
          </a:xfrm>
        </p:spPr>
        <p:txBody>
          <a:bodyPr/>
          <a:lstStyle/>
          <a:p>
            <a:r>
              <a:rPr lang="en-US" dirty="0"/>
              <a:t>Dynamic Appraisal of Situational Aggression (DASA) in the Emergency Department</a:t>
            </a:r>
          </a:p>
        </p:txBody>
      </p:sp>
      <p:sp>
        <p:nvSpPr>
          <p:cNvPr id="3" name="Subtitle 2"/>
          <p:cNvSpPr>
            <a:spLocks noGrp="1"/>
          </p:cNvSpPr>
          <p:nvPr>
            <p:ph type="subTitle" idx="1"/>
          </p:nvPr>
        </p:nvSpPr>
        <p:spPr>
          <a:xfrm>
            <a:off x="2212532" y="4185921"/>
            <a:ext cx="7766936" cy="1239520"/>
          </a:xfrm>
        </p:spPr>
        <p:txBody>
          <a:bodyPr/>
          <a:lstStyle/>
          <a:p>
            <a:r>
              <a:rPr lang="en-US" dirty="0"/>
              <a:t>Amy Costigan, MD, FACEP</a:t>
            </a:r>
          </a:p>
          <a:p>
            <a:r>
              <a:rPr lang="en-US" dirty="0"/>
              <a:t>Janell Forget, RN, BSN, JD, CPHRM, FASHRM</a:t>
            </a:r>
          </a:p>
        </p:txBody>
      </p:sp>
      <p:pic>
        <p:nvPicPr>
          <p:cNvPr id="5" name="Picture Placeholder 4">
            <a:extLst>
              <a:ext uri="{FF2B5EF4-FFF2-40B4-BE49-F238E27FC236}">
                <a16:creationId xmlns:a16="http://schemas.microsoft.com/office/drawing/2014/main" id="{EF404D5B-3807-39B4-1990-8B435561CE44}"/>
              </a:ext>
            </a:extLst>
          </p:cNvPr>
          <p:cNvPicPr>
            <a:picLocks noGrp="1" noChangeAspect="1"/>
          </p:cNvPicPr>
          <p:nvPr>
            <p:ph type="pic" sz="quarter" idx="10"/>
          </p:nvPr>
        </p:nvPicPr>
        <p:blipFill>
          <a:blip r:embed="rId2"/>
          <a:srcRect t="23054" b="23054"/>
          <a:stretch>
            <a:fillRect/>
          </a:stretch>
        </p:blipFill>
        <p:spPr>
          <a:xfrm>
            <a:off x="4710113" y="5735888"/>
            <a:ext cx="3398578" cy="961568"/>
          </a:xfrm>
          <a:prstGeom prst="rect">
            <a:avLst/>
          </a:prstGeom>
        </p:spPr>
      </p:pic>
    </p:spTree>
    <p:extLst>
      <p:ext uri="{BB962C8B-B14F-4D97-AF65-F5344CB8AC3E}">
        <p14:creationId xmlns:p14="http://schemas.microsoft.com/office/powerpoint/2010/main" val="4283518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Disclosures</a:t>
            </a:r>
          </a:p>
        </p:txBody>
      </p:sp>
      <p:sp>
        <p:nvSpPr>
          <p:cNvPr id="8" name="Content Placeholder 7"/>
          <p:cNvSpPr>
            <a:spLocks noGrp="1"/>
          </p:cNvSpPr>
          <p:nvPr>
            <p:ph idx="1"/>
          </p:nvPr>
        </p:nvSpPr>
        <p:spPr/>
        <p:txBody>
          <a:bodyPr/>
          <a:lstStyle/>
          <a:p>
            <a:r>
              <a:rPr lang="en-US" dirty="0"/>
              <a:t>We have nothing to disclose.</a:t>
            </a:r>
          </a:p>
        </p:txBody>
      </p:sp>
    </p:spTree>
    <p:extLst>
      <p:ext uri="{BB962C8B-B14F-4D97-AF65-F5344CB8AC3E}">
        <p14:creationId xmlns:p14="http://schemas.microsoft.com/office/powerpoint/2010/main" val="1372957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9756-179A-202F-4F61-7648841B407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49DF9020-3043-AD50-9234-CB5E6526B5EB}"/>
              </a:ext>
            </a:extLst>
          </p:cNvPr>
          <p:cNvSpPr>
            <a:spLocks noGrp="1"/>
          </p:cNvSpPr>
          <p:nvPr>
            <p:ph idx="1"/>
          </p:nvPr>
        </p:nvSpPr>
        <p:spPr/>
        <p:txBody>
          <a:bodyPr/>
          <a:lstStyle/>
          <a:p>
            <a:r>
              <a:rPr lang="en-US" dirty="0"/>
              <a:t>Recognize the role for a risk assessment tool to help identify patients at risk for violence and aggression.</a:t>
            </a:r>
          </a:p>
          <a:p>
            <a:r>
              <a:rPr lang="en-US" dirty="0"/>
              <a:t>Describe UMass Health’s experience and lessons learned with Dynamic Appraisal of Situational Aggression in their emergency departments.</a:t>
            </a:r>
          </a:p>
          <a:p>
            <a:r>
              <a:rPr lang="en-US" dirty="0"/>
              <a:t>Assess the implementation, correlation, outcome, and equity data associated with the DASA project.</a:t>
            </a:r>
          </a:p>
        </p:txBody>
      </p:sp>
    </p:spTree>
    <p:extLst>
      <p:ext uri="{BB962C8B-B14F-4D97-AF65-F5344CB8AC3E}">
        <p14:creationId xmlns:p14="http://schemas.microsoft.com/office/powerpoint/2010/main" val="3371400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69BA52C-EF40-928D-0091-04BFBEBA5604}"/>
              </a:ext>
            </a:extLst>
          </p:cNvPr>
          <p:cNvSpPr>
            <a:spLocks noGrp="1"/>
          </p:cNvSpPr>
          <p:nvPr>
            <p:ph idx="1"/>
          </p:nvPr>
        </p:nvSpPr>
        <p:spPr>
          <a:xfrm>
            <a:off x="2133913" y="2458797"/>
            <a:ext cx="8097907" cy="3532099"/>
          </a:xfrm>
        </p:spPr>
        <p:txBody>
          <a:bodyPr>
            <a:normAutofit/>
          </a:bodyPr>
          <a:lstStyle/>
          <a:p>
            <a:pPr marL="0" indent="0" algn="ctr">
              <a:buNone/>
            </a:pPr>
            <a:endParaRPr lang="en-US" sz="3600" dirty="0"/>
          </a:p>
          <a:p>
            <a:pPr marL="0" indent="0" algn="ctr">
              <a:buNone/>
            </a:pPr>
            <a:r>
              <a:rPr lang="en-US" sz="3600" dirty="0"/>
              <a:t>If you could identify which patients were going to get aggressive and commit violent acts before it happened…</a:t>
            </a:r>
          </a:p>
        </p:txBody>
      </p:sp>
      <p:pic>
        <p:nvPicPr>
          <p:cNvPr id="7" name="Picture 6">
            <a:extLst>
              <a:ext uri="{FF2B5EF4-FFF2-40B4-BE49-F238E27FC236}">
                <a16:creationId xmlns:a16="http://schemas.microsoft.com/office/drawing/2014/main" id="{43887DAA-278D-E892-FEBB-36DDD12B15AD}"/>
              </a:ext>
            </a:extLst>
          </p:cNvPr>
          <p:cNvPicPr>
            <a:picLocks noChangeAspect="1"/>
          </p:cNvPicPr>
          <p:nvPr/>
        </p:nvPicPr>
        <p:blipFill>
          <a:blip r:embed="rId2"/>
          <a:stretch>
            <a:fillRect/>
          </a:stretch>
        </p:blipFill>
        <p:spPr>
          <a:xfrm>
            <a:off x="903333" y="257866"/>
            <a:ext cx="5511426" cy="2200932"/>
          </a:xfrm>
          <a:prstGeom prst="rect">
            <a:avLst/>
          </a:prstGeom>
        </p:spPr>
      </p:pic>
    </p:spTree>
    <p:extLst>
      <p:ext uri="{BB962C8B-B14F-4D97-AF65-F5344CB8AC3E}">
        <p14:creationId xmlns:p14="http://schemas.microsoft.com/office/powerpoint/2010/main" val="2728124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257359-72A1-8518-9CB0-5BAD96B96F62}"/>
              </a:ext>
            </a:extLst>
          </p:cNvPr>
          <p:cNvSpPr>
            <a:spLocks noGrp="1"/>
          </p:cNvSpPr>
          <p:nvPr>
            <p:ph type="title"/>
          </p:nvPr>
        </p:nvSpPr>
        <p:spPr/>
        <p:txBody>
          <a:bodyPr/>
          <a:lstStyle/>
          <a:p>
            <a:r>
              <a:rPr lang="en-US" dirty="0"/>
              <a:t>Risk Assessment Tools</a:t>
            </a:r>
          </a:p>
        </p:txBody>
      </p:sp>
      <p:sp>
        <p:nvSpPr>
          <p:cNvPr id="5" name="Content Placeholder 4">
            <a:extLst>
              <a:ext uri="{FF2B5EF4-FFF2-40B4-BE49-F238E27FC236}">
                <a16:creationId xmlns:a16="http://schemas.microsoft.com/office/drawing/2014/main" id="{82622F94-B549-4970-1CFC-F11363A87692}"/>
              </a:ext>
            </a:extLst>
          </p:cNvPr>
          <p:cNvSpPr>
            <a:spLocks noGrp="1"/>
          </p:cNvSpPr>
          <p:nvPr>
            <p:ph sz="half" idx="1"/>
          </p:nvPr>
        </p:nvSpPr>
        <p:spPr/>
        <p:txBody>
          <a:bodyPr/>
          <a:lstStyle/>
          <a:p>
            <a:pPr marL="0" marR="0" lvl="0" indent="0" algn="ctr"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3300" b="0" i="1" u="none" strike="noStrike" kern="1200" cap="none" spc="0" normalizeH="0" baseline="0" noProof="0" dirty="0">
              <a:ln>
                <a:noFill/>
              </a:ln>
              <a:solidFill>
                <a:srgbClr val="10069F"/>
              </a:solidFill>
              <a:effectLst/>
              <a:uLnTx/>
              <a:uFillTx/>
              <a:latin typeface="Arial" panose="020B0604020202020204"/>
              <a:ea typeface="+mn-ea"/>
              <a:cs typeface="+mn-cs"/>
            </a:endParaRPr>
          </a:p>
          <a:p>
            <a:pPr marL="0" marR="0" lvl="0" indent="0" algn="ctr"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300" b="0" i="1" u="none" strike="noStrike" kern="1200" cap="none" spc="0" normalizeH="0" baseline="0" noProof="0" dirty="0">
                <a:ln>
                  <a:noFill/>
                </a:ln>
                <a:solidFill>
                  <a:schemeClr val="accent2">
                    <a:lumMod val="50000"/>
                  </a:schemeClr>
                </a:solidFill>
                <a:effectLst/>
                <a:uLnTx/>
                <a:uFillTx/>
                <a:latin typeface="Arial" panose="020B0604020202020204"/>
                <a:ea typeface="+mn-ea"/>
                <a:cs typeface="+mn-cs"/>
              </a:rPr>
              <a:t>Goal is early recognition of escalation &amp; early intervention to </a:t>
            </a:r>
            <a:r>
              <a:rPr kumimoji="0" lang="en-US" sz="3300" b="0" i="1" u="sng" strike="noStrike" kern="1200" cap="none" spc="0" normalizeH="0" baseline="0" noProof="0" dirty="0">
                <a:ln>
                  <a:noFill/>
                </a:ln>
                <a:solidFill>
                  <a:schemeClr val="accent2">
                    <a:lumMod val="50000"/>
                  </a:schemeClr>
                </a:solidFill>
                <a:effectLst/>
                <a:uLnTx/>
                <a:uFillTx/>
                <a:latin typeface="Arial" panose="020B0604020202020204"/>
                <a:ea typeface="+mn-ea"/>
                <a:cs typeface="+mn-cs"/>
              </a:rPr>
              <a:t>prevent</a:t>
            </a:r>
            <a:r>
              <a:rPr kumimoji="0" lang="en-US" sz="3300" b="0" i="1" u="none" strike="noStrike" kern="1200" cap="none" spc="0" normalizeH="0" baseline="0" noProof="0" dirty="0">
                <a:ln>
                  <a:noFill/>
                </a:ln>
                <a:solidFill>
                  <a:schemeClr val="accent2">
                    <a:lumMod val="50000"/>
                  </a:schemeClr>
                </a:solidFill>
                <a:effectLst/>
                <a:uLnTx/>
                <a:uFillTx/>
                <a:latin typeface="Arial" panose="020B0604020202020204"/>
                <a:ea typeface="+mn-ea"/>
                <a:cs typeface="+mn-cs"/>
              </a:rPr>
              <a:t> violent or aggressive event</a:t>
            </a:r>
          </a:p>
          <a:p>
            <a:endParaRPr lang="en-US" dirty="0"/>
          </a:p>
        </p:txBody>
      </p:sp>
      <p:pic>
        <p:nvPicPr>
          <p:cNvPr id="7" name="Content Placeholder 6">
            <a:extLst>
              <a:ext uri="{FF2B5EF4-FFF2-40B4-BE49-F238E27FC236}">
                <a16:creationId xmlns:a16="http://schemas.microsoft.com/office/drawing/2014/main" id="{939ED7CF-4209-AD48-FF75-1D8B3DA13F49}"/>
              </a:ext>
            </a:extLst>
          </p:cNvPr>
          <p:cNvPicPr>
            <a:picLocks noGrp="1" noChangeAspect="1"/>
          </p:cNvPicPr>
          <p:nvPr>
            <p:ph sz="half" idx="2"/>
          </p:nvPr>
        </p:nvPicPr>
        <p:blipFill>
          <a:blip r:embed="rId2"/>
          <a:stretch>
            <a:fillRect/>
          </a:stretch>
        </p:blipFill>
        <p:spPr>
          <a:xfrm>
            <a:off x="6443091" y="1854200"/>
            <a:ext cx="3504756" cy="3582988"/>
          </a:xfrm>
          <a:prstGeom prst="rect">
            <a:avLst/>
          </a:prstGeom>
        </p:spPr>
      </p:pic>
    </p:spTree>
    <p:extLst>
      <p:ext uri="{BB962C8B-B14F-4D97-AF65-F5344CB8AC3E}">
        <p14:creationId xmlns:p14="http://schemas.microsoft.com/office/powerpoint/2010/main" val="42136478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F7BC23-C070-8492-9F1A-44C08927BA7B}"/>
              </a:ext>
            </a:extLst>
          </p:cNvPr>
          <p:cNvSpPr>
            <a:spLocks noGrp="1"/>
          </p:cNvSpPr>
          <p:nvPr>
            <p:ph type="title"/>
          </p:nvPr>
        </p:nvSpPr>
        <p:spPr/>
        <p:txBody>
          <a:bodyPr/>
          <a:lstStyle/>
          <a:p>
            <a:r>
              <a:rPr lang="en-US" dirty="0"/>
              <a:t>Risk Assessment Tools in the ED</a:t>
            </a:r>
          </a:p>
        </p:txBody>
      </p:sp>
      <p:sp>
        <p:nvSpPr>
          <p:cNvPr id="6" name="Content Placeholder 5">
            <a:extLst>
              <a:ext uri="{FF2B5EF4-FFF2-40B4-BE49-F238E27FC236}">
                <a16:creationId xmlns:a16="http://schemas.microsoft.com/office/drawing/2014/main" id="{0B219066-8327-3F2E-783E-0AE2C2C01965}"/>
              </a:ext>
            </a:extLst>
          </p:cNvPr>
          <p:cNvSpPr>
            <a:spLocks noGrp="1"/>
          </p:cNvSpPr>
          <p:nvPr>
            <p:ph idx="1"/>
          </p:nvPr>
        </p:nvSpPr>
        <p:spPr/>
        <p:txBody>
          <a:bodyPr>
            <a:normAutofit lnSpcReduction="10000"/>
          </a:bodyPr>
          <a:lstStyle/>
          <a:p>
            <a:r>
              <a:rPr lang="en-US" sz="2400" dirty="0">
                <a:solidFill>
                  <a:srgbClr val="000000"/>
                </a:solidFill>
              </a:rPr>
              <a:t>Paucity of high-quality research using violence risk assessment tools in the emergency department setting.</a:t>
            </a:r>
          </a:p>
          <a:p>
            <a:r>
              <a:rPr lang="en-US" sz="2400" dirty="0">
                <a:solidFill>
                  <a:srgbClr val="000000"/>
                </a:solidFill>
              </a:rPr>
              <a:t>Most tools are established in behavioral health environment</a:t>
            </a:r>
          </a:p>
          <a:p>
            <a:r>
              <a:rPr lang="en-US" sz="2400" dirty="0">
                <a:solidFill>
                  <a:srgbClr val="000000"/>
                </a:solidFill>
              </a:rPr>
              <a:t>Some small attempts at creating ED specific tools</a:t>
            </a:r>
          </a:p>
          <a:p>
            <a:r>
              <a:rPr lang="en-US" sz="2400" dirty="0">
                <a:solidFill>
                  <a:srgbClr val="000000"/>
                </a:solidFill>
              </a:rPr>
              <a:t>Not enough data to support using one tool over the other.</a:t>
            </a:r>
          </a:p>
          <a:p>
            <a:endParaRPr lang="en-US" dirty="0"/>
          </a:p>
        </p:txBody>
      </p:sp>
    </p:spTree>
    <p:extLst>
      <p:ext uri="{BB962C8B-B14F-4D97-AF65-F5344CB8AC3E}">
        <p14:creationId xmlns:p14="http://schemas.microsoft.com/office/powerpoint/2010/main" val="1079458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6A65-354C-661C-5179-F72B3DCFBB5D}"/>
              </a:ext>
            </a:extLst>
          </p:cNvPr>
          <p:cNvSpPr>
            <a:spLocks noGrp="1"/>
          </p:cNvSpPr>
          <p:nvPr>
            <p:ph type="title"/>
          </p:nvPr>
        </p:nvSpPr>
        <p:spPr/>
        <p:txBody>
          <a:bodyPr>
            <a:normAutofit fontScale="90000"/>
          </a:bodyPr>
          <a:lstStyle/>
          <a:p>
            <a:pPr marL="0" indent="0"/>
            <a:br>
              <a:rPr lang="en-US" sz="3600" dirty="0">
                <a:solidFill>
                  <a:schemeClr val="tx1"/>
                </a:solidFill>
                <a:latin typeface="Times New Roman" panose="02020603050405020304" pitchFamily="18" charset="0"/>
                <a:ea typeface="Times New Roman" panose="02020603050405020304" pitchFamily="18" charset="0"/>
              </a:rPr>
            </a:br>
            <a:r>
              <a:rPr lang="en-US" sz="3600" dirty="0">
                <a:solidFill>
                  <a:schemeClr val="tx1"/>
                </a:solidFill>
                <a:latin typeface="Times New Roman" panose="02020603050405020304" pitchFamily="18" charset="0"/>
                <a:ea typeface="Times New Roman" panose="02020603050405020304" pitchFamily="18" charset="0"/>
              </a:rPr>
              <a:t>“R</a:t>
            </a:r>
            <a:r>
              <a:rPr lang="en-US" sz="3600" dirty="0">
                <a:solidFill>
                  <a:schemeClr val="tx1"/>
                </a:solidFill>
                <a:effectLst/>
                <a:latin typeface="Times New Roman" panose="02020603050405020304" pitchFamily="18" charset="0"/>
                <a:ea typeface="Times New Roman" panose="02020603050405020304" pitchFamily="18" charset="0"/>
              </a:rPr>
              <a:t>esearch on the use of these tools or possibly the development or validation of a new ED-Specific tool is needed. Ongoing, multicenter NIH-funded studies (ED-SAFE, ED-STARS) are developing ED-specific suicide screening tools. Similar work is needed for workplace violence, mass violence, and homicide.”</a:t>
            </a:r>
            <a:br>
              <a:rPr lang="en-US" sz="3600" dirty="0">
                <a:solidFill>
                  <a:schemeClr val="tx1"/>
                </a:solidFill>
                <a:effectLst/>
                <a:latin typeface="Times New Roman" panose="02020603050405020304" pitchFamily="18" charset="0"/>
                <a:ea typeface="Times New Roman" panose="02020603050405020304" pitchFamily="18" charset="0"/>
              </a:rPr>
            </a:br>
            <a:r>
              <a:rPr lang="en-US" sz="3600" dirty="0">
                <a:solidFill>
                  <a:schemeClr val="tx1"/>
                </a:solidFill>
                <a:latin typeface="Times New Roman" panose="02020603050405020304" pitchFamily="18" charset="0"/>
              </a:rPr>
              <a:t>	</a:t>
            </a:r>
            <a:br>
              <a:rPr lang="en-US" sz="3600" dirty="0">
                <a:solidFill>
                  <a:schemeClr val="tx1"/>
                </a:solidFill>
              </a:rPr>
            </a:br>
            <a:endParaRPr lang="en-US" dirty="0"/>
          </a:p>
        </p:txBody>
      </p:sp>
      <p:pic>
        <p:nvPicPr>
          <p:cNvPr id="6" name="Picture 5">
            <a:extLst>
              <a:ext uri="{FF2B5EF4-FFF2-40B4-BE49-F238E27FC236}">
                <a16:creationId xmlns:a16="http://schemas.microsoft.com/office/drawing/2014/main" id="{014A3A4C-0BA8-C416-ADA0-8B480853E481}"/>
              </a:ext>
            </a:extLst>
          </p:cNvPr>
          <p:cNvPicPr>
            <a:picLocks noChangeAspect="1"/>
          </p:cNvPicPr>
          <p:nvPr/>
        </p:nvPicPr>
        <p:blipFill>
          <a:blip r:embed="rId2"/>
          <a:stretch>
            <a:fillRect/>
          </a:stretch>
        </p:blipFill>
        <p:spPr>
          <a:xfrm>
            <a:off x="4947780" y="4918629"/>
            <a:ext cx="2622115" cy="1619156"/>
          </a:xfrm>
          <a:prstGeom prst="rect">
            <a:avLst/>
          </a:prstGeom>
        </p:spPr>
      </p:pic>
    </p:spTree>
    <p:extLst>
      <p:ext uri="{BB962C8B-B14F-4D97-AF65-F5344CB8AC3E}">
        <p14:creationId xmlns:p14="http://schemas.microsoft.com/office/powerpoint/2010/main" val="489815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4D305-267D-BD18-6650-F2A776C8C10E}"/>
              </a:ext>
            </a:extLst>
          </p:cNvPr>
          <p:cNvSpPr>
            <a:spLocks noGrp="1"/>
          </p:cNvSpPr>
          <p:nvPr>
            <p:ph type="title"/>
          </p:nvPr>
        </p:nvSpPr>
        <p:spPr/>
        <p:txBody>
          <a:bodyPr/>
          <a:lstStyle/>
          <a:p>
            <a:r>
              <a:rPr lang="en-US" dirty="0"/>
              <a:t>Inappropriate Assessments for ED</a:t>
            </a:r>
          </a:p>
        </p:txBody>
      </p:sp>
      <p:pic>
        <p:nvPicPr>
          <p:cNvPr id="5" name="Content Placeholder 4">
            <a:extLst>
              <a:ext uri="{FF2B5EF4-FFF2-40B4-BE49-F238E27FC236}">
                <a16:creationId xmlns:a16="http://schemas.microsoft.com/office/drawing/2014/main" id="{B7EBE7EF-E6AA-62D8-957C-389EEA67FA13}"/>
              </a:ext>
            </a:extLst>
          </p:cNvPr>
          <p:cNvPicPr>
            <a:picLocks noGrp="1" noChangeAspect="1"/>
          </p:cNvPicPr>
          <p:nvPr>
            <p:ph idx="1"/>
          </p:nvPr>
        </p:nvPicPr>
        <p:blipFill>
          <a:blip r:embed="rId2"/>
          <a:stretch>
            <a:fillRect/>
          </a:stretch>
        </p:blipFill>
        <p:spPr>
          <a:xfrm>
            <a:off x="2047855" y="1139870"/>
            <a:ext cx="8396915" cy="5193648"/>
          </a:xfrm>
        </p:spPr>
      </p:pic>
    </p:spTree>
    <p:extLst>
      <p:ext uri="{BB962C8B-B14F-4D97-AF65-F5344CB8AC3E}">
        <p14:creationId xmlns:p14="http://schemas.microsoft.com/office/powerpoint/2010/main" val="319390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597A164-D57B-4AE1-A0B8-5C1D896AB6D3}"/>
              </a:ext>
            </a:extLst>
          </p:cNvPr>
          <p:cNvSpPr>
            <a:spLocks noGrp="1"/>
          </p:cNvSpPr>
          <p:nvPr>
            <p:ph type="ctrTitle"/>
          </p:nvPr>
        </p:nvSpPr>
        <p:spPr>
          <a:xfrm>
            <a:off x="2061507" y="834014"/>
            <a:ext cx="8289969" cy="1346479"/>
          </a:xfrm>
        </p:spPr>
        <p:txBody>
          <a:bodyPr/>
          <a:lstStyle/>
          <a:p>
            <a:r>
              <a:rPr lang="en-GB" dirty="0">
                <a:solidFill>
                  <a:srgbClr val="183E75"/>
                </a:solidFill>
              </a:rPr>
              <a:t>Risk Management Pot Luck:</a:t>
            </a:r>
            <a:br>
              <a:rPr lang="en-GB" dirty="0">
                <a:solidFill>
                  <a:srgbClr val="183E75"/>
                </a:solidFill>
              </a:rPr>
            </a:br>
            <a:r>
              <a:rPr lang="en-GB" dirty="0">
                <a:solidFill>
                  <a:srgbClr val="183E75"/>
                </a:solidFill>
              </a:rPr>
              <a:t>Stuff I Learned Along The Way….</a:t>
            </a:r>
            <a:br>
              <a:rPr lang="en-GB" dirty="0">
                <a:solidFill>
                  <a:srgbClr val="183E75"/>
                </a:solidFill>
              </a:rPr>
            </a:br>
            <a:endParaRPr lang="en-GB" dirty="0">
              <a:solidFill>
                <a:srgbClr val="183E75"/>
              </a:solidFill>
            </a:endParaRPr>
          </a:p>
        </p:txBody>
      </p:sp>
      <p:sp>
        <p:nvSpPr>
          <p:cNvPr id="15" name="Subtitle 14">
            <a:extLst>
              <a:ext uri="{FF2B5EF4-FFF2-40B4-BE49-F238E27FC236}">
                <a16:creationId xmlns:a16="http://schemas.microsoft.com/office/drawing/2014/main" id="{D4AABA6C-01ED-4757-A715-A4CA3C4944BE}"/>
              </a:ext>
            </a:extLst>
          </p:cNvPr>
          <p:cNvSpPr>
            <a:spLocks noGrp="1"/>
          </p:cNvSpPr>
          <p:nvPr>
            <p:ph type="subTitle" idx="1"/>
          </p:nvPr>
        </p:nvSpPr>
        <p:spPr>
          <a:xfrm>
            <a:off x="2129736" y="2284366"/>
            <a:ext cx="5900142" cy="3174576"/>
          </a:xfrm>
        </p:spPr>
        <p:txBody>
          <a:bodyPr/>
          <a:lstStyle/>
          <a:p>
            <a:r>
              <a:rPr lang="en-GB" dirty="0"/>
              <a:t>Barbara McCarthy RN, MPH, CPHRM, DFASHRM </a:t>
            </a:r>
          </a:p>
          <a:p>
            <a:r>
              <a:rPr lang="en-GB" dirty="0"/>
              <a:t>(Retired) Enterprise Risk Officer, Beverly Hospital, member BILH</a:t>
            </a:r>
          </a:p>
          <a:p>
            <a:r>
              <a:rPr lang="en-GB" dirty="0"/>
              <a:t>ASHRM President  2022     </a:t>
            </a:r>
          </a:p>
          <a:p>
            <a:r>
              <a:rPr lang="en-GB" dirty="0"/>
              <a:t>bmccarthy1025@gmail.com</a:t>
            </a:r>
          </a:p>
          <a:p>
            <a:endParaRPr lang="en-GB" dirty="0"/>
          </a:p>
          <a:p>
            <a:r>
              <a:rPr lang="en-GB" dirty="0"/>
              <a:t>NNESHRM</a:t>
            </a:r>
          </a:p>
          <a:p>
            <a:r>
              <a:rPr lang="en-GB" dirty="0"/>
              <a:t>November 18, 2024</a:t>
            </a:r>
          </a:p>
        </p:txBody>
      </p:sp>
      <p:sp>
        <p:nvSpPr>
          <p:cNvPr id="2" name="TextBox 1"/>
          <p:cNvSpPr txBox="1"/>
          <p:nvPr/>
        </p:nvSpPr>
        <p:spPr>
          <a:xfrm>
            <a:off x="4704303" y="5707464"/>
            <a:ext cx="5752682" cy="369332"/>
          </a:xfrm>
          <a:prstGeom prst="rect">
            <a:avLst/>
          </a:prstGeom>
          <a:solidFill>
            <a:schemeClr val="bg1"/>
          </a:solidFill>
        </p:spPr>
        <p:txBody>
          <a:bodyPr wrap="square" rtlCol="0">
            <a:spAutoFit/>
          </a:bodyPr>
          <a:lstStyle/>
          <a:p>
            <a:pPr defTabSz="914400"/>
            <a:endParaRPr lang="en-US" dirty="0">
              <a:solidFill>
                <a:prstClr val="black"/>
              </a:solidFill>
              <a:latin typeface="Arial"/>
            </a:endParaRPr>
          </a:p>
        </p:txBody>
      </p:sp>
      <p:pic>
        <p:nvPicPr>
          <p:cNvPr id="3" name="Picture 2">
            <a:extLst>
              <a:ext uri="{FF2B5EF4-FFF2-40B4-BE49-F238E27FC236}">
                <a16:creationId xmlns:a16="http://schemas.microsoft.com/office/drawing/2014/main" id="{9EF7C375-1D83-892D-30EE-8A0014B5E2CE}"/>
              </a:ext>
            </a:extLst>
          </p:cNvPr>
          <p:cNvPicPr>
            <a:picLocks noChangeAspect="1"/>
          </p:cNvPicPr>
          <p:nvPr/>
        </p:nvPicPr>
        <p:blipFill>
          <a:blip r:embed="rId3"/>
          <a:stretch>
            <a:fillRect/>
          </a:stretch>
        </p:blipFill>
        <p:spPr>
          <a:xfrm>
            <a:off x="5556505" y="3313870"/>
            <a:ext cx="4640285" cy="3125081"/>
          </a:xfrm>
          <a:prstGeom prst="rect">
            <a:avLst/>
          </a:prstGeom>
        </p:spPr>
      </p:pic>
    </p:spTree>
    <p:extLst>
      <p:ext uri="{BB962C8B-B14F-4D97-AF65-F5344CB8AC3E}">
        <p14:creationId xmlns:p14="http://schemas.microsoft.com/office/powerpoint/2010/main" val="2141583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4AD5-96F2-15EA-73AA-0EE59316393A}"/>
              </a:ext>
            </a:extLst>
          </p:cNvPr>
          <p:cNvSpPr>
            <a:spLocks noGrp="1"/>
          </p:cNvSpPr>
          <p:nvPr>
            <p:ph type="title"/>
          </p:nvPr>
        </p:nvSpPr>
        <p:spPr/>
        <p:txBody>
          <a:bodyPr/>
          <a:lstStyle/>
          <a:p>
            <a:r>
              <a:rPr lang="en-US" dirty="0"/>
              <a:t>ED Appropriate</a:t>
            </a:r>
          </a:p>
        </p:txBody>
      </p:sp>
      <p:pic>
        <p:nvPicPr>
          <p:cNvPr id="4" name="Content Placeholder 3">
            <a:extLst>
              <a:ext uri="{FF2B5EF4-FFF2-40B4-BE49-F238E27FC236}">
                <a16:creationId xmlns:a16="http://schemas.microsoft.com/office/drawing/2014/main" id="{166C6E29-01F0-D93E-08F6-623F7206FF2A}"/>
              </a:ext>
            </a:extLst>
          </p:cNvPr>
          <p:cNvPicPr>
            <a:picLocks noGrp="1" noChangeAspect="1"/>
          </p:cNvPicPr>
          <p:nvPr>
            <p:ph idx="1"/>
          </p:nvPr>
        </p:nvPicPr>
        <p:blipFill>
          <a:blip r:embed="rId2"/>
          <a:stretch>
            <a:fillRect/>
          </a:stretch>
        </p:blipFill>
        <p:spPr>
          <a:xfrm>
            <a:off x="2998532" y="1638742"/>
            <a:ext cx="6358410" cy="4464670"/>
          </a:xfrm>
          <a:prstGeom prst="rect">
            <a:avLst/>
          </a:prstGeom>
        </p:spPr>
      </p:pic>
      <p:pic>
        <p:nvPicPr>
          <p:cNvPr id="5" name="Picture 4">
            <a:extLst>
              <a:ext uri="{FF2B5EF4-FFF2-40B4-BE49-F238E27FC236}">
                <a16:creationId xmlns:a16="http://schemas.microsoft.com/office/drawing/2014/main" id="{7E4A7F55-9132-58D7-8F5A-33D1DCD90C1A}"/>
              </a:ext>
            </a:extLst>
          </p:cNvPr>
          <p:cNvPicPr>
            <a:picLocks noChangeAspect="1"/>
          </p:cNvPicPr>
          <p:nvPr/>
        </p:nvPicPr>
        <p:blipFill>
          <a:blip r:embed="rId3"/>
          <a:stretch>
            <a:fillRect/>
          </a:stretch>
        </p:blipFill>
        <p:spPr>
          <a:xfrm>
            <a:off x="1477489" y="2566341"/>
            <a:ext cx="1725318" cy="1725318"/>
          </a:xfrm>
          <a:prstGeom prst="rect">
            <a:avLst/>
          </a:prstGeom>
        </p:spPr>
      </p:pic>
      <p:sp>
        <p:nvSpPr>
          <p:cNvPr id="6" name="Oval 5">
            <a:extLst>
              <a:ext uri="{FF2B5EF4-FFF2-40B4-BE49-F238E27FC236}">
                <a16:creationId xmlns:a16="http://schemas.microsoft.com/office/drawing/2014/main" id="{A103ECC4-1078-B231-8A73-E3EE4211344A}"/>
              </a:ext>
            </a:extLst>
          </p:cNvPr>
          <p:cNvSpPr/>
          <p:nvPr/>
        </p:nvSpPr>
        <p:spPr>
          <a:xfrm>
            <a:off x="3407080" y="1089764"/>
            <a:ext cx="3043824" cy="544802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C24268F-5449-FE78-68C1-1D7F4B35B4F6}"/>
              </a:ext>
            </a:extLst>
          </p:cNvPr>
          <p:cNvPicPr>
            <a:picLocks noChangeAspect="1"/>
          </p:cNvPicPr>
          <p:nvPr/>
        </p:nvPicPr>
        <p:blipFill>
          <a:blip r:embed="rId3"/>
          <a:stretch>
            <a:fillRect/>
          </a:stretch>
        </p:blipFill>
        <p:spPr>
          <a:xfrm>
            <a:off x="8698556" y="2588262"/>
            <a:ext cx="1725318" cy="1725318"/>
          </a:xfrm>
          <a:prstGeom prst="rect">
            <a:avLst/>
          </a:prstGeom>
        </p:spPr>
      </p:pic>
    </p:spTree>
    <p:extLst>
      <p:ext uri="{BB962C8B-B14F-4D97-AF65-F5344CB8AC3E}">
        <p14:creationId xmlns:p14="http://schemas.microsoft.com/office/powerpoint/2010/main" val="2646402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8F23-47B4-E965-0A56-0B0CE38E2B78}"/>
              </a:ext>
            </a:extLst>
          </p:cNvPr>
          <p:cNvSpPr>
            <a:spLocks noGrp="1"/>
          </p:cNvSpPr>
          <p:nvPr>
            <p:ph type="title"/>
          </p:nvPr>
        </p:nvSpPr>
        <p:spPr/>
        <p:txBody>
          <a:bodyPr/>
          <a:lstStyle/>
          <a:p>
            <a:r>
              <a:rPr lang="en-US" dirty="0"/>
              <a:t>Why DASA?</a:t>
            </a:r>
          </a:p>
        </p:txBody>
      </p:sp>
      <p:pic>
        <p:nvPicPr>
          <p:cNvPr id="4" name="Content Placeholder 3">
            <a:extLst>
              <a:ext uri="{FF2B5EF4-FFF2-40B4-BE49-F238E27FC236}">
                <a16:creationId xmlns:a16="http://schemas.microsoft.com/office/drawing/2014/main" id="{9B243102-89C3-CDC3-A18D-7C5FC42990E2}"/>
              </a:ext>
            </a:extLst>
          </p:cNvPr>
          <p:cNvPicPr>
            <a:picLocks noGrp="1" noChangeAspect="1"/>
          </p:cNvPicPr>
          <p:nvPr>
            <p:ph idx="1"/>
          </p:nvPr>
        </p:nvPicPr>
        <p:blipFill>
          <a:blip r:embed="rId2"/>
          <a:stretch>
            <a:fillRect/>
          </a:stretch>
        </p:blipFill>
        <p:spPr>
          <a:xfrm>
            <a:off x="2625625" y="1465545"/>
            <a:ext cx="6940749" cy="4446739"/>
          </a:xfrm>
          <a:prstGeom prst="rect">
            <a:avLst/>
          </a:prstGeom>
        </p:spPr>
      </p:pic>
    </p:spTree>
    <p:extLst>
      <p:ext uri="{BB962C8B-B14F-4D97-AF65-F5344CB8AC3E}">
        <p14:creationId xmlns:p14="http://schemas.microsoft.com/office/powerpoint/2010/main" val="1116184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9922-2FFE-C1FE-1460-053EA0EC7F68}"/>
              </a:ext>
            </a:extLst>
          </p:cNvPr>
          <p:cNvSpPr>
            <a:spLocks noGrp="1"/>
          </p:cNvSpPr>
          <p:nvPr>
            <p:ph type="title"/>
          </p:nvPr>
        </p:nvSpPr>
        <p:spPr>
          <a:xfrm>
            <a:off x="2303099" y="320214"/>
            <a:ext cx="8181185" cy="1395851"/>
          </a:xfrm>
        </p:spPr>
        <p:txBody>
          <a:bodyPr/>
          <a:lstStyle/>
          <a:p>
            <a:r>
              <a:rPr lang="en-US" dirty="0"/>
              <a:t>Dynamic Appraisal of Situational Aggression (DASA)</a:t>
            </a:r>
          </a:p>
        </p:txBody>
      </p:sp>
      <p:sp>
        <p:nvSpPr>
          <p:cNvPr id="3" name="Content Placeholder 2">
            <a:extLst>
              <a:ext uri="{FF2B5EF4-FFF2-40B4-BE49-F238E27FC236}">
                <a16:creationId xmlns:a16="http://schemas.microsoft.com/office/drawing/2014/main" id="{3E2E67D0-40B6-C5C2-1BA6-7CFAA20D5414}"/>
              </a:ext>
            </a:extLst>
          </p:cNvPr>
          <p:cNvSpPr>
            <a:spLocks noGrp="1"/>
          </p:cNvSpPr>
          <p:nvPr>
            <p:ph idx="1"/>
          </p:nvPr>
        </p:nvSpPr>
        <p:spPr/>
        <p:txBody>
          <a:bodyPr/>
          <a:lstStyle/>
          <a:p>
            <a:r>
              <a:rPr lang="en-US" sz="2400" dirty="0">
                <a:solidFill>
                  <a:srgbClr val="000000"/>
                </a:solidFill>
              </a:rPr>
              <a:t>Developed by Ogloff and Daffern in 2006 to assess the likelihood that a patient will become aggressive within 24 hours in an inpatient psychiatric unit. </a:t>
            </a:r>
          </a:p>
          <a:p>
            <a:pPr marL="0" indent="0">
              <a:buNone/>
            </a:pPr>
            <a:endParaRPr lang="en-US" sz="2400" dirty="0">
              <a:solidFill>
                <a:srgbClr val="000000"/>
              </a:solidFill>
            </a:endParaRPr>
          </a:p>
          <a:p>
            <a:r>
              <a:rPr lang="en-US" sz="2400" dirty="0">
                <a:solidFill>
                  <a:srgbClr val="000000"/>
                </a:solidFill>
              </a:rPr>
              <a:t>Found to predict aggression significantly better than unaided clinical risk judgements by psychiatric nurses.</a:t>
            </a:r>
          </a:p>
          <a:p>
            <a:endParaRPr lang="en-US" dirty="0"/>
          </a:p>
        </p:txBody>
      </p:sp>
    </p:spTree>
    <p:extLst>
      <p:ext uri="{BB962C8B-B14F-4D97-AF65-F5344CB8AC3E}">
        <p14:creationId xmlns:p14="http://schemas.microsoft.com/office/powerpoint/2010/main" val="203860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B173-B66B-0B11-FD9C-8277098B36DA}"/>
              </a:ext>
            </a:extLst>
          </p:cNvPr>
          <p:cNvSpPr>
            <a:spLocks noGrp="1"/>
          </p:cNvSpPr>
          <p:nvPr>
            <p:ph type="title"/>
          </p:nvPr>
        </p:nvSpPr>
        <p:spPr/>
        <p:txBody>
          <a:bodyPr/>
          <a:lstStyle/>
          <a:p>
            <a:r>
              <a:rPr lang="en-US" dirty="0"/>
              <a:t>DASA</a:t>
            </a:r>
          </a:p>
        </p:txBody>
      </p:sp>
      <p:pic>
        <p:nvPicPr>
          <p:cNvPr id="8" name="Content Placeholder 7">
            <a:extLst>
              <a:ext uri="{FF2B5EF4-FFF2-40B4-BE49-F238E27FC236}">
                <a16:creationId xmlns:a16="http://schemas.microsoft.com/office/drawing/2014/main" id="{0C994A76-137D-F829-99EB-75DAA6FA7FBB}"/>
              </a:ext>
            </a:extLst>
          </p:cNvPr>
          <p:cNvPicPr>
            <a:picLocks noGrp="1" noChangeAspect="1"/>
          </p:cNvPicPr>
          <p:nvPr>
            <p:ph idx="1"/>
          </p:nvPr>
        </p:nvPicPr>
        <p:blipFill>
          <a:blip r:embed="rId2"/>
          <a:stretch>
            <a:fillRect/>
          </a:stretch>
        </p:blipFill>
        <p:spPr>
          <a:xfrm>
            <a:off x="6381975" y="1429700"/>
            <a:ext cx="5555330" cy="4168012"/>
          </a:xfrm>
        </p:spPr>
      </p:pic>
      <p:graphicFrame>
        <p:nvGraphicFramePr>
          <p:cNvPr id="6" name="Diagram 5">
            <a:extLst>
              <a:ext uri="{FF2B5EF4-FFF2-40B4-BE49-F238E27FC236}">
                <a16:creationId xmlns:a16="http://schemas.microsoft.com/office/drawing/2014/main" id="{20308087-72F3-7DAA-6923-8F3F4394B185}"/>
              </a:ext>
            </a:extLst>
          </p:cNvPr>
          <p:cNvGraphicFramePr/>
          <p:nvPr/>
        </p:nvGraphicFramePr>
        <p:xfrm>
          <a:off x="160714" y="130555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78110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97FBC-5F30-FC6F-BAB6-E5AF54A5B4D3}"/>
              </a:ext>
            </a:extLst>
          </p:cNvPr>
          <p:cNvSpPr>
            <a:spLocks noGrp="1"/>
          </p:cNvSpPr>
          <p:nvPr>
            <p:ph type="title"/>
          </p:nvPr>
        </p:nvSpPr>
        <p:spPr/>
        <p:txBody>
          <a:bodyPr/>
          <a:lstStyle/>
          <a:p>
            <a:r>
              <a:rPr lang="en-US" dirty="0"/>
              <a:t>DASA Scores – Risk Levels</a:t>
            </a:r>
          </a:p>
        </p:txBody>
      </p:sp>
      <p:sp>
        <p:nvSpPr>
          <p:cNvPr id="3" name="Content Placeholder 2">
            <a:extLst>
              <a:ext uri="{FF2B5EF4-FFF2-40B4-BE49-F238E27FC236}">
                <a16:creationId xmlns:a16="http://schemas.microsoft.com/office/drawing/2014/main" id="{F13C865B-F36E-876C-3EB3-C3BBDC8AD2CD}"/>
              </a:ext>
            </a:extLst>
          </p:cNvPr>
          <p:cNvSpPr>
            <a:spLocks noGrp="1"/>
          </p:cNvSpPr>
          <p:nvPr>
            <p:ph idx="1"/>
          </p:nvPr>
        </p:nvSpPr>
        <p:spPr>
          <a:xfrm>
            <a:off x="1077238" y="1164921"/>
            <a:ext cx="10221239" cy="5372864"/>
          </a:xfrm>
        </p:spPr>
        <p:txBody>
          <a:bodyPr>
            <a:normAutofit/>
          </a:bodyPr>
          <a:lstStyle/>
          <a:p>
            <a:pPr marL="0" indent="0" algn="ctr">
              <a:buNone/>
            </a:pPr>
            <a:r>
              <a:rPr lang="en-US" sz="2400" dirty="0">
                <a:solidFill>
                  <a:srgbClr val="0066FF"/>
                </a:solidFill>
                <a:latin typeface="AdvP4493B6"/>
              </a:rPr>
              <a:t>“As the goal of using the DASA is not just to predict risk for aggression but to help manage the risk, scores of 4 or more should be considered high enough to require immediate intervention aimed to reduce the likelihood of patients engaging in physical aggression.”</a:t>
            </a:r>
            <a:endParaRPr lang="en-US" dirty="0">
              <a:solidFill>
                <a:srgbClr val="0066FF"/>
              </a:solidFill>
            </a:endParaRPr>
          </a:p>
          <a:p>
            <a:pPr marL="0" indent="0">
              <a:buNone/>
            </a:pPr>
            <a:endParaRPr lang="en-US" sz="1800" dirty="0">
              <a:solidFill>
                <a:srgbClr val="231F20"/>
              </a:solidFill>
              <a:latin typeface="AdvP4493B6"/>
            </a:endParaRPr>
          </a:p>
          <a:p>
            <a:r>
              <a:rPr lang="en-US" sz="3200" dirty="0">
                <a:solidFill>
                  <a:srgbClr val="231F20"/>
                </a:solidFill>
                <a:latin typeface="AdvP4493B6"/>
              </a:rPr>
              <a:t>Score of </a:t>
            </a:r>
            <a:r>
              <a:rPr lang="en-US" sz="3200" b="1" dirty="0">
                <a:solidFill>
                  <a:srgbClr val="231F20"/>
                </a:solidFill>
                <a:latin typeface="AdvP4493B6"/>
              </a:rPr>
              <a:t>0</a:t>
            </a:r>
            <a:r>
              <a:rPr lang="en-US" sz="3200" dirty="0">
                <a:solidFill>
                  <a:srgbClr val="231F20"/>
                </a:solidFill>
                <a:latin typeface="AdvP4493B6"/>
              </a:rPr>
              <a:t> = </a:t>
            </a:r>
            <a:r>
              <a:rPr lang="en-US" sz="3200" u="sng" dirty="0">
                <a:solidFill>
                  <a:srgbClr val="0066FF"/>
                </a:solidFill>
                <a:latin typeface="AdvP4493B6"/>
              </a:rPr>
              <a:t>Low risk</a:t>
            </a:r>
          </a:p>
          <a:p>
            <a:r>
              <a:rPr lang="en-US" sz="3200" dirty="0">
                <a:solidFill>
                  <a:srgbClr val="231F20"/>
                </a:solidFill>
                <a:latin typeface="AdvP4493B6"/>
              </a:rPr>
              <a:t>Scores of </a:t>
            </a:r>
            <a:r>
              <a:rPr lang="en-US" sz="3200" b="1" dirty="0">
                <a:solidFill>
                  <a:srgbClr val="231F20"/>
                </a:solidFill>
                <a:latin typeface="AdvP4493B6"/>
              </a:rPr>
              <a:t>1 - 3</a:t>
            </a:r>
            <a:r>
              <a:rPr lang="en-US" sz="3200" dirty="0">
                <a:solidFill>
                  <a:srgbClr val="231F20"/>
                </a:solidFill>
                <a:latin typeface="AdvP4493B6"/>
              </a:rPr>
              <a:t> = </a:t>
            </a:r>
            <a:r>
              <a:rPr lang="en-US" sz="3200" u="sng" dirty="0">
                <a:solidFill>
                  <a:srgbClr val="00B050"/>
                </a:solidFill>
                <a:latin typeface="AdvP4493B6"/>
              </a:rPr>
              <a:t>Moderate risk</a:t>
            </a:r>
          </a:p>
          <a:p>
            <a:r>
              <a:rPr lang="en-US" sz="3200" dirty="0">
                <a:solidFill>
                  <a:srgbClr val="231F20"/>
                </a:solidFill>
                <a:latin typeface="AdvP4493B6"/>
              </a:rPr>
              <a:t>Scores of </a:t>
            </a:r>
            <a:r>
              <a:rPr lang="en-US" sz="3200" b="1" dirty="0">
                <a:solidFill>
                  <a:srgbClr val="231F20"/>
                </a:solidFill>
                <a:latin typeface="AdvP4493B6"/>
              </a:rPr>
              <a:t>4 or 5</a:t>
            </a:r>
            <a:r>
              <a:rPr lang="en-US" sz="3200" dirty="0">
                <a:solidFill>
                  <a:srgbClr val="231F20"/>
                </a:solidFill>
                <a:latin typeface="AdvP4493B6"/>
              </a:rPr>
              <a:t>= </a:t>
            </a:r>
            <a:r>
              <a:rPr lang="en-US" sz="3200" u="sng" dirty="0">
                <a:solidFill>
                  <a:srgbClr val="F98007"/>
                </a:solidFill>
                <a:latin typeface="AdvP4493B6"/>
              </a:rPr>
              <a:t>High risk</a:t>
            </a:r>
          </a:p>
          <a:p>
            <a:r>
              <a:rPr lang="en-US" sz="3200" dirty="0">
                <a:solidFill>
                  <a:srgbClr val="231F20"/>
                </a:solidFill>
                <a:latin typeface="AdvP4493B6"/>
              </a:rPr>
              <a:t>Scores of </a:t>
            </a:r>
            <a:r>
              <a:rPr lang="en-US" sz="3200" b="1" dirty="0">
                <a:solidFill>
                  <a:srgbClr val="231F20"/>
                </a:solidFill>
                <a:latin typeface="AdvP4493B6"/>
              </a:rPr>
              <a:t>6 or 7 </a:t>
            </a:r>
            <a:r>
              <a:rPr lang="en-US" sz="3200" dirty="0">
                <a:solidFill>
                  <a:srgbClr val="231F20"/>
                </a:solidFill>
                <a:latin typeface="AdvP4493B6"/>
              </a:rPr>
              <a:t>= </a:t>
            </a:r>
            <a:r>
              <a:rPr lang="en-US" sz="3200" u="sng" dirty="0">
                <a:solidFill>
                  <a:srgbClr val="FF0000"/>
                </a:solidFill>
                <a:latin typeface="AdvP4493B6"/>
              </a:rPr>
              <a:t>Imminent risk</a:t>
            </a:r>
          </a:p>
          <a:p>
            <a:endParaRPr lang="en-US" dirty="0"/>
          </a:p>
        </p:txBody>
      </p:sp>
    </p:spTree>
    <p:extLst>
      <p:ext uri="{BB962C8B-B14F-4D97-AF65-F5344CB8AC3E}">
        <p14:creationId xmlns:p14="http://schemas.microsoft.com/office/powerpoint/2010/main" val="1642786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26DC5E4-5EF0-E2DF-0DE0-641BF82217BB}"/>
              </a:ext>
            </a:extLst>
          </p:cNvPr>
          <p:cNvGraphicFramePr/>
          <p:nvPr/>
        </p:nvGraphicFramePr>
        <p:xfrm>
          <a:off x="1803746" y="338203"/>
          <a:ext cx="9031267" cy="5974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0203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79D5-087C-3328-4F61-F717258A4AD0}"/>
              </a:ext>
            </a:extLst>
          </p:cNvPr>
          <p:cNvSpPr>
            <a:spLocks noGrp="1"/>
          </p:cNvSpPr>
          <p:nvPr>
            <p:ph type="title"/>
          </p:nvPr>
        </p:nvSpPr>
        <p:spPr/>
        <p:txBody>
          <a:bodyPr/>
          <a:lstStyle/>
          <a:p>
            <a:r>
              <a:rPr lang="en-US" dirty="0"/>
              <a:t>Meet the Team</a:t>
            </a:r>
          </a:p>
        </p:txBody>
      </p:sp>
      <p:sp>
        <p:nvSpPr>
          <p:cNvPr id="4" name="Content Placeholder 3">
            <a:extLst>
              <a:ext uri="{FF2B5EF4-FFF2-40B4-BE49-F238E27FC236}">
                <a16:creationId xmlns:a16="http://schemas.microsoft.com/office/drawing/2014/main" id="{BC3C25CA-8401-811A-26C8-E5F3BD13EBAA}"/>
              </a:ext>
            </a:extLst>
          </p:cNvPr>
          <p:cNvSpPr>
            <a:spLocks noGrp="1"/>
          </p:cNvSpPr>
          <p:nvPr>
            <p:ph sz="half" idx="1"/>
          </p:nvPr>
        </p:nvSpPr>
        <p:spPr/>
        <p:txBody>
          <a:bodyPr>
            <a:normAutofit fontScale="62500" lnSpcReduction="20000"/>
          </a:bodyPr>
          <a:lstStyle/>
          <a:p>
            <a:r>
              <a:rPr lang="en-US" sz="2400" dirty="0"/>
              <a:t>Physician Lead</a:t>
            </a:r>
          </a:p>
          <a:p>
            <a:r>
              <a:rPr lang="en-US" sz="2400" dirty="0"/>
              <a:t>Workplace Violence Program Manager</a:t>
            </a:r>
          </a:p>
          <a:p>
            <a:r>
              <a:rPr lang="en-US" sz="2400" dirty="0"/>
              <a:t>Senior Director, Emergency Preparedness, Safety, and Transportation</a:t>
            </a:r>
          </a:p>
          <a:p>
            <a:r>
              <a:rPr lang="en-US" sz="2400" dirty="0"/>
              <a:t>Vice President Patient Care Services</a:t>
            </a:r>
          </a:p>
          <a:p>
            <a:r>
              <a:rPr lang="en-US" sz="2400" dirty="0"/>
              <a:t>ED Physicians</a:t>
            </a:r>
          </a:p>
          <a:p>
            <a:r>
              <a:rPr lang="en-US" sz="2400" dirty="0"/>
              <a:t>ED Nurses</a:t>
            </a:r>
          </a:p>
          <a:p>
            <a:r>
              <a:rPr lang="en-US" sz="2400" dirty="0"/>
              <a:t>ED Nurse Managers</a:t>
            </a:r>
          </a:p>
          <a:p>
            <a:r>
              <a:rPr lang="en-US" sz="2400" dirty="0"/>
              <a:t>ED Medical Directors</a:t>
            </a:r>
          </a:p>
          <a:p>
            <a:pPr marL="0" indent="0">
              <a:buNone/>
            </a:pPr>
            <a:endParaRPr lang="en-US" dirty="0"/>
          </a:p>
        </p:txBody>
      </p:sp>
      <p:sp>
        <p:nvSpPr>
          <p:cNvPr id="5" name="Content Placeholder 4">
            <a:extLst>
              <a:ext uri="{FF2B5EF4-FFF2-40B4-BE49-F238E27FC236}">
                <a16:creationId xmlns:a16="http://schemas.microsoft.com/office/drawing/2014/main" id="{A2C7507F-EDBD-DF27-4E69-07610E3D3DC2}"/>
              </a:ext>
            </a:extLst>
          </p:cNvPr>
          <p:cNvSpPr>
            <a:spLocks noGrp="1"/>
          </p:cNvSpPr>
          <p:nvPr>
            <p:ph sz="half" idx="2"/>
          </p:nvPr>
        </p:nvSpPr>
        <p:spPr/>
        <p:txBody>
          <a:bodyPr>
            <a:normAutofit fontScale="62500" lnSpcReduction="20000"/>
          </a:bodyPr>
          <a:lstStyle/>
          <a:p>
            <a:r>
              <a:rPr lang="en-US" sz="2400" dirty="0"/>
              <a:t>Pediatric ED Nurses</a:t>
            </a:r>
          </a:p>
          <a:p>
            <a:r>
              <a:rPr lang="en-US" sz="2400" dirty="0"/>
              <a:t>Psychiatric Nurses</a:t>
            </a:r>
          </a:p>
          <a:p>
            <a:r>
              <a:rPr lang="en-US" sz="2400" dirty="0"/>
              <a:t>Nurse Educators</a:t>
            </a:r>
          </a:p>
          <a:p>
            <a:r>
              <a:rPr lang="en-US" sz="2400" dirty="0"/>
              <a:t>Risk Management</a:t>
            </a:r>
          </a:p>
          <a:p>
            <a:r>
              <a:rPr lang="en-US" sz="2400" dirty="0"/>
              <a:t>ED Informatics</a:t>
            </a:r>
          </a:p>
          <a:p>
            <a:r>
              <a:rPr lang="en-US" sz="2400" dirty="0"/>
              <a:t>EPIC support</a:t>
            </a:r>
          </a:p>
          <a:p>
            <a:r>
              <a:rPr lang="en-US" sz="2400" dirty="0"/>
              <a:t>Workplace Violence Committee Members</a:t>
            </a:r>
          </a:p>
          <a:p>
            <a:r>
              <a:rPr lang="en-US" sz="2400" dirty="0"/>
              <a:t>Security</a:t>
            </a:r>
          </a:p>
          <a:p>
            <a:r>
              <a:rPr lang="en-US" sz="2400" dirty="0"/>
              <a:t>Diversity, Equity, Inclusion Office</a:t>
            </a:r>
          </a:p>
          <a:p>
            <a:r>
              <a:rPr lang="en-US" sz="2400" dirty="0"/>
              <a:t>Legal Office</a:t>
            </a:r>
          </a:p>
          <a:p>
            <a:r>
              <a:rPr lang="en-US" sz="2400" dirty="0"/>
              <a:t>Senior Leadership</a:t>
            </a:r>
          </a:p>
          <a:p>
            <a:endParaRPr lang="en-US" dirty="0"/>
          </a:p>
        </p:txBody>
      </p:sp>
    </p:spTree>
    <p:extLst>
      <p:ext uri="{BB962C8B-B14F-4D97-AF65-F5344CB8AC3E}">
        <p14:creationId xmlns:p14="http://schemas.microsoft.com/office/powerpoint/2010/main" val="675867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EB4B-F4C6-F2BD-DE75-8860F35FE642}"/>
              </a:ext>
            </a:extLst>
          </p:cNvPr>
          <p:cNvSpPr>
            <a:spLocks noGrp="1"/>
          </p:cNvSpPr>
          <p:nvPr>
            <p:ph type="title"/>
          </p:nvPr>
        </p:nvSpPr>
        <p:spPr/>
        <p:txBody>
          <a:bodyPr/>
          <a:lstStyle/>
          <a:p>
            <a:r>
              <a:rPr lang="en-US" dirty="0"/>
              <a:t>Scope of DASA Project</a:t>
            </a:r>
          </a:p>
        </p:txBody>
      </p:sp>
      <p:graphicFrame>
        <p:nvGraphicFramePr>
          <p:cNvPr id="4" name="Content Placeholder 3">
            <a:extLst>
              <a:ext uri="{FF2B5EF4-FFF2-40B4-BE49-F238E27FC236}">
                <a16:creationId xmlns:a16="http://schemas.microsoft.com/office/drawing/2014/main" id="{E701DE76-2A08-08E4-09E3-D583ED0A1DEE}"/>
              </a:ext>
            </a:extLst>
          </p:cNvPr>
          <p:cNvGraphicFramePr>
            <a:graphicFrameLocks noGrp="1"/>
          </p:cNvGraphicFramePr>
          <p:nvPr>
            <p:ph idx="1"/>
          </p:nvPr>
        </p:nvGraphicFramePr>
        <p:xfrm>
          <a:off x="1615858" y="1189973"/>
          <a:ext cx="8968635" cy="5085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5116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40A6-E662-9438-2463-30DA8BD9A589}"/>
              </a:ext>
            </a:extLst>
          </p:cNvPr>
          <p:cNvSpPr>
            <a:spLocks noGrp="1"/>
          </p:cNvSpPr>
          <p:nvPr>
            <p:ph type="title"/>
          </p:nvPr>
        </p:nvSpPr>
        <p:spPr/>
        <p:txBody>
          <a:bodyPr/>
          <a:lstStyle/>
          <a:p>
            <a:r>
              <a:rPr lang="en-US" dirty="0"/>
              <a:t>DASA ED Procedure</a:t>
            </a:r>
          </a:p>
        </p:txBody>
      </p:sp>
      <p:pic>
        <p:nvPicPr>
          <p:cNvPr id="4" name="Content Placeholder 3">
            <a:extLst>
              <a:ext uri="{FF2B5EF4-FFF2-40B4-BE49-F238E27FC236}">
                <a16:creationId xmlns:a16="http://schemas.microsoft.com/office/drawing/2014/main" id="{48670727-8FEE-66FE-3386-CFFC60C27198}"/>
              </a:ext>
            </a:extLst>
          </p:cNvPr>
          <p:cNvPicPr>
            <a:picLocks noGrp="1" noChangeAspect="1"/>
          </p:cNvPicPr>
          <p:nvPr>
            <p:ph idx="1"/>
          </p:nvPr>
        </p:nvPicPr>
        <p:blipFill>
          <a:blip r:embed="rId2"/>
          <a:stretch>
            <a:fillRect/>
          </a:stretch>
        </p:blipFill>
        <p:spPr>
          <a:xfrm>
            <a:off x="2303100" y="1362380"/>
            <a:ext cx="7585800" cy="4982554"/>
          </a:xfrm>
          <a:prstGeom prst="rect">
            <a:avLst/>
          </a:prstGeom>
        </p:spPr>
      </p:pic>
    </p:spTree>
    <p:extLst>
      <p:ext uri="{BB962C8B-B14F-4D97-AF65-F5344CB8AC3E}">
        <p14:creationId xmlns:p14="http://schemas.microsoft.com/office/powerpoint/2010/main" val="22912204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FACC0-7AF0-FDB3-9968-8818A14FD11D}"/>
              </a:ext>
            </a:extLst>
          </p:cNvPr>
          <p:cNvSpPr>
            <a:spLocks noGrp="1"/>
          </p:cNvSpPr>
          <p:nvPr>
            <p:ph idx="1"/>
          </p:nvPr>
        </p:nvSpPr>
        <p:spPr>
          <a:xfrm>
            <a:off x="1665962" y="901874"/>
            <a:ext cx="8505172" cy="4784941"/>
          </a:xfrm>
        </p:spPr>
        <p:txBody>
          <a:bodyPr>
            <a:normAutofit fontScale="70000" lnSpcReduction="20000"/>
          </a:bodyPr>
          <a:lstStyle/>
          <a:p>
            <a:pPr marL="214313" indent="-214313">
              <a:lnSpc>
                <a:spcPct val="107000"/>
              </a:lnSpc>
              <a:spcAft>
                <a:spcPts val="450"/>
              </a:spcAft>
              <a:buFont typeface="Wingdings" panose="05000000000000000000" pitchFamily="2" charset="2"/>
              <a:buChar char="Ø"/>
            </a:pPr>
            <a:endParaRPr lang="en-US" b="1" u="sng" dirty="0">
              <a:solidFill>
                <a:srgbClr val="2A07F9"/>
              </a:solidFill>
              <a:latin typeface="Arial" panose="020B0604020202020204" pitchFamily="34" charset="0"/>
              <a:ea typeface="Times New Roman" panose="02020603050405020304" pitchFamily="18" charset="0"/>
              <a:cs typeface="Times New Roman" panose="02020603050405020304" pitchFamily="18" charset="0"/>
            </a:endParaRPr>
          </a:p>
          <a:p>
            <a:pPr marL="214313" indent="-214313">
              <a:lnSpc>
                <a:spcPct val="107000"/>
              </a:lnSpc>
              <a:spcAft>
                <a:spcPts val="450"/>
              </a:spcAft>
              <a:buFont typeface="Wingdings" panose="05000000000000000000" pitchFamily="2" charset="2"/>
              <a:buChar char="Ø"/>
            </a:pPr>
            <a:r>
              <a:rPr lang="en-US" sz="3200" b="1" u="sng" dirty="0">
                <a:solidFill>
                  <a:srgbClr val="2A07F9"/>
                </a:solidFill>
                <a:latin typeface="Arial" panose="020B0604020202020204" pitchFamily="34" charset="0"/>
                <a:ea typeface="Times New Roman" panose="02020603050405020304" pitchFamily="18" charset="0"/>
                <a:cs typeface="Times New Roman" panose="02020603050405020304" pitchFamily="18" charset="0"/>
              </a:rPr>
              <a:t>0 = LOW RISK of violence.</a:t>
            </a:r>
            <a:r>
              <a:rPr lang="en-US" sz="3200" b="1" dirty="0">
                <a:solidFill>
                  <a:srgbClr val="2A07F9"/>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No plan of care is required.</a:t>
            </a: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Reassess and rescore patient prior to next shift change</a:t>
            </a:r>
          </a:p>
          <a:p>
            <a:pPr marL="257175" indent="-257175">
              <a:lnSpc>
                <a:spcPct val="107000"/>
              </a:lnSpc>
              <a:spcAft>
                <a:spcPts val="450"/>
              </a:spcAft>
              <a:buFont typeface="Symbol" panose="05050102010706020507" pitchFamily="18" charset="2"/>
              <a:buChar char=""/>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45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212598" indent="-212598">
              <a:lnSpc>
                <a:spcPct val="107000"/>
              </a:lnSpc>
              <a:spcAft>
                <a:spcPts val="450"/>
              </a:spcAft>
              <a:buFont typeface="Wingdings" panose="05000000000000000000" pitchFamily="2" charset="2"/>
              <a:buChar char="Ø"/>
            </a:pPr>
            <a:r>
              <a:rPr lang="en-US" sz="3200" b="1" u="sng"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1-3 = MODERATE RISK of violence.</a:t>
            </a:r>
            <a:r>
              <a:rPr lang="en-US" sz="3200" b="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Preventative measures should be taken.  Initiate the following plan:</a:t>
            </a: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Communicate key risks to all members of the care team</a:t>
            </a: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Be aware of your body language, utilize an appropriate posture and stance (bladed stance, hands open and visible), and maintain a non-threatening approach</a:t>
            </a:r>
          </a:p>
          <a:p>
            <a:endParaRPr lang="en-US" dirty="0"/>
          </a:p>
        </p:txBody>
      </p:sp>
    </p:spTree>
    <p:extLst>
      <p:ext uri="{BB962C8B-B14F-4D97-AF65-F5344CB8AC3E}">
        <p14:creationId xmlns:p14="http://schemas.microsoft.com/office/powerpoint/2010/main" val="39979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437DBDD0-100F-427C-9E44-2DE9FCA034E3}"/>
              </a:ext>
            </a:extLst>
          </p:cNvPr>
          <p:cNvSpPr>
            <a:spLocks noGrp="1"/>
          </p:cNvSpPr>
          <p:nvPr>
            <p:ph type="body" sz="quarter" idx="14"/>
          </p:nvPr>
        </p:nvSpPr>
        <p:spPr/>
        <p:txBody>
          <a:bodyPr/>
          <a:lstStyle/>
          <a:p>
            <a:r>
              <a:rPr lang="en-GB" sz="3600" dirty="0">
                <a:solidFill>
                  <a:srgbClr val="FFFF00"/>
                </a:solidFill>
              </a:rPr>
              <a:t>Objectives </a:t>
            </a:r>
            <a:endParaRPr lang="en-GB" sz="3600" u="sng" dirty="0">
              <a:solidFill>
                <a:srgbClr val="FFFF00"/>
              </a:solidFill>
            </a:endParaRPr>
          </a:p>
        </p:txBody>
      </p:sp>
      <p:sp>
        <p:nvSpPr>
          <p:cNvPr id="20" name="Content Placeholder 19">
            <a:extLst>
              <a:ext uri="{FF2B5EF4-FFF2-40B4-BE49-F238E27FC236}">
                <a16:creationId xmlns:a16="http://schemas.microsoft.com/office/drawing/2014/main" id="{65273487-754B-4764-90CF-B526B4A1F8E1}"/>
              </a:ext>
            </a:extLst>
          </p:cNvPr>
          <p:cNvSpPr>
            <a:spLocks noGrp="1"/>
          </p:cNvSpPr>
          <p:nvPr>
            <p:ph idx="1"/>
          </p:nvPr>
        </p:nvSpPr>
        <p:spPr>
          <a:xfrm>
            <a:off x="1955800" y="997200"/>
            <a:ext cx="8277224" cy="5167656"/>
          </a:xfrm>
        </p:spPr>
        <p:txBody>
          <a:bodyPr/>
          <a:lstStyle/>
          <a:p>
            <a:endParaRPr lang="pt-BR" b="1" u="sng" dirty="0"/>
          </a:p>
          <a:p>
            <a:endParaRPr lang="pt-BR" b="1" dirty="0"/>
          </a:p>
        </p:txBody>
      </p:sp>
      <p:sp>
        <p:nvSpPr>
          <p:cNvPr id="47" name="Slide Number Placeholder 46">
            <a:extLst>
              <a:ext uri="{FF2B5EF4-FFF2-40B4-BE49-F238E27FC236}">
                <a16:creationId xmlns:a16="http://schemas.microsoft.com/office/drawing/2014/main" id="{173BE56B-7EB8-4811-8425-578857AEC102}"/>
              </a:ext>
            </a:extLst>
          </p:cNvPr>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7</a:t>
            </a:fld>
            <a:endParaRPr lang="en-US" dirty="0">
              <a:solidFill>
                <a:prstClr val="white"/>
              </a:solidFill>
              <a:latin typeface="Arial"/>
            </a:endParaRPr>
          </a:p>
        </p:txBody>
      </p:sp>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pic>
        <p:nvPicPr>
          <p:cNvPr id="14" name="Picture 13">
            <a:extLst>
              <a:ext uri="{FF2B5EF4-FFF2-40B4-BE49-F238E27FC236}">
                <a16:creationId xmlns:a16="http://schemas.microsoft.com/office/drawing/2014/main" id="{49E17812-DEB3-30A5-98E6-24674955848D}"/>
              </a:ext>
            </a:extLst>
          </p:cNvPr>
          <p:cNvPicPr>
            <a:picLocks noChangeAspect="1"/>
          </p:cNvPicPr>
          <p:nvPr/>
        </p:nvPicPr>
        <p:blipFill>
          <a:blip r:embed="rId3"/>
          <a:stretch>
            <a:fillRect/>
          </a:stretch>
        </p:blipFill>
        <p:spPr>
          <a:xfrm>
            <a:off x="7517544" y="4324322"/>
            <a:ext cx="2715480" cy="1972084"/>
          </a:xfrm>
          <a:prstGeom prst="rect">
            <a:avLst/>
          </a:prstGeom>
        </p:spPr>
      </p:pic>
      <p:sp>
        <p:nvSpPr>
          <p:cNvPr id="15" name="TextBox 14">
            <a:extLst>
              <a:ext uri="{FF2B5EF4-FFF2-40B4-BE49-F238E27FC236}">
                <a16:creationId xmlns:a16="http://schemas.microsoft.com/office/drawing/2014/main" id="{3777C032-AAC1-387A-26E7-F2E0F9BC35F1}"/>
              </a:ext>
            </a:extLst>
          </p:cNvPr>
          <p:cNvSpPr txBox="1"/>
          <p:nvPr/>
        </p:nvSpPr>
        <p:spPr>
          <a:xfrm>
            <a:off x="1955800" y="1527048"/>
            <a:ext cx="8154416" cy="3046988"/>
          </a:xfrm>
          <a:prstGeom prst="rect">
            <a:avLst/>
          </a:prstGeom>
          <a:noFill/>
        </p:spPr>
        <p:txBody>
          <a:bodyPr wrap="square" rtlCol="0">
            <a:spAutoFit/>
          </a:bodyPr>
          <a:lstStyle/>
          <a:p>
            <a:pPr marL="457200" indent="-457200" defTabSz="914400">
              <a:buFontTx/>
              <a:buAutoNum type="arabicPeriod"/>
            </a:pPr>
            <a:r>
              <a:rPr lang="en-US" sz="2400" b="1" dirty="0">
                <a:solidFill>
                  <a:prstClr val="white">
                    <a:lumMod val="95000"/>
                  </a:prstClr>
                </a:solidFill>
                <a:latin typeface="Arial"/>
              </a:rPr>
              <a:t>Identify practical risk management strategies that can be successfully repeated &amp; reinforced</a:t>
            </a:r>
          </a:p>
          <a:p>
            <a:pPr defTabSz="914400"/>
            <a:endParaRPr lang="en-US" sz="2400" b="1" dirty="0">
              <a:solidFill>
                <a:prstClr val="white">
                  <a:lumMod val="95000"/>
                </a:prstClr>
              </a:solidFill>
              <a:latin typeface="Arial"/>
            </a:endParaRPr>
          </a:p>
          <a:p>
            <a:pPr marL="457200" indent="-457200" defTabSz="914400">
              <a:buFontTx/>
              <a:buAutoNum type="arabicPeriod" startAt="2"/>
            </a:pPr>
            <a:r>
              <a:rPr lang="en-US" sz="2400" b="1" dirty="0">
                <a:solidFill>
                  <a:prstClr val="white">
                    <a:lumMod val="95000"/>
                  </a:prstClr>
                </a:solidFill>
                <a:latin typeface="Arial"/>
              </a:rPr>
              <a:t>Provide clinical &amp; non-clinical examples of applying risk management principles</a:t>
            </a:r>
          </a:p>
          <a:p>
            <a:pPr defTabSz="914400"/>
            <a:endParaRPr lang="en-US" sz="2400" b="1" dirty="0">
              <a:solidFill>
                <a:prstClr val="white">
                  <a:lumMod val="95000"/>
                </a:prstClr>
              </a:solidFill>
              <a:latin typeface="Arial"/>
            </a:endParaRPr>
          </a:p>
          <a:p>
            <a:pPr defTabSz="914400"/>
            <a:r>
              <a:rPr lang="en-US" sz="2400" b="1" dirty="0">
                <a:solidFill>
                  <a:prstClr val="white">
                    <a:lumMod val="95000"/>
                  </a:prstClr>
                </a:solidFill>
                <a:latin typeface="Arial"/>
              </a:rPr>
              <a:t>3.   Facilitate a learning environment that can be a   </a:t>
            </a:r>
          </a:p>
          <a:p>
            <a:pPr defTabSz="914400"/>
            <a:r>
              <a:rPr lang="en-US" sz="2400" b="1" dirty="0">
                <a:solidFill>
                  <a:prstClr val="white">
                    <a:lumMod val="95000"/>
                  </a:prstClr>
                </a:solidFill>
                <a:latin typeface="Arial"/>
              </a:rPr>
              <a:t>      resource to operational leaders </a:t>
            </a:r>
          </a:p>
        </p:txBody>
      </p:sp>
    </p:spTree>
    <p:extLst>
      <p:ext uri="{BB962C8B-B14F-4D97-AF65-F5344CB8AC3E}">
        <p14:creationId xmlns:p14="http://schemas.microsoft.com/office/powerpoint/2010/main" val="33910275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A09B91-DC46-1E77-FF7D-91E3E08C857A}"/>
              </a:ext>
            </a:extLst>
          </p:cNvPr>
          <p:cNvSpPr>
            <a:spLocks noGrp="1"/>
          </p:cNvSpPr>
          <p:nvPr>
            <p:ph idx="1"/>
          </p:nvPr>
        </p:nvSpPr>
        <p:spPr>
          <a:xfrm>
            <a:off x="1640910" y="739037"/>
            <a:ext cx="9244208" cy="5336086"/>
          </a:xfrm>
        </p:spPr>
        <p:txBody>
          <a:bodyPr>
            <a:normAutofit fontScale="85000" lnSpcReduction="20000"/>
          </a:bodyPr>
          <a:lstStyle/>
          <a:p>
            <a:pPr>
              <a:lnSpc>
                <a:spcPct val="107000"/>
              </a:lnSpc>
              <a:spcAft>
                <a:spcPts val="450"/>
              </a:spcAft>
            </a:pP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marL="214313" indent="-214313">
              <a:lnSpc>
                <a:spcPct val="107000"/>
              </a:lnSpc>
              <a:spcAft>
                <a:spcPts val="450"/>
              </a:spcAft>
              <a:buFont typeface="Wingdings" panose="05000000000000000000" pitchFamily="2" charset="2"/>
              <a:buChar char="Ø"/>
            </a:pPr>
            <a:r>
              <a:rPr lang="en-US" sz="3200" b="1" u="sng" dirty="0">
                <a:solidFill>
                  <a:srgbClr val="ED7D31"/>
                </a:solidFill>
                <a:latin typeface="Arial" panose="020B0604020202020204" pitchFamily="34" charset="0"/>
                <a:ea typeface="Times New Roman" panose="02020603050405020304" pitchFamily="18" charset="0"/>
                <a:cs typeface="Times New Roman" panose="02020603050405020304" pitchFamily="18" charset="0"/>
              </a:rPr>
              <a:t>4-5 = HIGH RISK of violence.</a:t>
            </a:r>
            <a:r>
              <a:rPr lang="en-US" sz="3200" b="1" dirty="0">
                <a:solidFill>
                  <a:srgbClr val="ED7D31"/>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Initiate the following plan:</a:t>
            </a:r>
            <a:endParaRPr lang="en-US" sz="3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Utilize MODERATE RISK plan of care above,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additionally</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Consider</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notifying attending</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or their designee, of patient with a high-risk level and consideration of </a:t>
            </a:r>
            <a:r>
              <a:rPr lang="en-US" sz="24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prn </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medication orders</a:t>
            </a:r>
            <a:r>
              <a:rPr lang="en-US" sz="4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psychiatric team involvement, or patient observer (If clinically appropriate)</a:t>
            </a: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Discuss a plan of care with the patient, where applicable.  Assess what interventions are/were helpful when the patient is stressed and utilize appropriate de-escalation strategy techniques</a:t>
            </a: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Exercise caregiver safety</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utilize awareness and vigilance with positioning while inside of the room. Maintain a reactionary gap between yourself and patient. Maintain the ability to quickly access an exit. Avoid entering the room/area alone</a:t>
            </a:r>
            <a:r>
              <a:rPr lang="en-US"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70947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7F88F-E5B2-23BF-129E-226AB8AA7D3E}"/>
              </a:ext>
            </a:extLst>
          </p:cNvPr>
          <p:cNvSpPr>
            <a:spLocks noGrp="1"/>
          </p:cNvSpPr>
          <p:nvPr>
            <p:ph idx="1"/>
          </p:nvPr>
        </p:nvSpPr>
        <p:spPr>
          <a:xfrm>
            <a:off x="1578280" y="1240077"/>
            <a:ext cx="9883036" cy="5060514"/>
          </a:xfrm>
        </p:spPr>
        <p:txBody>
          <a:bodyPr>
            <a:normAutofit fontScale="92500" lnSpcReduction="20000"/>
          </a:bodyPr>
          <a:lstStyle/>
          <a:p>
            <a:pPr marL="214313" indent="-214313">
              <a:lnSpc>
                <a:spcPct val="107000"/>
              </a:lnSpc>
              <a:spcAft>
                <a:spcPts val="600"/>
              </a:spcAft>
              <a:buFont typeface="Wingdings" panose="05000000000000000000" pitchFamily="2" charset="2"/>
              <a:buChar char="Ø"/>
            </a:pPr>
            <a:r>
              <a:rPr lang="en-US" sz="3200" b="1"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6-7 = IMMINENT RISK of aggression.</a:t>
            </a:r>
            <a:r>
              <a:rPr lang="en-US" sz="32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Initiate the following plan:</a:t>
            </a:r>
            <a:endPar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Utilize plans from MODERATE &amp; HIGH-RISK scores listed above, additionally:</a:t>
            </a: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Notify attending physician or their designee, to communicate the patients current risk level and consideration of </a:t>
            </a:r>
            <a:r>
              <a:rPr lang="en-US" sz="24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prn</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medication orders</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If patient IS NOT located in a designated treatment area</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Notify Flow RN/Pedi Resource of imminent-risk individual and discuss potential expedited bed placement, or EMH placement</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450"/>
              </a:spcAft>
              <a:buFont typeface="Symbol" panose="05050102010706020507" pitchFamily="18" charset="2"/>
              <a:buChar char=""/>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Consider calling Police/Security if concern for physical danger to patient/staff.</a:t>
            </a:r>
          </a:p>
          <a:p>
            <a:endParaRPr lang="en-US" dirty="0"/>
          </a:p>
        </p:txBody>
      </p:sp>
    </p:spTree>
    <p:extLst>
      <p:ext uri="{BB962C8B-B14F-4D97-AF65-F5344CB8AC3E}">
        <p14:creationId xmlns:p14="http://schemas.microsoft.com/office/powerpoint/2010/main" val="16795432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48BB-A23D-F857-4FE2-1A48554A8D71}"/>
              </a:ext>
            </a:extLst>
          </p:cNvPr>
          <p:cNvSpPr>
            <a:spLocks noGrp="1"/>
          </p:cNvSpPr>
          <p:nvPr>
            <p:ph type="title"/>
          </p:nvPr>
        </p:nvSpPr>
        <p:spPr/>
        <p:txBody>
          <a:bodyPr/>
          <a:lstStyle/>
          <a:p>
            <a:r>
              <a:rPr lang="en-US" dirty="0"/>
              <a:t>DASA in Triage</a:t>
            </a:r>
          </a:p>
        </p:txBody>
      </p:sp>
      <p:pic>
        <p:nvPicPr>
          <p:cNvPr id="4" name="Picture 3">
            <a:extLst>
              <a:ext uri="{FF2B5EF4-FFF2-40B4-BE49-F238E27FC236}">
                <a16:creationId xmlns:a16="http://schemas.microsoft.com/office/drawing/2014/main" id="{C94291C8-8288-8FAF-0C4A-4531868D38EB}"/>
              </a:ext>
            </a:extLst>
          </p:cNvPr>
          <p:cNvPicPr>
            <a:picLocks noChangeAspect="1"/>
          </p:cNvPicPr>
          <p:nvPr/>
        </p:nvPicPr>
        <p:blipFill>
          <a:blip r:embed="rId2"/>
          <a:stretch>
            <a:fillRect/>
          </a:stretch>
        </p:blipFill>
        <p:spPr>
          <a:xfrm>
            <a:off x="1653826" y="1076884"/>
            <a:ext cx="8617515" cy="5041828"/>
          </a:xfrm>
          <a:prstGeom prst="rect">
            <a:avLst/>
          </a:prstGeom>
        </p:spPr>
      </p:pic>
    </p:spTree>
    <p:extLst>
      <p:ext uri="{BB962C8B-B14F-4D97-AF65-F5344CB8AC3E}">
        <p14:creationId xmlns:p14="http://schemas.microsoft.com/office/powerpoint/2010/main" val="1381775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8E8D-3B41-1468-BED9-F806D94300A6}"/>
              </a:ext>
            </a:extLst>
          </p:cNvPr>
          <p:cNvSpPr>
            <a:spLocks noGrp="1"/>
          </p:cNvSpPr>
          <p:nvPr>
            <p:ph type="title"/>
          </p:nvPr>
        </p:nvSpPr>
        <p:spPr/>
        <p:txBody>
          <a:bodyPr/>
          <a:lstStyle/>
          <a:p>
            <a:r>
              <a:rPr lang="en-US" dirty="0"/>
              <a:t>DASA in ED Narrator</a:t>
            </a:r>
          </a:p>
        </p:txBody>
      </p:sp>
      <p:pic>
        <p:nvPicPr>
          <p:cNvPr id="4" name="Picture 3">
            <a:extLst>
              <a:ext uri="{FF2B5EF4-FFF2-40B4-BE49-F238E27FC236}">
                <a16:creationId xmlns:a16="http://schemas.microsoft.com/office/drawing/2014/main" id="{23608531-9A6A-B6A0-35B7-51C799B9AD6F}"/>
              </a:ext>
            </a:extLst>
          </p:cNvPr>
          <p:cNvPicPr>
            <a:picLocks noChangeAspect="1"/>
          </p:cNvPicPr>
          <p:nvPr/>
        </p:nvPicPr>
        <p:blipFill>
          <a:blip r:embed="rId2"/>
          <a:stretch>
            <a:fillRect/>
          </a:stretch>
        </p:blipFill>
        <p:spPr>
          <a:xfrm>
            <a:off x="1186037" y="1108480"/>
            <a:ext cx="9423390" cy="5091904"/>
          </a:xfrm>
          <a:prstGeom prst="rect">
            <a:avLst/>
          </a:prstGeom>
        </p:spPr>
      </p:pic>
    </p:spTree>
    <p:extLst>
      <p:ext uri="{BB962C8B-B14F-4D97-AF65-F5344CB8AC3E}">
        <p14:creationId xmlns:p14="http://schemas.microsoft.com/office/powerpoint/2010/main" val="3015974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956F-767D-1414-97D1-6CDEA5B40E83}"/>
              </a:ext>
            </a:extLst>
          </p:cNvPr>
          <p:cNvPicPr>
            <a:picLocks noChangeAspect="1"/>
          </p:cNvPicPr>
          <p:nvPr/>
        </p:nvPicPr>
        <p:blipFill>
          <a:blip r:embed="rId2"/>
          <a:stretch>
            <a:fillRect/>
          </a:stretch>
        </p:blipFill>
        <p:spPr>
          <a:xfrm>
            <a:off x="415762" y="864296"/>
            <a:ext cx="11564712" cy="4174429"/>
          </a:xfrm>
          <a:prstGeom prst="rect">
            <a:avLst/>
          </a:prstGeom>
        </p:spPr>
      </p:pic>
    </p:spTree>
    <p:extLst>
      <p:ext uri="{BB962C8B-B14F-4D97-AF65-F5344CB8AC3E}">
        <p14:creationId xmlns:p14="http://schemas.microsoft.com/office/powerpoint/2010/main" val="1083679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DFE28C-2EBD-E68B-6D99-6CDF05480E68}"/>
              </a:ext>
            </a:extLst>
          </p:cNvPr>
          <p:cNvSpPr>
            <a:spLocks noGrp="1"/>
          </p:cNvSpPr>
          <p:nvPr>
            <p:ph type="title"/>
          </p:nvPr>
        </p:nvSpPr>
        <p:spPr>
          <a:xfrm>
            <a:off x="1302485" y="1339982"/>
            <a:ext cx="3845712" cy="2918867"/>
          </a:xfrm>
        </p:spPr>
        <p:txBody>
          <a:bodyPr>
            <a:normAutofit/>
          </a:bodyPr>
          <a:lstStyle/>
          <a:p>
            <a:r>
              <a:rPr lang="en-US" sz="3600" b="1" dirty="0"/>
              <a:t>DASA Column on EPIC Track Board</a:t>
            </a:r>
          </a:p>
        </p:txBody>
      </p:sp>
      <p:pic>
        <p:nvPicPr>
          <p:cNvPr id="7" name="Content Placeholder 6">
            <a:extLst>
              <a:ext uri="{FF2B5EF4-FFF2-40B4-BE49-F238E27FC236}">
                <a16:creationId xmlns:a16="http://schemas.microsoft.com/office/drawing/2014/main" id="{147C8902-130E-A5CF-D9A2-F1FC3D4CCEA3}"/>
              </a:ext>
            </a:extLst>
          </p:cNvPr>
          <p:cNvPicPr>
            <a:picLocks noGrp="1" noChangeAspect="1"/>
          </p:cNvPicPr>
          <p:nvPr>
            <p:ph idx="1"/>
          </p:nvPr>
        </p:nvPicPr>
        <p:blipFill>
          <a:blip r:embed="rId2"/>
          <a:stretch>
            <a:fillRect/>
          </a:stretch>
        </p:blipFill>
        <p:spPr>
          <a:xfrm>
            <a:off x="6234905" y="88242"/>
            <a:ext cx="4548431" cy="6769758"/>
          </a:xfrm>
          <a:prstGeom prst="rect">
            <a:avLst/>
          </a:prstGeom>
        </p:spPr>
      </p:pic>
    </p:spTree>
    <p:extLst>
      <p:ext uri="{BB962C8B-B14F-4D97-AF65-F5344CB8AC3E}">
        <p14:creationId xmlns:p14="http://schemas.microsoft.com/office/powerpoint/2010/main" val="220133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CAC396-8FB4-5103-5DFA-03FFF7F94473}"/>
              </a:ext>
            </a:extLst>
          </p:cNvPr>
          <p:cNvPicPr>
            <a:picLocks noChangeAspect="1"/>
          </p:cNvPicPr>
          <p:nvPr/>
        </p:nvPicPr>
        <p:blipFill>
          <a:blip r:embed="rId2"/>
          <a:stretch>
            <a:fillRect/>
          </a:stretch>
        </p:blipFill>
        <p:spPr>
          <a:xfrm>
            <a:off x="2587690" y="0"/>
            <a:ext cx="7282819" cy="6581263"/>
          </a:xfrm>
          <a:prstGeom prst="rect">
            <a:avLst/>
          </a:prstGeom>
        </p:spPr>
      </p:pic>
    </p:spTree>
    <p:extLst>
      <p:ext uri="{BB962C8B-B14F-4D97-AF65-F5344CB8AC3E}">
        <p14:creationId xmlns:p14="http://schemas.microsoft.com/office/powerpoint/2010/main" val="1808236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5006-498C-A0FD-EF6D-4C91B65FCDB3}"/>
              </a:ext>
            </a:extLst>
          </p:cNvPr>
          <p:cNvSpPr>
            <a:spLocks noGrp="1"/>
          </p:cNvSpPr>
          <p:nvPr>
            <p:ph type="title"/>
          </p:nvPr>
        </p:nvSpPr>
        <p:spPr/>
        <p:txBody>
          <a:bodyPr/>
          <a:lstStyle/>
          <a:p>
            <a:r>
              <a:rPr lang="en-US" dirty="0"/>
              <a:t>Physician View</a:t>
            </a:r>
          </a:p>
        </p:txBody>
      </p:sp>
      <p:pic>
        <p:nvPicPr>
          <p:cNvPr id="4" name="Content Placeholder 3">
            <a:extLst>
              <a:ext uri="{FF2B5EF4-FFF2-40B4-BE49-F238E27FC236}">
                <a16:creationId xmlns:a16="http://schemas.microsoft.com/office/drawing/2014/main" id="{2F6F4C7A-24F6-A54B-4CB5-4D44390A7517}"/>
              </a:ext>
            </a:extLst>
          </p:cNvPr>
          <p:cNvPicPr>
            <a:picLocks noGrp="1" noChangeAspect="1"/>
          </p:cNvPicPr>
          <p:nvPr>
            <p:ph idx="1"/>
          </p:nvPr>
        </p:nvPicPr>
        <p:blipFill>
          <a:blip r:embed="rId2"/>
          <a:stretch>
            <a:fillRect/>
          </a:stretch>
        </p:blipFill>
        <p:spPr>
          <a:xfrm>
            <a:off x="1844465" y="1418896"/>
            <a:ext cx="8456049" cy="4650827"/>
          </a:xfrm>
          <a:prstGeom prst="rect">
            <a:avLst/>
          </a:prstGeom>
        </p:spPr>
      </p:pic>
    </p:spTree>
    <p:extLst>
      <p:ext uri="{BB962C8B-B14F-4D97-AF65-F5344CB8AC3E}">
        <p14:creationId xmlns:p14="http://schemas.microsoft.com/office/powerpoint/2010/main" val="3294503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8509-03F2-7019-5F1A-B29351564E30}"/>
              </a:ext>
            </a:extLst>
          </p:cNvPr>
          <p:cNvSpPr>
            <a:spLocks noGrp="1"/>
          </p:cNvSpPr>
          <p:nvPr>
            <p:ph type="title"/>
          </p:nvPr>
        </p:nvSpPr>
        <p:spPr/>
        <p:txBody>
          <a:bodyPr/>
          <a:lstStyle/>
          <a:p>
            <a:r>
              <a:rPr lang="en-US" dirty="0"/>
              <a:t>Physician Order Set</a:t>
            </a:r>
          </a:p>
        </p:txBody>
      </p:sp>
      <p:pic>
        <p:nvPicPr>
          <p:cNvPr id="3" name="Picture 2">
            <a:extLst>
              <a:ext uri="{FF2B5EF4-FFF2-40B4-BE49-F238E27FC236}">
                <a16:creationId xmlns:a16="http://schemas.microsoft.com/office/drawing/2014/main" id="{B996BA47-B51A-BCD7-DBF8-013284482D2C}"/>
              </a:ext>
            </a:extLst>
          </p:cNvPr>
          <p:cNvPicPr>
            <a:picLocks noChangeAspect="1"/>
          </p:cNvPicPr>
          <p:nvPr/>
        </p:nvPicPr>
        <p:blipFill>
          <a:blip r:embed="rId2"/>
          <a:stretch>
            <a:fillRect/>
          </a:stretch>
        </p:blipFill>
        <p:spPr>
          <a:xfrm>
            <a:off x="2208441" y="1050935"/>
            <a:ext cx="8185893" cy="5397161"/>
          </a:xfrm>
          <a:prstGeom prst="rect">
            <a:avLst/>
          </a:prstGeom>
        </p:spPr>
      </p:pic>
    </p:spTree>
    <p:extLst>
      <p:ext uri="{BB962C8B-B14F-4D97-AF65-F5344CB8AC3E}">
        <p14:creationId xmlns:p14="http://schemas.microsoft.com/office/powerpoint/2010/main" val="2010877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9C0EBF-7F7E-EAD5-CB9D-54E86124D8DF}"/>
              </a:ext>
            </a:extLst>
          </p:cNvPr>
          <p:cNvSpPr>
            <a:spLocks noGrp="1"/>
          </p:cNvSpPr>
          <p:nvPr>
            <p:ph type="title"/>
          </p:nvPr>
        </p:nvSpPr>
        <p:spPr/>
        <p:txBody>
          <a:bodyPr/>
          <a:lstStyle/>
          <a:p>
            <a:r>
              <a:rPr lang="en-US" dirty="0"/>
              <a:t>Go Live Jan 11, 2023</a:t>
            </a:r>
          </a:p>
        </p:txBody>
      </p:sp>
      <p:sp>
        <p:nvSpPr>
          <p:cNvPr id="6" name="Content Placeholder 5">
            <a:extLst>
              <a:ext uri="{FF2B5EF4-FFF2-40B4-BE49-F238E27FC236}">
                <a16:creationId xmlns:a16="http://schemas.microsoft.com/office/drawing/2014/main" id="{EF7A0DD6-D538-FBBE-6131-50F82FCEA750}"/>
              </a:ext>
            </a:extLst>
          </p:cNvPr>
          <p:cNvSpPr>
            <a:spLocks noGrp="1"/>
          </p:cNvSpPr>
          <p:nvPr>
            <p:ph idx="1"/>
          </p:nvPr>
        </p:nvSpPr>
        <p:spPr/>
        <p:txBody>
          <a:bodyPr>
            <a:normAutofit fontScale="85000" lnSpcReduction="10000"/>
          </a:bodyPr>
          <a:lstStyle/>
          <a:p>
            <a:r>
              <a:rPr lang="en-US" sz="2400" dirty="0">
                <a:solidFill>
                  <a:srgbClr val="000000"/>
                </a:solidFill>
              </a:rPr>
              <a:t>Flyers/Signage – Coming Soon with Go Live Date (January 11)</a:t>
            </a:r>
          </a:p>
          <a:p>
            <a:r>
              <a:rPr lang="en-US" sz="2400" dirty="0">
                <a:solidFill>
                  <a:srgbClr val="000000"/>
                </a:solidFill>
              </a:rPr>
              <a:t>E-Learning Module for Nurses</a:t>
            </a:r>
          </a:p>
          <a:p>
            <a:r>
              <a:rPr lang="en-US" sz="2400" dirty="0">
                <a:solidFill>
                  <a:srgbClr val="000000"/>
                </a:solidFill>
              </a:rPr>
              <a:t>Physician/APP education at faculty meeting</a:t>
            </a:r>
          </a:p>
          <a:p>
            <a:r>
              <a:rPr lang="en-US" sz="2400" dirty="0">
                <a:solidFill>
                  <a:srgbClr val="000000"/>
                </a:solidFill>
              </a:rPr>
              <a:t>Resident education at resident conference</a:t>
            </a:r>
          </a:p>
          <a:p>
            <a:r>
              <a:rPr lang="en-US" sz="2400" dirty="0">
                <a:solidFill>
                  <a:srgbClr val="000000"/>
                </a:solidFill>
              </a:rPr>
              <a:t>Huddles</a:t>
            </a:r>
          </a:p>
          <a:p>
            <a:r>
              <a:rPr lang="en-US" sz="2400" dirty="0">
                <a:solidFill>
                  <a:srgbClr val="000000"/>
                </a:solidFill>
              </a:rPr>
              <a:t>Nurse Educator rounding</a:t>
            </a:r>
          </a:p>
          <a:p>
            <a:r>
              <a:rPr lang="en-US" sz="2400" dirty="0">
                <a:solidFill>
                  <a:srgbClr val="000000"/>
                </a:solidFill>
              </a:rPr>
              <a:t>Laminated Cards and Posters</a:t>
            </a:r>
          </a:p>
          <a:p>
            <a:r>
              <a:rPr lang="en-US" sz="2400" dirty="0">
                <a:solidFill>
                  <a:srgbClr val="000000"/>
                </a:solidFill>
              </a:rPr>
              <a:t>Performance Validation &amp; Cases</a:t>
            </a:r>
          </a:p>
          <a:p>
            <a:endParaRPr lang="en-US" dirty="0"/>
          </a:p>
        </p:txBody>
      </p:sp>
    </p:spTree>
    <p:extLst>
      <p:ext uri="{BB962C8B-B14F-4D97-AF65-F5344CB8AC3E}">
        <p14:creationId xmlns:p14="http://schemas.microsoft.com/office/powerpoint/2010/main" val="641193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437DBDD0-100F-427C-9E44-2DE9FCA034E3}"/>
              </a:ext>
            </a:extLst>
          </p:cNvPr>
          <p:cNvSpPr>
            <a:spLocks noGrp="1"/>
          </p:cNvSpPr>
          <p:nvPr>
            <p:ph type="body" sz="quarter" idx="14"/>
          </p:nvPr>
        </p:nvSpPr>
        <p:spPr/>
        <p:txBody>
          <a:bodyPr/>
          <a:lstStyle/>
          <a:p>
            <a:r>
              <a:rPr lang="en-GB" sz="3600" dirty="0">
                <a:solidFill>
                  <a:srgbClr val="FFFF00"/>
                </a:solidFill>
              </a:rPr>
              <a:t>Risk Is Not All Bad…. </a:t>
            </a:r>
            <a:endParaRPr lang="en-GB" sz="3600" u="sng" dirty="0">
              <a:solidFill>
                <a:srgbClr val="FFFF00"/>
              </a:solidFill>
            </a:endParaRPr>
          </a:p>
        </p:txBody>
      </p:sp>
      <p:sp>
        <p:nvSpPr>
          <p:cNvPr id="20" name="Content Placeholder 19">
            <a:extLst>
              <a:ext uri="{FF2B5EF4-FFF2-40B4-BE49-F238E27FC236}">
                <a16:creationId xmlns:a16="http://schemas.microsoft.com/office/drawing/2014/main" id="{65273487-754B-4764-90CF-B526B4A1F8E1}"/>
              </a:ext>
            </a:extLst>
          </p:cNvPr>
          <p:cNvSpPr>
            <a:spLocks noGrp="1"/>
          </p:cNvSpPr>
          <p:nvPr>
            <p:ph idx="1"/>
          </p:nvPr>
        </p:nvSpPr>
        <p:spPr>
          <a:xfrm>
            <a:off x="1955800" y="997200"/>
            <a:ext cx="8277224" cy="5167656"/>
          </a:xfrm>
        </p:spPr>
        <p:txBody>
          <a:bodyPr/>
          <a:lstStyle/>
          <a:p>
            <a:endParaRPr lang="pt-BR" b="1" u="sng" dirty="0"/>
          </a:p>
          <a:p>
            <a:r>
              <a:rPr lang="pt-BR" b="1" u="sng" dirty="0"/>
              <a:t>Risk Management</a:t>
            </a:r>
            <a:r>
              <a:rPr lang="pt-BR" dirty="0"/>
              <a:t>: </a:t>
            </a:r>
            <a:r>
              <a:rPr lang="pt-BR" sz="1600" dirty="0"/>
              <a:t>Identifying, assessing, &amp; responding to uncertainties that may compromise the organization’s ability to achieve it’s objectives </a:t>
            </a:r>
            <a:r>
              <a:rPr lang="pt-BR" sz="1600" b="1" i="1" u="sng" dirty="0">
                <a:solidFill>
                  <a:srgbClr val="FFFF00"/>
                </a:solidFill>
              </a:rPr>
              <a:t>and more importantly</a:t>
            </a:r>
            <a:r>
              <a:rPr lang="pt-BR" sz="1600" dirty="0"/>
              <a:t>, being </a:t>
            </a:r>
            <a:r>
              <a:rPr lang="en-US" sz="1600" dirty="0"/>
              <a:t>in position to take advantage of opportunities that add value</a:t>
            </a:r>
            <a:endParaRPr lang="pt-BR" sz="1600" dirty="0"/>
          </a:p>
          <a:p>
            <a:r>
              <a:rPr lang="pt-BR" b="1" u="sng" dirty="0"/>
              <a:t>Adam Grant:</a:t>
            </a:r>
          </a:p>
          <a:p>
            <a:pPr marL="342900" indent="-342900">
              <a:buFont typeface="Arial" panose="020B0604020202020204" pitchFamily="34" charset="0"/>
              <a:buChar char="•"/>
            </a:pPr>
            <a:r>
              <a:rPr lang="pt-BR" sz="1600" dirty="0"/>
              <a:t>Progress always involves risk.  You can’t steal 2nd base &amp; keep one foot on 1st </a:t>
            </a:r>
          </a:p>
          <a:p>
            <a:pPr marL="342900" indent="-342900">
              <a:buFont typeface="Arial" panose="020B0604020202020204" pitchFamily="34" charset="0"/>
              <a:buChar char="•"/>
            </a:pPr>
            <a:r>
              <a:rPr lang="pt-BR" sz="1600" dirty="0"/>
              <a:t>Saying “no” frees you up to say “yes” when it matters most</a:t>
            </a:r>
          </a:p>
          <a:p>
            <a:r>
              <a:rPr lang="pt-BR" b="1" u="sng" dirty="0"/>
              <a:t>Drucker</a:t>
            </a:r>
          </a:p>
          <a:p>
            <a:pPr marL="285750" indent="-285750">
              <a:buFont typeface="Arial" panose="020B0604020202020204" pitchFamily="34" charset="0"/>
              <a:buChar char="•"/>
            </a:pPr>
            <a:r>
              <a:rPr lang="en-US" sz="1600" dirty="0"/>
              <a:t>A decision that doesn’t involve risk, is probably not a decision</a:t>
            </a:r>
          </a:p>
          <a:p>
            <a:r>
              <a:rPr lang="pt-BR" b="1" u="sng" dirty="0"/>
              <a:t>Jack Welch</a:t>
            </a:r>
          </a:p>
          <a:p>
            <a:pPr marL="342900" indent="-342900">
              <a:buFont typeface="Arial" panose="020B0604020202020204" pitchFamily="34" charset="0"/>
              <a:buChar char="•"/>
            </a:pPr>
            <a:r>
              <a:rPr lang="pt-BR" sz="1600" dirty="0"/>
              <a:t>If the pace of change on the outside is faster than the pace of change on the inside, the end is near</a:t>
            </a:r>
          </a:p>
          <a:p>
            <a:r>
              <a:rPr lang="pt-BR" b="1" u="sng" dirty="0"/>
              <a:t>Be bold &amp; fail forward</a:t>
            </a:r>
            <a:r>
              <a:rPr lang="pt-BR" b="1" dirty="0"/>
              <a:t>.....</a:t>
            </a:r>
          </a:p>
        </p:txBody>
      </p:sp>
      <p:sp>
        <p:nvSpPr>
          <p:cNvPr id="47" name="Slide Number Placeholder 46">
            <a:extLst>
              <a:ext uri="{FF2B5EF4-FFF2-40B4-BE49-F238E27FC236}">
                <a16:creationId xmlns:a16="http://schemas.microsoft.com/office/drawing/2014/main" id="{173BE56B-7EB8-4811-8425-578857AEC102}"/>
              </a:ext>
            </a:extLst>
          </p:cNvPr>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8</a:t>
            </a:fld>
            <a:endParaRPr lang="en-US" dirty="0">
              <a:solidFill>
                <a:prstClr val="white"/>
              </a:solidFill>
              <a:latin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0493" y="3529194"/>
            <a:ext cx="1932240" cy="1287686"/>
          </a:xfrm>
          <a:prstGeom prst="rect">
            <a:avLst/>
          </a:prstGeom>
        </p:spPr>
      </p:pic>
      <p:sp>
        <p:nvSpPr>
          <p:cNvPr id="7" name="Rectangle 6"/>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spTree>
    <p:extLst>
      <p:ext uri="{BB962C8B-B14F-4D97-AF65-F5344CB8AC3E}">
        <p14:creationId xmlns:p14="http://schemas.microsoft.com/office/powerpoint/2010/main" val="20000917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A1BCF5-1FA9-6C3D-930F-41B5B2DEF9B1}"/>
              </a:ext>
            </a:extLst>
          </p:cNvPr>
          <p:cNvPicPr>
            <a:picLocks noGrp="1" noChangeAspect="1"/>
          </p:cNvPicPr>
          <p:nvPr>
            <p:ph idx="1"/>
          </p:nvPr>
        </p:nvPicPr>
        <p:blipFill>
          <a:blip r:embed="rId2"/>
          <a:stretch>
            <a:fillRect/>
          </a:stretch>
        </p:blipFill>
        <p:spPr>
          <a:xfrm>
            <a:off x="1182413" y="359754"/>
            <a:ext cx="8970579" cy="6071469"/>
          </a:xfrm>
          <a:prstGeom prst="rect">
            <a:avLst/>
          </a:prstGeom>
        </p:spPr>
      </p:pic>
    </p:spTree>
    <p:extLst>
      <p:ext uri="{BB962C8B-B14F-4D97-AF65-F5344CB8AC3E}">
        <p14:creationId xmlns:p14="http://schemas.microsoft.com/office/powerpoint/2010/main" val="37442923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2AE590-AAB8-06FB-DA29-9E300D2C508D}"/>
              </a:ext>
            </a:extLst>
          </p:cNvPr>
          <p:cNvPicPr>
            <a:picLocks noGrp="1" noChangeAspect="1"/>
          </p:cNvPicPr>
          <p:nvPr>
            <p:ph idx="1"/>
          </p:nvPr>
        </p:nvPicPr>
        <p:blipFill>
          <a:blip r:embed="rId2"/>
          <a:stretch>
            <a:fillRect/>
          </a:stretch>
        </p:blipFill>
        <p:spPr>
          <a:xfrm>
            <a:off x="1639614" y="253452"/>
            <a:ext cx="8660327" cy="6147348"/>
          </a:xfrm>
          <a:prstGeom prst="rect">
            <a:avLst/>
          </a:prstGeom>
        </p:spPr>
      </p:pic>
    </p:spTree>
    <p:extLst>
      <p:ext uri="{BB962C8B-B14F-4D97-AF65-F5344CB8AC3E}">
        <p14:creationId xmlns:p14="http://schemas.microsoft.com/office/powerpoint/2010/main" val="8603120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B0C50B-B2B4-3D25-25BB-394AADC14410}"/>
              </a:ext>
            </a:extLst>
          </p:cNvPr>
          <p:cNvPicPr>
            <a:picLocks noGrp="1" noChangeAspect="1"/>
          </p:cNvPicPr>
          <p:nvPr>
            <p:ph idx="1"/>
          </p:nvPr>
        </p:nvPicPr>
        <p:blipFill>
          <a:blip r:embed="rId2"/>
          <a:stretch>
            <a:fillRect/>
          </a:stretch>
        </p:blipFill>
        <p:spPr>
          <a:xfrm>
            <a:off x="1214405" y="155067"/>
            <a:ext cx="10551465" cy="6264087"/>
          </a:xfrm>
          <a:prstGeom prst="rect">
            <a:avLst/>
          </a:prstGeom>
        </p:spPr>
      </p:pic>
    </p:spTree>
    <p:extLst>
      <p:ext uri="{BB962C8B-B14F-4D97-AF65-F5344CB8AC3E}">
        <p14:creationId xmlns:p14="http://schemas.microsoft.com/office/powerpoint/2010/main" val="2321587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serted picture RelID:3">
            <a:extLst>
              <a:ext uri="{FF2B5EF4-FFF2-40B4-BE49-F238E27FC236}">
                <a16:creationId xmlns:a16="http://schemas.microsoft.com/office/drawing/2014/main" id="{CD8AA3D8-9E13-F558-A8F9-CFB75D7B4C0C}"/>
              </a:ext>
            </a:extLst>
          </p:cNvPr>
          <p:cNvPicPr>
            <a:picLocks noGrp="1" noChangeAspect="1"/>
          </p:cNvPicPr>
          <p:nvPr>
            <p:ph idx="1"/>
          </p:nvPr>
        </p:nvPicPr>
        <p:blipFill>
          <a:blip r:embed="rId2"/>
          <a:stretch>
            <a:fillRect/>
          </a:stretch>
        </p:blipFill>
        <p:spPr>
          <a:xfrm>
            <a:off x="1145888" y="457199"/>
            <a:ext cx="10079159" cy="5813537"/>
          </a:xfrm>
          <a:prstGeom prst="rect">
            <a:avLst/>
          </a:prstGeom>
          <a:ln>
            <a:noFill/>
          </a:ln>
          <a:effectLst>
            <a:outerShdw blurRad="190500" algn="tl" rotWithShape="0">
              <a:srgbClr val="000000">
                <a:alpha val="70000"/>
              </a:srgbClr>
            </a:outerShdw>
          </a:effectLst>
        </p:spPr>
      </p:pic>
      <p:sp>
        <p:nvSpPr>
          <p:cNvPr id="5" name="Arrow: Down 4">
            <a:extLst>
              <a:ext uri="{FF2B5EF4-FFF2-40B4-BE49-F238E27FC236}">
                <a16:creationId xmlns:a16="http://schemas.microsoft.com/office/drawing/2014/main" id="{0804ED4B-FF88-10CE-E716-6ECF50233381}"/>
              </a:ext>
            </a:extLst>
          </p:cNvPr>
          <p:cNvSpPr/>
          <p:nvPr/>
        </p:nvSpPr>
        <p:spPr>
          <a:xfrm>
            <a:off x="4028090" y="1785390"/>
            <a:ext cx="204951" cy="10562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3016D584-27B5-0257-F72D-73A1A29288F1}"/>
              </a:ext>
            </a:extLst>
          </p:cNvPr>
          <p:cNvSpPr txBox="1"/>
          <p:nvPr/>
        </p:nvSpPr>
        <p:spPr>
          <a:xfrm>
            <a:off x="3795386" y="1127343"/>
            <a:ext cx="1052187" cy="6580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EPIC Alert</a:t>
            </a:r>
          </a:p>
        </p:txBody>
      </p:sp>
    </p:spTree>
    <p:extLst>
      <p:ext uri="{BB962C8B-B14F-4D97-AF65-F5344CB8AC3E}">
        <p14:creationId xmlns:p14="http://schemas.microsoft.com/office/powerpoint/2010/main" val="953778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ACF0-940B-6353-17FD-26613D0F37D9}"/>
              </a:ext>
            </a:extLst>
          </p:cNvPr>
          <p:cNvSpPr>
            <a:spLocks noGrp="1"/>
          </p:cNvSpPr>
          <p:nvPr>
            <p:ph type="title"/>
          </p:nvPr>
        </p:nvSpPr>
        <p:spPr/>
        <p:txBody>
          <a:bodyPr/>
          <a:lstStyle/>
          <a:p>
            <a:r>
              <a:rPr lang="en-US" dirty="0"/>
              <a:t>Continuous Improvement - Alert</a:t>
            </a:r>
          </a:p>
        </p:txBody>
      </p:sp>
      <p:pic>
        <p:nvPicPr>
          <p:cNvPr id="5" name="Content Placeholder 4">
            <a:extLst>
              <a:ext uri="{FF2B5EF4-FFF2-40B4-BE49-F238E27FC236}">
                <a16:creationId xmlns:a16="http://schemas.microsoft.com/office/drawing/2014/main" id="{42BFFA26-61EC-C834-ABA5-2FFF3FF6770C}"/>
              </a:ext>
            </a:extLst>
          </p:cNvPr>
          <p:cNvPicPr>
            <a:picLocks noGrp="1" noChangeAspect="1"/>
          </p:cNvPicPr>
          <p:nvPr>
            <p:ph idx="1"/>
          </p:nvPr>
        </p:nvPicPr>
        <p:blipFill>
          <a:blip r:embed="rId2"/>
          <a:stretch>
            <a:fillRect/>
          </a:stretch>
        </p:blipFill>
        <p:spPr>
          <a:xfrm>
            <a:off x="5924807" y="3892462"/>
            <a:ext cx="3964092" cy="2461040"/>
          </a:xfrm>
          <a:prstGeom prst="rect">
            <a:avLst/>
          </a:prstGeom>
        </p:spPr>
      </p:pic>
      <p:pic>
        <p:nvPicPr>
          <p:cNvPr id="4" name="Picture 3">
            <a:extLst>
              <a:ext uri="{FF2B5EF4-FFF2-40B4-BE49-F238E27FC236}">
                <a16:creationId xmlns:a16="http://schemas.microsoft.com/office/drawing/2014/main" id="{CA2BA33B-FEB7-D794-8DBC-444ED464CC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5" r="15539" b="5022"/>
          <a:stretch/>
        </p:blipFill>
        <p:spPr bwMode="auto">
          <a:xfrm>
            <a:off x="5924807" y="1287441"/>
            <a:ext cx="3964093" cy="234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D807A61-E057-C575-79B9-ECFD13CD1723}"/>
              </a:ext>
            </a:extLst>
          </p:cNvPr>
          <p:cNvPicPr>
            <a:picLocks noChangeAspect="1"/>
          </p:cNvPicPr>
          <p:nvPr/>
        </p:nvPicPr>
        <p:blipFill>
          <a:blip r:embed="rId4"/>
          <a:stretch>
            <a:fillRect/>
          </a:stretch>
        </p:blipFill>
        <p:spPr>
          <a:xfrm>
            <a:off x="2086226" y="4337169"/>
            <a:ext cx="2914650" cy="1571625"/>
          </a:xfrm>
          <a:prstGeom prst="rect">
            <a:avLst/>
          </a:prstGeom>
        </p:spPr>
      </p:pic>
      <p:pic>
        <p:nvPicPr>
          <p:cNvPr id="8" name="Picture 7">
            <a:extLst>
              <a:ext uri="{FF2B5EF4-FFF2-40B4-BE49-F238E27FC236}">
                <a16:creationId xmlns:a16="http://schemas.microsoft.com/office/drawing/2014/main" id="{E05EC9FB-72CA-006C-7056-4EEB83B1A755}"/>
              </a:ext>
            </a:extLst>
          </p:cNvPr>
          <p:cNvPicPr>
            <a:picLocks noChangeAspect="1"/>
          </p:cNvPicPr>
          <p:nvPr/>
        </p:nvPicPr>
        <p:blipFill>
          <a:blip r:embed="rId5"/>
          <a:stretch>
            <a:fillRect/>
          </a:stretch>
        </p:blipFill>
        <p:spPr>
          <a:xfrm>
            <a:off x="2471989" y="1143979"/>
            <a:ext cx="2143125" cy="2143125"/>
          </a:xfrm>
          <a:prstGeom prst="rect">
            <a:avLst/>
          </a:prstGeom>
        </p:spPr>
      </p:pic>
    </p:spTree>
    <p:extLst>
      <p:ext uri="{BB962C8B-B14F-4D97-AF65-F5344CB8AC3E}">
        <p14:creationId xmlns:p14="http://schemas.microsoft.com/office/powerpoint/2010/main" val="555226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E096FC8-C1E8-6AD1-B0AA-8E4389AEF7D4}"/>
              </a:ext>
            </a:extLst>
          </p:cNvPr>
          <p:cNvSpPr>
            <a:spLocks noGrp="1"/>
          </p:cNvSpPr>
          <p:nvPr>
            <p:ph type="title"/>
          </p:nvPr>
        </p:nvSpPr>
        <p:spPr/>
        <p:txBody>
          <a:bodyPr>
            <a:normAutofit/>
          </a:bodyPr>
          <a:lstStyle/>
          <a:p>
            <a:r>
              <a:rPr lang="en-US" dirty="0"/>
              <a:t>Continuous Improvement - Check Boxes</a:t>
            </a:r>
          </a:p>
        </p:txBody>
      </p:sp>
      <p:sp>
        <p:nvSpPr>
          <p:cNvPr id="16" name="Content Placeholder 15">
            <a:extLst>
              <a:ext uri="{FF2B5EF4-FFF2-40B4-BE49-F238E27FC236}">
                <a16:creationId xmlns:a16="http://schemas.microsoft.com/office/drawing/2014/main" id="{2EFADAC3-5506-BC43-6C00-92347A8A98F4}"/>
              </a:ext>
            </a:extLst>
          </p:cNvPr>
          <p:cNvSpPr>
            <a:spLocks noGrp="1"/>
          </p:cNvSpPr>
          <p:nvPr>
            <p:ph sz="half" idx="1"/>
          </p:nvPr>
        </p:nvSpPr>
        <p:spPr/>
        <p:txBody>
          <a:bodyPr>
            <a:normAutofit fontScale="92500" lnSpcReduction="10000"/>
          </a:bodyPr>
          <a:lstStyle/>
          <a:p>
            <a:endParaRPr lang="en-US"/>
          </a:p>
        </p:txBody>
      </p:sp>
      <p:sp>
        <p:nvSpPr>
          <p:cNvPr id="17" name="Content Placeholder 16">
            <a:extLst>
              <a:ext uri="{FF2B5EF4-FFF2-40B4-BE49-F238E27FC236}">
                <a16:creationId xmlns:a16="http://schemas.microsoft.com/office/drawing/2014/main" id="{DF525667-CF25-009E-4CE1-1EFAC0615423}"/>
              </a:ext>
            </a:extLst>
          </p:cNvPr>
          <p:cNvSpPr>
            <a:spLocks noGrp="1"/>
          </p:cNvSpPr>
          <p:nvPr>
            <p:ph sz="half" idx="2"/>
          </p:nvPr>
        </p:nvSpPr>
        <p:spPr>
          <a:xfrm>
            <a:off x="8749862" y="1292772"/>
            <a:ext cx="3165519" cy="4950373"/>
          </a:xfrm>
        </p:spPr>
        <p:txBody>
          <a:bodyPr>
            <a:normAutofit fontScale="92500" lnSpcReduction="10000"/>
          </a:bodyPr>
          <a:lstStyle/>
          <a:p>
            <a:r>
              <a:rPr lang="en-US" dirty="0"/>
              <a:t>Communicated key risks to members of care team.</a:t>
            </a:r>
          </a:p>
          <a:p>
            <a:r>
              <a:rPr lang="en-US" dirty="0"/>
              <a:t>Notified attending or designee</a:t>
            </a:r>
          </a:p>
          <a:p>
            <a:r>
              <a:rPr lang="en-US" dirty="0"/>
              <a:t>Requested orders for prn medications</a:t>
            </a:r>
          </a:p>
          <a:p>
            <a:r>
              <a:rPr lang="en-US" dirty="0"/>
              <a:t>Attempted de-escalation</a:t>
            </a:r>
          </a:p>
          <a:p>
            <a:r>
              <a:rPr lang="en-US" dirty="0"/>
              <a:t>Called police/security</a:t>
            </a:r>
          </a:p>
          <a:p>
            <a:r>
              <a:rPr lang="en-US" dirty="0"/>
              <a:t>Expedited Bed</a:t>
            </a:r>
          </a:p>
          <a:p>
            <a:r>
              <a:rPr lang="en-US" dirty="0"/>
              <a:t>Other</a:t>
            </a:r>
          </a:p>
        </p:txBody>
      </p:sp>
      <p:pic>
        <p:nvPicPr>
          <p:cNvPr id="15" name="Picture 14" descr="A screenshot of a computer&#10;&#10;Description automatically generated">
            <a:extLst>
              <a:ext uri="{FF2B5EF4-FFF2-40B4-BE49-F238E27FC236}">
                <a16:creationId xmlns:a16="http://schemas.microsoft.com/office/drawing/2014/main" id="{32E0EDC1-D1A1-69B2-8CB3-A37FAF91810A}"/>
              </a:ext>
            </a:extLst>
          </p:cNvPr>
          <p:cNvPicPr>
            <a:picLocks noChangeAspect="1"/>
          </p:cNvPicPr>
          <p:nvPr/>
        </p:nvPicPr>
        <p:blipFill rotWithShape="1">
          <a:blip r:embed="rId2">
            <a:extLst>
              <a:ext uri="{28A0092B-C50C-407E-A947-70E740481C1C}">
                <a14:useLocalDpi xmlns:a14="http://schemas.microsoft.com/office/drawing/2010/main" val="0"/>
              </a:ext>
            </a:extLst>
          </a:blip>
          <a:srcRect b="4006"/>
          <a:stretch/>
        </p:blipFill>
        <p:spPr>
          <a:xfrm>
            <a:off x="513102" y="1854817"/>
            <a:ext cx="7937216" cy="4237459"/>
          </a:xfrm>
          <a:prstGeom prst="rect">
            <a:avLst/>
          </a:prstGeom>
          <a:ln>
            <a:noFill/>
          </a:ln>
          <a:effectLst>
            <a:outerShdw blurRad="190500" algn="tl" rotWithShape="0">
              <a:srgbClr val="000000">
                <a:alpha val="70000"/>
              </a:srgbClr>
            </a:outerShdw>
          </a:effectLst>
        </p:spPr>
      </p:pic>
      <p:sp>
        <p:nvSpPr>
          <p:cNvPr id="18" name="Oval 17">
            <a:extLst>
              <a:ext uri="{FF2B5EF4-FFF2-40B4-BE49-F238E27FC236}">
                <a16:creationId xmlns:a16="http://schemas.microsoft.com/office/drawing/2014/main" id="{2E3908C4-2514-D59F-F570-1542FEE4D3C4}"/>
              </a:ext>
            </a:extLst>
          </p:cNvPr>
          <p:cNvSpPr/>
          <p:nvPr/>
        </p:nvSpPr>
        <p:spPr>
          <a:xfrm>
            <a:off x="175364" y="4554570"/>
            <a:ext cx="8274954" cy="178960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751716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17B6A-F83D-2007-3CD5-5DB0CFCD355C}"/>
              </a:ext>
            </a:extLst>
          </p:cNvPr>
          <p:cNvSpPr>
            <a:spLocks noGrp="1"/>
          </p:cNvSpPr>
          <p:nvPr>
            <p:ph type="title"/>
          </p:nvPr>
        </p:nvSpPr>
        <p:spPr/>
        <p:txBody>
          <a:bodyPr/>
          <a:lstStyle/>
          <a:p>
            <a:r>
              <a:rPr lang="en-US" dirty="0"/>
              <a:t>January 11, 2023-December 31, 2023</a:t>
            </a:r>
          </a:p>
        </p:txBody>
      </p:sp>
      <p:sp>
        <p:nvSpPr>
          <p:cNvPr id="3" name="Content Placeholder 2">
            <a:extLst>
              <a:ext uri="{FF2B5EF4-FFF2-40B4-BE49-F238E27FC236}">
                <a16:creationId xmlns:a16="http://schemas.microsoft.com/office/drawing/2014/main" id="{2EFDFDA0-62EF-1961-5F44-3E7D01B3B25C}"/>
              </a:ext>
            </a:extLst>
          </p:cNvPr>
          <p:cNvSpPr>
            <a:spLocks noGrp="1"/>
          </p:cNvSpPr>
          <p:nvPr>
            <p:ph idx="1"/>
          </p:nvPr>
        </p:nvSpPr>
        <p:spPr>
          <a:xfrm>
            <a:off x="1597886" y="1641015"/>
            <a:ext cx="8413217" cy="3798088"/>
          </a:xfrm>
        </p:spPr>
        <p:txBody>
          <a:bodyPr>
            <a:normAutofit/>
          </a:bodyPr>
          <a:lstStyle/>
          <a:p>
            <a:r>
              <a:rPr lang="en-US" dirty="0"/>
              <a:t>192,947 adult encounters</a:t>
            </a:r>
          </a:p>
          <a:p>
            <a:r>
              <a:rPr lang="en-US" dirty="0"/>
              <a:t>159,154 had DASA score at triage (80.3%)</a:t>
            </a:r>
          </a:p>
          <a:p>
            <a:r>
              <a:rPr lang="en-US" dirty="0"/>
              <a:t>Male sex, younger age, higher acuity Emergency Severity Index (ESI), and arrival by police, ambulance, or aircraft were associated with higher risk DASA</a:t>
            </a:r>
          </a:p>
          <a:p>
            <a:r>
              <a:rPr lang="en-US" dirty="0"/>
              <a:t>Asians had lower risk of high DASA score</a:t>
            </a:r>
          </a:p>
          <a:p>
            <a:r>
              <a:rPr lang="en-US" dirty="0"/>
              <a:t>No other clinically significant difference in race or ethnicity</a:t>
            </a:r>
          </a:p>
        </p:txBody>
      </p:sp>
    </p:spTree>
    <p:extLst>
      <p:ext uri="{BB962C8B-B14F-4D97-AF65-F5344CB8AC3E}">
        <p14:creationId xmlns:p14="http://schemas.microsoft.com/office/powerpoint/2010/main" val="12535653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11E3-92C1-B5AF-1038-C9787C66021B}"/>
              </a:ext>
            </a:extLst>
          </p:cNvPr>
          <p:cNvSpPr>
            <a:spLocks noGrp="1"/>
          </p:cNvSpPr>
          <p:nvPr>
            <p:ph type="title"/>
          </p:nvPr>
        </p:nvSpPr>
        <p:spPr/>
        <p:txBody>
          <a:bodyPr/>
          <a:lstStyle/>
          <a:p>
            <a:r>
              <a:rPr lang="en-US" dirty="0"/>
              <a:t>Were Particular Patients Not Scored?</a:t>
            </a:r>
          </a:p>
        </p:txBody>
      </p:sp>
      <p:sp>
        <p:nvSpPr>
          <p:cNvPr id="3" name="Content Placeholder 2">
            <a:extLst>
              <a:ext uri="{FF2B5EF4-FFF2-40B4-BE49-F238E27FC236}">
                <a16:creationId xmlns:a16="http://schemas.microsoft.com/office/drawing/2014/main" id="{2BF531FC-DF08-77AE-A3FD-68E7F33ED3EB}"/>
              </a:ext>
            </a:extLst>
          </p:cNvPr>
          <p:cNvSpPr>
            <a:spLocks noGrp="1"/>
          </p:cNvSpPr>
          <p:nvPr>
            <p:ph idx="1"/>
          </p:nvPr>
        </p:nvSpPr>
        <p:spPr/>
        <p:txBody>
          <a:bodyPr/>
          <a:lstStyle/>
          <a:p>
            <a:r>
              <a:rPr lang="en-US" dirty="0"/>
              <a:t>No difference in age, race, sex assigned at birth, or ESI </a:t>
            </a:r>
          </a:p>
          <a:p>
            <a:r>
              <a:rPr lang="en-US" dirty="0"/>
              <a:t>Patients not assigned score had slightly lower median age and were interestingly more likely to be primarily English-speaking.</a:t>
            </a:r>
          </a:p>
        </p:txBody>
      </p:sp>
    </p:spTree>
    <p:extLst>
      <p:ext uri="{BB962C8B-B14F-4D97-AF65-F5344CB8AC3E}">
        <p14:creationId xmlns:p14="http://schemas.microsoft.com/office/powerpoint/2010/main" val="3344228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0286DE5-FB39-F067-F4DE-F0B30B78F8C0}"/>
              </a:ext>
            </a:extLst>
          </p:cNvPr>
          <p:cNvPicPr>
            <a:picLocks noGrp="1" noChangeAspect="1"/>
          </p:cNvPicPr>
          <p:nvPr>
            <p:ph idx="1"/>
          </p:nvPr>
        </p:nvPicPr>
        <p:blipFill>
          <a:blip r:embed="rId2"/>
          <a:stretch>
            <a:fillRect/>
          </a:stretch>
        </p:blipFill>
        <p:spPr>
          <a:xfrm>
            <a:off x="1739900" y="315182"/>
            <a:ext cx="8712200" cy="6227635"/>
          </a:xfrm>
          <a:prstGeom prst="rect">
            <a:avLst/>
          </a:prstGeom>
        </p:spPr>
      </p:pic>
      <p:sp>
        <p:nvSpPr>
          <p:cNvPr id="5" name="Rectangle 4">
            <a:extLst>
              <a:ext uri="{FF2B5EF4-FFF2-40B4-BE49-F238E27FC236}">
                <a16:creationId xmlns:a16="http://schemas.microsoft.com/office/drawing/2014/main" id="{CE01397C-F8FB-2D87-8548-9C1ABEBE7F80}"/>
              </a:ext>
            </a:extLst>
          </p:cNvPr>
          <p:cNvSpPr/>
          <p:nvPr/>
        </p:nvSpPr>
        <p:spPr>
          <a:xfrm>
            <a:off x="3544866" y="638827"/>
            <a:ext cx="5348613" cy="3632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919809BA-026F-CFD6-BD5D-4A4975D3D035}"/>
              </a:ext>
            </a:extLst>
          </p:cNvPr>
          <p:cNvSpPr txBox="1"/>
          <p:nvPr/>
        </p:nvSpPr>
        <p:spPr>
          <a:xfrm>
            <a:off x="638827" y="438411"/>
            <a:ext cx="1106048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Prevalence Ratio of Restraint/Medication Intervention by Triage DASA Category</a:t>
            </a:r>
          </a:p>
        </p:txBody>
      </p:sp>
      <p:sp>
        <p:nvSpPr>
          <p:cNvPr id="7" name="Rectangle 6">
            <a:extLst>
              <a:ext uri="{FF2B5EF4-FFF2-40B4-BE49-F238E27FC236}">
                <a16:creationId xmlns:a16="http://schemas.microsoft.com/office/drawing/2014/main" id="{B276728A-30E1-E36A-1F78-3C1CD8F6E744}"/>
              </a:ext>
            </a:extLst>
          </p:cNvPr>
          <p:cNvSpPr/>
          <p:nvPr/>
        </p:nvSpPr>
        <p:spPr>
          <a:xfrm>
            <a:off x="2592888" y="5924811"/>
            <a:ext cx="7440460" cy="49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TextBox 8">
            <a:extLst>
              <a:ext uri="{FF2B5EF4-FFF2-40B4-BE49-F238E27FC236}">
                <a16:creationId xmlns:a16="http://schemas.microsoft.com/office/drawing/2014/main" id="{6A8CF52B-7974-F3CB-1C91-9EE7801B0B2A}"/>
              </a:ext>
            </a:extLst>
          </p:cNvPr>
          <p:cNvSpPr txBox="1"/>
          <p:nvPr/>
        </p:nvSpPr>
        <p:spPr>
          <a:xfrm>
            <a:off x="492690" y="6026817"/>
            <a:ext cx="910642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0                       1-3                     4-5                     6-7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											DASA Category</a:t>
            </a:r>
          </a:p>
        </p:txBody>
      </p:sp>
      <p:sp>
        <p:nvSpPr>
          <p:cNvPr id="10" name="Rectangle 9">
            <a:extLst>
              <a:ext uri="{FF2B5EF4-FFF2-40B4-BE49-F238E27FC236}">
                <a16:creationId xmlns:a16="http://schemas.microsoft.com/office/drawing/2014/main" id="{F25EC5C7-A137-C977-3C55-A667CFDFE2E4}"/>
              </a:ext>
            </a:extLst>
          </p:cNvPr>
          <p:cNvSpPr/>
          <p:nvPr/>
        </p:nvSpPr>
        <p:spPr>
          <a:xfrm>
            <a:off x="1917700" y="973200"/>
            <a:ext cx="563671" cy="53879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8572841A-B30D-0548-F489-A4403FD62460}"/>
              </a:ext>
            </a:extLst>
          </p:cNvPr>
          <p:cNvSpPr txBox="1"/>
          <p:nvPr/>
        </p:nvSpPr>
        <p:spPr>
          <a:xfrm>
            <a:off x="2167003" y="900076"/>
            <a:ext cx="31436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7</a:t>
            </a:r>
          </a:p>
        </p:txBody>
      </p:sp>
      <p:sp>
        <p:nvSpPr>
          <p:cNvPr id="13" name="TextBox 12">
            <a:extLst>
              <a:ext uri="{FF2B5EF4-FFF2-40B4-BE49-F238E27FC236}">
                <a16:creationId xmlns:a16="http://schemas.microsoft.com/office/drawing/2014/main" id="{C90EBD55-B06C-2913-BE6F-13BA90F72C2E}"/>
              </a:ext>
            </a:extLst>
          </p:cNvPr>
          <p:cNvSpPr txBox="1"/>
          <p:nvPr/>
        </p:nvSpPr>
        <p:spPr>
          <a:xfrm>
            <a:off x="2167003" y="1623733"/>
            <a:ext cx="22546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6</a:t>
            </a:r>
          </a:p>
        </p:txBody>
      </p:sp>
      <p:sp>
        <p:nvSpPr>
          <p:cNvPr id="14" name="TextBox 13">
            <a:extLst>
              <a:ext uri="{FF2B5EF4-FFF2-40B4-BE49-F238E27FC236}">
                <a16:creationId xmlns:a16="http://schemas.microsoft.com/office/drawing/2014/main" id="{97C255B6-9814-500B-672F-FDB63757BF46}"/>
              </a:ext>
            </a:extLst>
          </p:cNvPr>
          <p:cNvSpPr txBox="1"/>
          <p:nvPr/>
        </p:nvSpPr>
        <p:spPr>
          <a:xfrm>
            <a:off x="2167003" y="2237508"/>
            <a:ext cx="425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5</a:t>
            </a:r>
          </a:p>
        </p:txBody>
      </p:sp>
      <p:sp>
        <p:nvSpPr>
          <p:cNvPr id="15" name="TextBox 14">
            <a:extLst>
              <a:ext uri="{FF2B5EF4-FFF2-40B4-BE49-F238E27FC236}">
                <a16:creationId xmlns:a16="http://schemas.microsoft.com/office/drawing/2014/main" id="{B54E0968-7068-21D4-10D8-72D76E389569}"/>
              </a:ext>
            </a:extLst>
          </p:cNvPr>
          <p:cNvSpPr txBox="1"/>
          <p:nvPr/>
        </p:nvSpPr>
        <p:spPr>
          <a:xfrm>
            <a:off x="2167002" y="2893160"/>
            <a:ext cx="5636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4</a:t>
            </a:r>
          </a:p>
        </p:txBody>
      </p:sp>
      <p:sp>
        <p:nvSpPr>
          <p:cNvPr id="16" name="TextBox 15">
            <a:extLst>
              <a:ext uri="{FF2B5EF4-FFF2-40B4-BE49-F238E27FC236}">
                <a16:creationId xmlns:a16="http://schemas.microsoft.com/office/drawing/2014/main" id="{41EE3AB3-B50F-C847-0353-46A55F952539}"/>
              </a:ext>
            </a:extLst>
          </p:cNvPr>
          <p:cNvSpPr txBox="1"/>
          <p:nvPr/>
        </p:nvSpPr>
        <p:spPr>
          <a:xfrm>
            <a:off x="2167002" y="3616817"/>
            <a:ext cx="42588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3</a:t>
            </a:r>
          </a:p>
        </p:txBody>
      </p:sp>
      <p:sp>
        <p:nvSpPr>
          <p:cNvPr id="17" name="TextBox 16">
            <a:extLst>
              <a:ext uri="{FF2B5EF4-FFF2-40B4-BE49-F238E27FC236}">
                <a16:creationId xmlns:a16="http://schemas.microsoft.com/office/drawing/2014/main" id="{087FCF68-0465-0192-D98A-F8ED3E83926E}"/>
              </a:ext>
            </a:extLst>
          </p:cNvPr>
          <p:cNvSpPr txBox="1"/>
          <p:nvPr/>
        </p:nvSpPr>
        <p:spPr>
          <a:xfrm>
            <a:off x="2167002" y="4340473"/>
            <a:ext cx="2254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2</a:t>
            </a:r>
          </a:p>
        </p:txBody>
      </p:sp>
      <p:sp>
        <p:nvSpPr>
          <p:cNvPr id="18" name="TextBox 17">
            <a:extLst>
              <a:ext uri="{FF2B5EF4-FFF2-40B4-BE49-F238E27FC236}">
                <a16:creationId xmlns:a16="http://schemas.microsoft.com/office/drawing/2014/main" id="{6F8FF5BD-F4E1-61A1-F34B-5EB22A3DD32F}"/>
              </a:ext>
            </a:extLst>
          </p:cNvPr>
          <p:cNvSpPr txBox="1"/>
          <p:nvPr/>
        </p:nvSpPr>
        <p:spPr>
          <a:xfrm>
            <a:off x="2167001" y="4933827"/>
            <a:ext cx="4921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1</a:t>
            </a:r>
          </a:p>
        </p:txBody>
      </p:sp>
      <p:sp>
        <p:nvSpPr>
          <p:cNvPr id="19" name="TextBox 18">
            <a:extLst>
              <a:ext uri="{FF2B5EF4-FFF2-40B4-BE49-F238E27FC236}">
                <a16:creationId xmlns:a16="http://schemas.microsoft.com/office/drawing/2014/main" id="{E41AAC9A-8EB0-7E33-7F2A-AF1742287B38}"/>
              </a:ext>
            </a:extLst>
          </p:cNvPr>
          <p:cNvSpPr txBox="1"/>
          <p:nvPr/>
        </p:nvSpPr>
        <p:spPr>
          <a:xfrm rot="16200000">
            <a:off x="275574" y="2893159"/>
            <a:ext cx="23720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Prevalence Ratio</a:t>
            </a:r>
          </a:p>
        </p:txBody>
      </p:sp>
    </p:spTree>
    <p:extLst>
      <p:ext uri="{BB962C8B-B14F-4D97-AF65-F5344CB8AC3E}">
        <p14:creationId xmlns:p14="http://schemas.microsoft.com/office/powerpoint/2010/main" val="34509149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0844-D231-28D9-E60C-7DB36CDBFEBE}"/>
              </a:ext>
            </a:extLst>
          </p:cNvPr>
          <p:cNvSpPr>
            <a:spLocks noGrp="1"/>
          </p:cNvSpPr>
          <p:nvPr>
            <p:ph type="title"/>
          </p:nvPr>
        </p:nvSpPr>
        <p:spPr/>
        <p:txBody>
          <a:bodyPr/>
          <a:lstStyle/>
          <a:p>
            <a:r>
              <a:rPr lang="en-US" dirty="0"/>
              <a:t>Preliminary Pediatric Data</a:t>
            </a:r>
          </a:p>
        </p:txBody>
      </p:sp>
      <p:sp>
        <p:nvSpPr>
          <p:cNvPr id="3" name="Content Placeholder 2">
            <a:extLst>
              <a:ext uri="{FF2B5EF4-FFF2-40B4-BE49-F238E27FC236}">
                <a16:creationId xmlns:a16="http://schemas.microsoft.com/office/drawing/2014/main" id="{F4955B0A-F49B-A1A4-8514-0B89F8C9A3F8}"/>
              </a:ext>
            </a:extLst>
          </p:cNvPr>
          <p:cNvSpPr>
            <a:spLocks noGrp="1"/>
          </p:cNvSpPr>
          <p:nvPr>
            <p:ph idx="1"/>
          </p:nvPr>
        </p:nvSpPr>
        <p:spPr/>
        <p:txBody>
          <a:bodyPr/>
          <a:lstStyle/>
          <a:p>
            <a:r>
              <a:rPr lang="en-US" dirty="0"/>
              <a:t>Trends may be consistent in ages 12-17 but not below age 12.</a:t>
            </a:r>
          </a:p>
          <a:p>
            <a:r>
              <a:rPr lang="en-US" dirty="0"/>
              <a:t>Possibly related to developmental milestones</a:t>
            </a:r>
          </a:p>
        </p:txBody>
      </p:sp>
    </p:spTree>
    <p:extLst>
      <p:ext uri="{BB962C8B-B14F-4D97-AF65-F5344CB8AC3E}">
        <p14:creationId xmlns:p14="http://schemas.microsoft.com/office/powerpoint/2010/main" val="2546436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17D9C-9AA8-316B-125D-42A630A771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8F7088-81DA-257D-B35D-D86D02EDC45D}"/>
              </a:ext>
            </a:extLst>
          </p:cNvPr>
          <p:cNvSpPr>
            <a:spLocks noGrp="1"/>
          </p:cNvSpPr>
          <p:nvPr>
            <p:ph type="body" sz="quarter" idx="14"/>
          </p:nvPr>
        </p:nvSpPr>
        <p:spPr>
          <a:xfrm>
            <a:off x="1955398" y="185895"/>
            <a:ext cx="8277626" cy="811304"/>
          </a:xfrm>
        </p:spPr>
        <p:txBody>
          <a:bodyPr/>
          <a:lstStyle/>
          <a:p>
            <a:r>
              <a:rPr lang="en-US" altLang="en-US" sz="3600" dirty="0"/>
              <a:t>Start With Why: </a:t>
            </a:r>
            <a:r>
              <a:rPr lang="en-US" altLang="en-US" sz="1400" dirty="0"/>
              <a:t>How Great Leaders Inspire Everyone to Take Action</a:t>
            </a:r>
          </a:p>
          <a:p>
            <a:r>
              <a:rPr lang="en-US" sz="1400" i="1" dirty="0">
                <a:solidFill>
                  <a:srgbClr val="FFFF00"/>
                </a:solidFill>
              </a:rPr>
              <a:t>Simon Sinek (2009)</a:t>
            </a:r>
          </a:p>
          <a:p>
            <a:endParaRPr lang="en-US" altLang="en-US" sz="3600" dirty="0">
              <a:solidFill>
                <a:srgbClr val="FFFF00"/>
              </a:solidFill>
            </a:endParaRPr>
          </a:p>
          <a:p>
            <a:endParaRPr lang="en-US" sz="3600" dirty="0"/>
          </a:p>
        </p:txBody>
      </p:sp>
      <p:sp>
        <p:nvSpPr>
          <p:cNvPr id="4" name="Slide Number Placeholder 3">
            <a:extLst>
              <a:ext uri="{FF2B5EF4-FFF2-40B4-BE49-F238E27FC236}">
                <a16:creationId xmlns:a16="http://schemas.microsoft.com/office/drawing/2014/main" id="{D18D2967-E626-A0BE-FEF7-C71E05EFA884}"/>
              </a:ext>
            </a:extLst>
          </p:cNvPr>
          <p:cNvSpPr>
            <a:spLocks noGrp="1"/>
          </p:cNvSpPr>
          <p:nvPr>
            <p:ph type="sldNum" sz="quarter" idx="4"/>
          </p:nvPr>
        </p:nvSpPr>
        <p:spPr/>
        <p:txBody>
          <a:bodyPr/>
          <a:lstStyle/>
          <a:p>
            <a:pPr defTabSz="914400"/>
            <a:fld id="{E8A74B61-50D3-3946-8366-1E447A2A8431}" type="slidenum">
              <a:rPr lang="en-US">
                <a:solidFill>
                  <a:prstClr val="white"/>
                </a:solidFill>
                <a:latin typeface="Arial"/>
              </a:rPr>
              <a:pPr defTabSz="914400"/>
              <a:t>9</a:t>
            </a:fld>
            <a:endParaRPr lang="en-US" dirty="0">
              <a:solidFill>
                <a:prstClr val="white"/>
              </a:solidFill>
              <a:latin typeface="Arial"/>
            </a:endParaRPr>
          </a:p>
        </p:txBody>
      </p:sp>
      <p:sp>
        <p:nvSpPr>
          <p:cNvPr id="6" name="Rectangle 5">
            <a:extLst>
              <a:ext uri="{FF2B5EF4-FFF2-40B4-BE49-F238E27FC236}">
                <a16:creationId xmlns:a16="http://schemas.microsoft.com/office/drawing/2014/main" id="{266CD170-A282-D947-416D-B33957F7CEAE}"/>
              </a:ext>
            </a:extLst>
          </p:cNvPr>
          <p:cNvSpPr/>
          <p:nvPr/>
        </p:nvSpPr>
        <p:spPr>
          <a:xfrm>
            <a:off x="1729310" y="6466114"/>
            <a:ext cx="2748224" cy="336621"/>
          </a:xfrm>
          <a:prstGeom prst="rect">
            <a:avLst/>
          </a:prstGeom>
          <a:solidFill>
            <a:srgbClr val="0069B4"/>
          </a:solid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a:endParaRPr>
          </a:p>
        </p:txBody>
      </p:sp>
      <p:pic>
        <p:nvPicPr>
          <p:cNvPr id="2050" name="Picture 2">
            <a:extLst>
              <a:ext uri="{FF2B5EF4-FFF2-40B4-BE49-F238E27FC236}">
                <a16:creationId xmlns:a16="http://schemas.microsoft.com/office/drawing/2014/main" id="{C92EACC0-BAC6-7179-C449-CACD087FA6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77896" y="1225297"/>
            <a:ext cx="6108192" cy="510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4374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963C-21B7-D773-16C0-CFD2F5BAC85F}"/>
              </a:ext>
            </a:extLst>
          </p:cNvPr>
          <p:cNvSpPr>
            <a:spLocks noGrp="1"/>
          </p:cNvSpPr>
          <p:nvPr>
            <p:ph type="title"/>
          </p:nvPr>
        </p:nvSpPr>
        <p:spPr/>
        <p:txBody>
          <a:bodyPr/>
          <a:lstStyle/>
          <a:p>
            <a:r>
              <a:rPr lang="en-US" dirty="0"/>
              <a:t>The Future of DASA</a:t>
            </a:r>
          </a:p>
        </p:txBody>
      </p:sp>
      <p:graphicFrame>
        <p:nvGraphicFramePr>
          <p:cNvPr id="4" name="Content Placeholder 3">
            <a:extLst>
              <a:ext uri="{FF2B5EF4-FFF2-40B4-BE49-F238E27FC236}">
                <a16:creationId xmlns:a16="http://schemas.microsoft.com/office/drawing/2014/main" id="{F3AC9D88-BF93-F1BA-75B4-890A99EDEE40}"/>
              </a:ext>
            </a:extLst>
          </p:cNvPr>
          <p:cNvGraphicFramePr>
            <a:graphicFrameLocks noGrp="1"/>
          </p:cNvGraphicFramePr>
          <p:nvPr>
            <p:ph idx="1"/>
          </p:nvPr>
        </p:nvGraphicFramePr>
        <p:xfrm>
          <a:off x="1002082" y="1265129"/>
          <a:ext cx="10221239" cy="4985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08098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CEE728-9305-8D64-5E93-E158D736BB7C}"/>
              </a:ext>
            </a:extLst>
          </p:cNvPr>
          <p:cNvPicPr>
            <a:picLocks noGrp="1" noChangeAspect="1"/>
          </p:cNvPicPr>
          <p:nvPr>
            <p:ph sz="half" idx="1"/>
          </p:nvPr>
        </p:nvPicPr>
        <p:blipFill>
          <a:blip r:embed="rId2"/>
          <a:stretch>
            <a:fillRect/>
          </a:stretch>
        </p:blipFill>
        <p:spPr>
          <a:xfrm>
            <a:off x="774137" y="851338"/>
            <a:ext cx="6670759" cy="4447172"/>
          </a:xfrm>
          <a:prstGeom prst="rect">
            <a:avLst/>
          </a:prstGeom>
        </p:spPr>
      </p:pic>
      <p:sp>
        <p:nvSpPr>
          <p:cNvPr id="6" name="Content Placeholder 5">
            <a:extLst>
              <a:ext uri="{FF2B5EF4-FFF2-40B4-BE49-F238E27FC236}">
                <a16:creationId xmlns:a16="http://schemas.microsoft.com/office/drawing/2014/main" id="{8451C939-FAB4-0C22-96E3-2C4181DA55D8}"/>
              </a:ext>
            </a:extLst>
          </p:cNvPr>
          <p:cNvSpPr>
            <a:spLocks noGrp="1"/>
          </p:cNvSpPr>
          <p:nvPr>
            <p:ph sz="half" idx="2"/>
          </p:nvPr>
        </p:nvSpPr>
        <p:spPr>
          <a:xfrm>
            <a:off x="7979079" y="1603332"/>
            <a:ext cx="3577044" cy="3425868"/>
          </a:xfrm>
        </p:spPr>
        <p:txBody>
          <a:bodyPr>
            <a:normAutofit/>
          </a:bodyPr>
          <a:lstStyle/>
          <a:p>
            <a:pPr marL="0" indent="0" algn="ctr">
              <a:buNone/>
            </a:pPr>
            <a:r>
              <a:rPr lang="en-US" sz="3600" dirty="0"/>
              <a:t>DASA is just the first step.</a:t>
            </a:r>
          </a:p>
          <a:p>
            <a:pPr marL="0" indent="0" algn="ctr">
              <a:buNone/>
            </a:pPr>
            <a:endParaRPr lang="en-US" sz="3600" dirty="0"/>
          </a:p>
          <a:p>
            <a:pPr marL="0" indent="0" algn="ctr">
              <a:buNone/>
            </a:pPr>
            <a:r>
              <a:rPr lang="en-US" sz="3600" dirty="0"/>
              <a:t>Can you add more?</a:t>
            </a:r>
          </a:p>
        </p:txBody>
      </p:sp>
    </p:spTree>
    <p:extLst>
      <p:ext uri="{BB962C8B-B14F-4D97-AF65-F5344CB8AC3E}">
        <p14:creationId xmlns:p14="http://schemas.microsoft.com/office/powerpoint/2010/main" val="32303716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3800-F495-11A9-0A92-DE2CFF04E8FF}"/>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52285FB8-7CCF-57B0-D01C-E26D1F7D1091}"/>
              </a:ext>
            </a:extLst>
          </p:cNvPr>
          <p:cNvSpPr>
            <a:spLocks noGrp="1"/>
          </p:cNvSpPr>
          <p:nvPr>
            <p:ph idx="1"/>
          </p:nvPr>
        </p:nvSpPr>
        <p:spPr/>
        <p:txBody>
          <a:bodyPr/>
          <a:lstStyle/>
          <a:p>
            <a:r>
              <a:rPr lang="en-US" dirty="0"/>
              <a:t>Amy Costigan: </a:t>
            </a:r>
            <a:r>
              <a:rPr lang="en-US" dirty="0">
                <a:hlinkClick r:id="rId2"/>
              </a:rPr>
              <a:t>amy.costigan@umassmemorial.org</a:t>
            </a:r>
            <a:endParaRPr lang="en-US" dirty="0"/>
          </a:p>
          <a:p>
            <a:pPr marL="0" indent="0">
              <a:buNone/>
            </a:pPr>
            <a:endParaRPr lang="en-US" dirty="0"/>
          </a:p>
          <a:p>
            <a:r>
              <a:rPr lang="en-US" dirty="0"/>
              <a:t>Janell Forget: </a:t>
            </a:r>
            <a:r>
              <a:rPr lang="en-US" dirty="0">
                <a:hlinkClick r:id="rId3"/>
              </a:rPr>
              <a:t>Janell.forget@umassmemorial.org</a:t>
            </a:r>
            <a:endParaRPr lang="en-US" dirty="0"/>
          </a:p>
          <a:p>
            <a:pPr marL="0" indent="0">
              <a:buNone/>
            </a:pPr>
            <a:endParaRPr lang="en-US" dirty="0"/>
          </a:p>
        </p:txBody>
      </p:sp>
      <p:pic>
        <p:nvPicPr>
          <p:cNvPr id="4" name="Picture 3">
            <a:extLst>
              <a:ext uri="{FF2B5EF4-FFF2-40B4-BE49-F238E27FC236}">
                <a16:creationId xmlns:a16="http://schemas.microsoft.com/office/drawing/2014/main" id="{F24B5EF1-429E-38D8-AB72-FA0C176B57F4}"/>
              </a:ext>
            </a:extLst>
          </p:cNvPr>
          <p:cNvPicPr>
            <a:picLocks noChangeAspect="1"/>
          </p:cNvPicPr>
          <p:nvPr/>
        </p:nvPicPr>
        <p:blipFill>
          <a:blip r:embed="rId4"/>
          <a:stretch>
            <a:fillRect/>
          </a:stretch>
        </p:blipFill>
        <p:spPr>
          <a:xfrm>
            <a:off x="4510851" y="4250081"/>
            <a:ext cx="3395766" cy="963251"/>
          </a:xfrm>
          <a:prstGeom prst="rect">
            <a:avLst/>
          </a:prstGeom>
        </p:spPr>
      </p:pic>
    </p:spTree>
    <p:extLst>
      <p:ext uri="{BB962C8B-B14F-4D97-AF65-F5344CB8AC3E}">
        <p14:creationId xmlns:p14="http://schemas.microsoft.com/office/powerpoint/2010/main" val="33534858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25C6-D8CF-16A2-CAFD-5050910AB0F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8D86903-B58F-F435-0A68-CF6BFED669F3}"/>
              </a:ext>
            </a:extLst>
          </p:cNvPr>
          <p:cNvSpPr>
            <a:spLocks noGrp="1"/>
          </p:cNvSpPr>
          <p:nvPr>
            <p:ph idx="1"/>
          </p:nvPr>
        </p:nvSpPr>
        <p:spPr/>
        <p:txBody>
          <a:bodyPr>
            <a:normAutofit fontScale="47500" lnSpcReduction="20000"/>
          </a:bodyPr>
          <a:lstStyle/>
          <a:p>
            <a:r>
              <a:rPr lang="en-US" sz="2400" dirty="0">
                <a:solidFill>
                  <a:srgbClr val="000000"/>
                </a:solidFill>
                <a:latin typeface="+mn-lt"/>
              </a:rPr>
              <a:t>Occupational Safety and Health Administration. Guidelines for Preventing Workplace Violence for Healthcare and Social Service Workers (OSHA, 3148-04R). Washington, DC: OSHA; 2015.</a:t>
            </a:r>
          </a:p>
          <a:p>
            <a:r>
              <a:rPr lang="en-US" sz="2400" dirty="0">
                <a:solidFill>
                  <a:srgbClr val="000000"/>
                </a:solidFill>
                <a:latin typeface="+mn-lt"/>
              </a:rPr>
              <a:t>Omar H, Yue R, Amen AA, et al. 368 reassessment of violence against emergency physicians. Ann </a:t>
            </a:r>
            <a:r>
              <a:rPr lang="en-US" sz="2400" dirty="0" err="1">
                <a:solidFill>
                  <a:srgbClr val="000000"/>
                </a:solidFill>
                <a:latin typeface="+mn-lt"/>
              </a:rPr>
              <a:t>Emerg</a:t>
            </a:r>
            <a:r>
              <a:rPr lang="en-US" sz="2400" dirty="0">
                <a:solidFill>
                  <a:srgbClr val="000000"/>
                </a:solidFill>
                <a:latin typeface="+mn-lt"/>
              </a:rPr>
              <a:t> Med. 2018; 72(4 Suppl):S144. </a:t>
            </a:r>
          </a:p>
          <a:p>
            <a:r>
              <a:rPr lang="en-US" sz="2400" dirty="0">
                <a:solidFill>
                  <a:srgbClr val="000000"/>
                </a:solidFill>
                <a:latin typeface="+mn-lt"/>
              </a:rPr>
              <a:t>Behnam M, </a:t>
            </a:r>
            <a:r>
              <a:rPr lang="en-US" sz="2400" dirty="0" err="1">
                <a:solidFill>
                  <a:srgbClr val="000000"/>
                </a:solidFill>
                <a:latin typeface="+mn-lt"/>
              </a:rPr>
              <a:t>Tollotson</a:t>
            </a:r>
            <a:r>
              <a:rPr lang="en-US" sz="2400" dirty="0">
                <a:solidFill>
                  <a:srgbClr val="000000"/>
                </a:solidFill>
                <a:latin typeface="+mn-lt"/>
              </a:rPr>
              <a:t> RD, Davis SM et al. Violence in the emergency department: a national survey of emergency medicine residents and attending physicians. J </a:t>
            </a:r>
            <a:r>
              <a:rPr lang="en-US" sz="2400" dirty="0" err="1">
                <a:solidFill>
                  <a:srgbClr val="000000"/>
                </a:solidFill>
                <a:latin typeface="+mn-lt"/>
              </a:rPr>
              <a:t>Emerg</a:t>
            </a:r>
            <a:r>
              <a:rPr lang="en-US" sz="2400" dirty="0">
                <a:solidFill>
                  <a:srgbClr val="000000"/>
                </a:solidFill>
                <a:latin typeface="+mn-lt"/>
              </a:rPr>
              <a:t> Med. 2011;40:565-579. </a:t>
            </a:r>
          </a:p>
          <a:p>
            <a:r>
              <a:rPr lang="en-US" sz="2400" dirty="0">
                <a:solidFill>
                  <a:srgbClr val="000000"/>
                </a:solidFill>
                <a:latin typeface="+mn-lt"/>
              </a:rPr>
              <a:t>May DD, Grubbs LM. The extent, nature, and precipitating factors of nurse assault among three groups of registered nurses in a regional medical center. J </a:t>
            </a:r>
            <a:r>
              <a:rPr lang="en-US" sz="2400" dirty="0" err="1">
                <a:solidFill>
                  <a:srgbClr val="000000"/>
                </a:solidFill>
                <a:latin typeface="+mn-lt"/>
              </a:rPr>
              <a:t>Emerg</a:t>
            </a:r>
            <a:r>
              <a:rPr lang="en-US" sz="2400" dirty="0">
                <a:solidFill>
                  <a:srgbClr val="000000"/>
                </a:solidFill>
                <a:latin typeface="+mn-lt"/>
              </a:rPr>
              <a:t> </a:t>
            </a:r>
            <a:r>
              <a:rPr lang="en-US" sz="2400" dirty="0" err="1">
                <a:solidFill>
                  <a:srgbClr val="000000"/>
                </a:solidFill>
                <a:latin typeface="+mn-lt"/>
              </a:rPr>
              <a:t>Nurs</a:t>
            </a:r>
            <a:r>
              <a:rPr lang="en-US" sz="2400" dirty="0">
                <a:solidFill>
                  <a:srgbClr val="000000"/>
                </a:solidFill>
                <a:latin typeface="+mn-lt"/>
              </a:rPr>
              <a:t>. 2002;28:11-17.</a:t>
            </a:r>
          </a:p>
          <a:p>
            <a:r>
              <a:rPr lang="en-US" sz="2400" dirty="0">
                <a:solidFill>
                  <a:srgbClr val="000000"/>
                </a:solidFill>
                <a:latin typeface="+mn-lt"/>
              </a:rPr>
              <a:t>Anderson, KK, Jenson CE. Violence risk-assessment screening tools for acute care mental health settings: Literature review. Archives of Psychiatric Nursing 22 (2019) 112-119.</a:t>
            </a:r>
          </a:p>
          <a:p>
            <a:r>
              <a:rPr lang="en-US" sz="2400" dirty="0">
                <a:solidFill>
                  <a:srgbClr val="000000"/>
                </a:solidFill>
                <a:effectLst/>
                <a:latin typeface="+mn-lt"/>
                <a:ea typeface="Times New Roman" panose="02020603050405020304" pitchFamily="18" charset="0"/>
              </a:rPr>
              <a:t>American College of Emergency Physicians. Risk Assessment and Tools for Identifying Patients at High Risk for Violence and Self Harm in the ED. Nov 2015.</a:t>
            </a:r>
          </a:p>
          <a:p>
            <a:pPr marL="0" marR="0">
              <a:spcBef>
                <a:spcPts val="0"/>
              </a:spcBef>
              <a:spcAft>
                <a:spcPts val="0"/>
              </a:spcAft>
            </a:pPr>
            <a:r>
              <a:rPr lang="en-US" sz="2400" dirty="0">
                <a:solidFill>
                  <a:srgbClr val="1C1D1E"/>
                </a:solidFill>
                <a:effectLst/>
                <a:latin typeface="+mn-lt"/>
                <a:ea typeface="Times New Roman" panose="02020603050405020304" pitchFamily="18" charset="0"/>
              </a:rPr>
              <a:t>Ogloff, J. R. and Daffern, M. (2006), The dynamic appraisal of situational aggression: an instrument to assess risk for imminent aggression in psychiatric inpatients. </a:t>
            </a:r>
            <a:r>
              <a:rPr lang="en-US" sz="2400" dirty="0" err="1">
                <a:solidFill>
                  <a:srgbClr val="1C1D1E"/>
                </a:solidFill>
                <a:effectLst/>
                <a:latin typeface="+mn-lt"/>
                <a:ea typeface="Times New Roman" panose="02020603050405020304" pitchFamily="18" charset="0"/>
              </a:rPr>
              <a:t>Behav</a:t>
            </a:r>
            <a:r>
              <a:rPr lang="en-US" sz="2400" dirty="0">
                <a:solidFill>
                  <a:srgbClr val="1C1D1E"/>
                </a:solidFill>
                <a:effectLst/>
                <a:latin typeface="+mn-lt"/>
                <a:ea typeface="Times New Roman" panose="02020603050405020304" pitchFamily="18" charset="0"/>
              </a:rPr>
              <a:t>. Sci. Law, 24: 799-813. </a:t>
            </a:r>
            <a:endParaRPr lang="en-US" sz="2400" dirty="0">
              <a:effectLst/>
              <a:latin typeface="+mn-lt"/>
              <a:ea typeface="Times New Roman" panose="02020603050405020304" pitchFamily="18" charset="0"/>
            </a:endParaRPr>
          </a:p>
          <a:p>
            <a:pPr marL="0" marR="0" indent="0">
              <a:spcBef>
                <a:spcPts val="0"/>
              </a:spcBef>
              <a:spcAft>
                <a:spcPts val="0"/>
              </a:spcAft>
              <a:buNone/>
            </a:pPr>
            <a:endParaRPr lang="en-US" sz="2400" dirty="0">
              <a:effectLst/>
              <a:latin typeface="+mn-lt"/>
              <a:ea typeface="Times New Roman" panose="02020603050405020304" pitchFamily="18" charset="0"/>
            </a:endParaRPr>
          </a:p>
          <a:p>
            <a:pPr marL="0" marR="0">
              <a:spcBef>
                <a:spcPts val="0"/>
              </a:spcBef>
              <a:spcAft>
                <a:spcPts val="0"/>
              </a:spcAft>
            </a:pPr>
            <a:r>
              <a:rPr lang="en-US" sz="2400" dirty="0">
                <a:solidFill>
                  <a:srgbClr val="000000"/>
                </a:solidFill>
                <a:effectLst/>
                <a:latin typeface="+mn-lt"/>
                <a:ea typeface="Times New Roman" panose="02020603050405020304" pitchFamily="18" charset="0"/>
              </a:rPr>
              <a:t>Griffith J., Daffern, M., and Godber T., Examination of the predictive validity of the Dynamic Appraisal of Situational Aggression in two mental health units. International Journal of Mental Health Nursing (2013) 22, 485-492). </a:t>
            </a:r>
          </a:p>
          <a:p>
            <a:endParaRPr lang="en-US" dirty="0"/>
          </a:p>
        </p:txBody>
      </p:sp>
    </p:spTree>
    <p:extLst>
      <p:ext uri="{BB962C8B-B14F-4D97-AF65-F5344CB8AC3E}">
        <p14:creationId xmlns:p14="http://schemas.microsoft.com/office/powerpoint/2010/main" val="13585799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131" y="482600"/>
            <a:ext cx="7585800" cy="1320800"/>
          </a:xfrm>
        </p:spPr>
        <p:txBody>
          <a:bodyPr/>
          <a:lstStyle/>
          <a:p>
            <a:r>
              <a:rPr lang="en-US" dirty="0">
                <a:solidFill>
                  <a:srgbClr val="0C4A08"/>
                </a:solidFill>
              </a:rPr>
              <a:t>Please Note </a:t>
            </a:r>
          </a:p>
        </p:txBody>
      </p:sp>
      <p:sp>
        <p:nvSpPr>
          <p:cNvPr id="3" name="Content Placeholder 2"/>
          <p:cNvSpPr>
            <a:spLocks noGrp="1"/>
          </p:cNvSpPr>
          <p:nvPr>
            <p:ph idx="1"/>
          </p:nvPr>
        </p:nvSpPr>
        <p:spPr>
          <a:xfrm>
            <a:off x="1219201" y="1803400"/>
            <a:ext cx="9053489" cy="3386771"/>
          </a:xfrm>
        </p:spPr>
        <p:txBody>
          <a:bodyPr>
            <a:noAutofit/>
          </a:bodyPr>
          <a:lstStyle/>
          <a:p>
            <a:pPr marL="0" indent="0" algn="ctr">
              <a:buNone/>
            </a:pPr>
            <a:r>
              <a:rPr lang="en-US" sz="2800" dirty="0">
                <a:solidFill>
                  <a:schemeClr val="tx1"/>
                </a:solidFill>
              </a:rPr>
              <a:t>This material was created for NNESHRM’s Conference. </a:t>
            </a:r>
          </a:p>
          <a:p>
            <a:pPr marL="0" indent="0" algn="ctr">
              <a:buNone/>
            </a:pPr>
            <a:endParaRPr lang="en-US" sz="2800" dirty="0">
              <a:solidFill>
                <a:schemeClr val="tx1"/>
              </a:solidFill>
            </a:endParaRPr>
          </a:p>
          <a:p>
            <a:pPr marL="0" indent="0" algn="ctr">
              <a:buNone/>
            </a:pPr>
            <a:r>
              <a:rPr lang="en-US" sz="2800" dirty="0">
                <a:solidFill>
                  <a:schemeClr val="tx1"/>
                </a:solidFill>
              </a:rPr>
              <a:t>Republication or reuse of the material without the permission of the primary speaker is prohibited. </a:t>
            </a:r>
          </a:p>
          <a:p>
            <a:pPr marL="0" indent="0" algn="ctr">
              <a:buNone/>
            </a:pPr>
            <a:endParaRPr lang="en-US" sz="2800" dirty="0">
              <a:solidFill>
                <a:schemeClr val="tx1"/>
              </a:solidFill>
            </a:endParaRPr>
          </a:p>
          <a:p>
            <a:pPr marL="0" indent="0" algn="ctr">
              <a:buNone/>
            </a:pPr>
            <a:r>
              <a:rPr lang="en-US" sz="2800" dirty="0">
                <a:solidFill>
                  <a:schemeClr val="tx1"/>
                </a:solidFill>
              </a:rPr>
              <a:t>Thank you. </a:t>
            </a:r>
          </a:p>
          <a:p>
            <a:pPr marL="0" indent="0" algn="ctr">
              <a:buNone/>
            </a:pPr>
            <a:endParaRPr lang="en-US" sz="2800" dirty="0"/>
          </a:p>
        </p:txBody>
      </p:sp>
    </p:spTree>
    <p:extLst>
      <p:ext uri="{BB962C8B-B14F-4D97-AF65-F5344CB8AC3E}">
        <p14:creationId xmlns:p14="http://schemas.microsoft.com/office/powerpoint/2010/main" val="36708418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9722" y="3204195"/>
            <a:ext cx="6609278" cy="1127461"/>
          </a:xfrm>
        </p:spPr>
        <p:txBody>
          <a:bodyPr/>
          <a:lstStyle/>
          <a:p>
            <a:r>
              <a:rPr lang="en-US" dirty="0"/>
              <a:t>Lessons Learned:</a:t>
            </a:r>
            <a:br>
              <a:rPr lang="en-US" dirty="0"/>
            </a:br>
            <a:r>
              <a:rPr lang="en-US" dirty="0"/>
              <a:t>Coordination with Law Enforcement</a:t>
            </a:r>
          </a:p>
        </p:txBody>
      </p:sp>
    </p:spTree>
    <p:extLst>
      <p:ext uri="{BB962C8B-B14F-4D97-AF65-F5344CB8AC3E}">
        <p14:creationId xmlns:p14="http://schemas.microsoft.com/office/powerpoint/2010/main" val="10791400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46200" y="800099"/>
            <a:ext cx="7154000" cy="828215"/>
          </a:xfrm>
        </p:spPr>
        <p:txBody>
          <a:bodyPr/>
          <a:lstStyle/>
          <a:p>
            <a:r>
              <a:rPr lang="en-US" dirty="0"/>
              <a:t>Speakers:</a:t>
            </a:r>
          </a:p>
        </p:txBody>
      </p:sp>
      <p:sp>
        <p:nvSpPr>
          <p:cNvPr id="8" name="Content Placeholder 7"/>
          <p:cNvSpPr>
            <a:spLocks noGrp="1"/>
          </p:cNvSpPr>
          <p:nvPr>
            <p:ph idx="1"/>
          </p:nvPr>
        </p:nvSpPr>
        <p:spPr>
          <a:xfrm>
            <a:off x="1346200" y="2160589"/>
            <a:ext cx="8711887" cy="2373311"/>
          </a:xfrm>
        </p:spPr>
        <p:txBody>
          <a:bodyPr>
            <a:normAutofit fontScale="85000" lnSpcReduction="10000"/>
          </a:bodyPr>
          <a:lstStyle/>
          <a:p>
            <a:r>
              <a:rPr lang="en-US" dirty="0"/>
              <a:t>John Duval, MBA</a:t>
            </a:r>
          </a:p>
          <a:p>
            <a:pPr marL="0" indent="0">
              <a:buNone/>
            </a:pPr>
            <a:r>
              <a:rPr lang="en-US" dirty="0"/>
              <a:t>	Director of Security, Concord Hospital Health System</a:t>
            </a:r>
          </a:p>
          <a:p>
            <a:pPr marL="0" indent="0">
              <a:buNone/>
            </a:pPr>
            <a:endParaRPr lang="en-US" dirty="0"/>
          </a:p>
          <a:p>
            <a:r>
              <a:rPr lang="en-US" dirty="0"/>
              <a:t>Todd Hudson, MBA, CPHRM, CHC, CPPS, CPHQ, LSSGB, MLS(ASCP)</a:t>
            </a:r>
            <a:r>
              <a:rPr lang="en-US" baseline="30000" dirty="0"/>
              <a:t>cm</a:t>
            </a:r>
            <a:r>
              <a:rPr lang="en-US" dirty="0"/>
              <a:t> </a:t>
            </a:r>
          </a:p>
          <a:p>
            <a:pPr marL="0" indent="0">
              <a:buNone/>
            </a:pPr>
            <a:r>
              <a:rPr lang="en-US" dirty="0"/>
              <a:t>	Director of Enterprise Risk Management, Concord Hospital Health System</a:t>
            </a:r>
          </a:p>
        </p:txBody>
      </p:sp>
      <p:sp>
        <p:nvSpPr>
          <p:cNvPr id="2" name="TextBox 1"/>
          <p:cNvSpPr txBox="1"/>
          <p:nvPr/>
        </p:nvSpPr>
        <p:spPr>
          <a:xfrm>
            <a:off x="7264087" y="6032500"/>
            <a:ext cx="2794000" cy="369332"/>
          </a:xfrm>
          <a:prstGeom prst="rect">
            <a:avLst/>
          </a:prstGeom>
          <a:noFill/>
        </p:spPr>
        <p:txBody>
          <a:bodyPr wrap="square" rtlCol="0">
            <a:spAutoFit/>
          </a:bodyPr>
          <a:lstStyle/>
          <a:p>
            <a:r>
              <a:rPr lang="en-US" dirty="0"/>
              <a:t>*No conflicts to disclose</a:t>
            </a:r>
          </a:p>
        </p:txBody>
      </p:sp>
    </p:spTree>
    <p:extLst>
      <p:ext uri="{BB962C8B-B14F-4D97-AF65-F5344CB8AC3E}">
        <p14:creationId xmlns:p14="http://schemas.microsoft.com/office/powerpoint/2010/main" val="38551641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lvl="0">
              <a:buFont typeface="+mj-lt"/>
              <a:buAutoNum type="arabicPeriod"/>
            </a:pPr>
            <a:r>
              <a:rPr lang="en-US" dirty="0"/>
              <a:t>Share strategies to enhance communication and collaboration between law enforcement agencies and healthcare facilities to maintain a safe environment.</a:t>
            </a:r>
          </a:p>
          <a:p>
            <a:pPr lvl="0">
              <a:buFont typeface="+mj-lt"/>
              <a:buAutoNum type="arabicPeriod"/>
            </a:pPr>
            <a:r>
              <a:rPr lang="en-US" dirty="0"/>
              <a:t>Develop tools that will assist front line staff in interactions with law enforcement.</a:t>
            </a:r>
          </a:p>
          <a:p>
            <a:pPr lvl="0">
              <a:buFont typeface="+mj-lt"/>
              <a:buAutoNum type="arabicPeriod"/>
            </a:pPr>
            <a:r>
              <a:rPr lang="en-US" dirty="0"/>
              <a:t>Discuss the commonly encountered law enforcement requests in the context of patient rights.  </a:t>
            </a:r>
          </a:p>
        </p:txBody>
      </p:sp>
    </p:spTree>
    <p:extLst>
      <p:ext uri="{BB962C8B-B14F-4D97-AF65-F5344CB8AC3E}">
        <p14:creationId xmlns:p14="http://schemas.microsoft.com/office/powerpoint/2010/main" val="28215922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2133914" y="1641015"/>
            <a:ext cx="7924173" cy="4670885"/>
          </a:xfrm>
        </p:spPr>
        <p:txBody>
          <a:bodyPr/>
          <a:lstStyle/>
          <a:p>
            <a:r>
              <a:rPr lang="en-US" dirty="0"/>
              <a:t>Healthcare facilities frequently interact with various law enforcement entities.  </a:t>
            </a:r>
          </a:p>
          <a:p>
            <a:r>
              <a:rPr lang="en-US" dirty="0"/>
              <a:t>This presentation will share how the relationship between a medium-sized health system has evolved over time with various Law Enforcement agencies.</a:t>
            </a:r>
          </a:p>
          <a:p>
            <a:r>
              <a:rPr lang="en-US" dirty="0"/>
              <a:t>Several notable case studies will demonstrate how opportunities for improvement were identified and what strategies have been implemented in a continuous effort to maintain a positive working relationship with these important community partners.</a:t>
            </a:r>
          </a:p>
        </p:txBody>
      </p:sp>
    </p:spTree>
    <p:extLst>
      <p:ext uri="{BB962C8B-B14F-4D97-AF65-F5344CB8AC3E}">
        <p14:creationId xmlns:p14="http://schemas.microsoft.com/office/powerpoint/2010/main" val="1369898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Enforcement Requests</a:t>
            </a:r>
          </a:p>
        </p:txBody>
      </p:sp>
      <p:sp>
        <p:nvSpPr>
          <p:cNvPr id="3" name="Content Placeholder 2"/>
          <p:cNvSpPr>
            <a:spLocks noGrp="1"/>
          </p:cNvSpPr>
          <p:nvPr>
            <p:ph idx="1"/>
          </p:nvPr>
        </p:nvSpPr>
        <p:spPr>
          <a:xfrm>
            <a:off x="2133914" y="2160589"/>
            <a:ext cx="7924173" cy="3868252"/>
          </a:xfrm>
        </p:spPr>
        <p:txBody>
          <a:bodyPr>
            <a:normAutofit fontScale="85000" lnSpcReduction="20000"/>
          </a:bodyPr>
          <a:lstStyle/>
          <a:p>
            <a:r>
              <a:rPr lang="en-US" dirty="0"/>
              <a:t>Search Warrant Process</a:t>
            </a:r>
          </a:p>
          <a:p>
            <a:r>
              <a:rPr lang="en-US" dirty="0"/>
              <a:t>Handling of Contraband</a:t>
            </a:r>
          </a:p>
          <a:p>
            <a:r>
              <a:rPr lang="en-US" dirty="0"/>
              <a:t>Interviews: Patients </a:t>
            </a:r>
            <a:r>
              <a:rPr lang="en-US" dirty="0">
                <a:solidFill>
                  <a:schemeClr val="tx1"/>
                </a:solidFill>
              </a:rPr>
              <a:t>&amp; Employees</a:t>
            </a:r>
          </a:p>
          <a:p>
            <a:r>
              <a:rPr lang="en-US" dirty="0"/>
              <a:t>Security Camera Footage </a:t>
            </a:r>
          </a:p>
          <a:p>
            <a:r>
              <a:rPr lang="en-US" dirty="0"/>
              <a:t>Body Worn Cameras</a:t>
            </a:r>
          </a:p>
          <a:p>
            <a:r>
              <a:rPr lang="en-US" dirty="0"/>
              <a:t>Staff Testimony</a:t>
            </a:r>
          </a:p>
          <a:p>
            <a:r>
              <a:rPr lang="en-US" dirty="0"/>
              <a:t>Patient Updates (discharge information…)</a:t>
            </a:r>
          </a:p>
          <a:p>
            <a:r>
              <a:rPr lang="en-US" dirty="0">
                <a:solidFill>
                  <a:schemeClr val="tx1"/>
                </a:solidFill>
              </a:rPr>
              <a:t>Service of Legal Paperwork (IEA, subpoenas, court orders)</a:t>
            </a:r>
          </a:p>
          <a:p>
            <a:endParaRPr lang="en-US" dirty="0"/>
          </a:p>
          <a:p>
            <a:r>
              <a:rPr lang="en-US" dirty="0"/>
              <a:t>“Can you do me a favor?”</a:t>
            </a:r>
          </a:p>
          <a:p>
            <a:endParaRPr lang="en-US" dirty="0"/>
          </a:p>
        </p:txBody>
      </p:sp>
    </p:spTree>
    <p:extLst>
      <p:ext uri="{BB962C8B-B14F-4D97-AF65-F5344CB8AC3E}">
        <p14:creationId xmlns:p14="http://schemas.microsoft.com/office/powerpoint/2010/main" val="243190809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BILH_BH_AGH_Standard_PPT">
  <a:themeElements>
    <a:clrScheme name="BILH Theme Colours">
      <a:dk1>
        <a:sysClr val="windowText" lastClr="000000"/>
      </a:dk1>
      <a:lt1>
        <a:sysClr val="window" lastClr="FFFFFF"/>
      </a:lt1>
      <a:dk2>
        <a:srgbClr val="183E75"/>
      </a:dk2>
      <a:lt2>
        <a:srgbClr val="706F6F"/>
      </a:lt2>
      <a:accent1>
        <a:srgbClr val="183E75"/>
      </a:accent1>
      <a:accent2>
        <a:srgbClr val="0069B4"/>
      </a:accent2>
      <a:accent3>
        <a:srgbClr val="009EDF"/>
      </a:accent3>
      <a:accent4>
        <a:srgbClr val="784A99"/>
      </a:accent4>
      <a:accent5>
        <a:srgbClr val="F28F0F"/>
      </a:accent5>
      <a:accent6>
        <a:srgbClr val="F7C425"/>
      </a:accent6>
      <a:hlink>
        <a:srgbClr val="9D9D9C"/>
      </a:hlink>
      <a:folHlink>
        <a:srgbClr val="007CC1"/>
      </a:folHlink>
    </a:clrScheme>
    <a:fontScheme name="BILH Them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H_Beverly_Standard_PPT_10_18_2019" id="{32F96992-E6BC-4141-80A6-9A5780C26531}" vid="{E286DF77-6B2B-4BDC-964E-743A944F6C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364</TotalTime>
  <Words>12370</Words>
  <Application>Microsoft Office PowerPoint</Application>
  <PresentationFormat>Widescreen</PresentationFormat>
  <Paragraphs>1727</Paragraphs>
  <Slides>212</Slides>
  <Notes>59</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212</vt:i4>
      </vt:variant>
    </vt:vector>
  </HeadingPairs>
  <TitlesOfParts>
    <vt:vector size="233" baseType="lpstr">
      <vt:lpstr>AdvP4493B6</vt:lpstr>
      <vt:lpstr>Arial</vt:lpstr>
      <vt:lpstr>Avenir W01</vt:lpstr>
      <vt:lpstr>Calibri</vt:lpstr>
      <vt:lpstr>Calibri Light</vt:lpstr>
      <vt:lpstr>Calisto MT</vt:lpstr>
      <vt:lpstr>Courier New</vt:lpstr>
      <vt:lpstr>miller-text</vt:lpstr>
      <vt:lpstr>Noto Sans Symbols</vt:lpstr>
      <vt:lpstr>plus_jakarta_regular</vt:lpstr>
      <vt:lpstr>Source Sans Pro</vt:lpstr>
      <vt:lpstr>Symbol</vt:lpstr>
      <vt:lpstr>Times New Roman</vt:lpstr>
      <vt:lpstr>Trebuchet MS</vt:lpstr>
      <vt:lpstr>Wingdings</vt:lpstr>
      <vt:lpstr>Wingdings 3</vt:lpstr>
      <vt:lpstr>Facet</vt:lpstr>
      <vt:lpstr>BILH_BH_AGH_Standard_PPT</vt:lpstr>
      <vt:lpstr>Office Theme</vt:lpstr>
      <vt:lpstr>1_Facet</vt:lpstr>
      <vt:lpstr>Acrobat Document</vt:lpstr>
      <vt:lpstr>Welcome to NNESHRM  Fall Education Day! </vt:lpstr>
      <vt:lpstr>Thank you for being Diamond Level Sponsors!</vt:lpstr>
      <vt:lpstr>Thank you for being a Platinum Level Sponsor!</vt:lpstr>
      <vt:lpstr>Thank you for being Gold Level Sponsors! </vt:lpstr>
      <vt:lpstr>Thank you for being Silver Level Sponsors!              </vt:lpstr>
      <vt:lpstr>Risk Management Pot Luck: Stuff I Learned Along The Way….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FY23 RM Goals &amp; Priorities Use Domains….</vt:lpstr>
      <vt:lpstr>MedRec Action Plan  Use Domains - don’t overlook any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Note </vt:lpstr>
      <vt:lpstr>Take a Break! </vt:lpstr>
      <vt:lpstr>Dynamic Appraisal of Situational Aggression (DASA) in the Emergency Department</vt:lpstr>
      <vt:lpstr>Disclosures</vt:lpstr>
      <vt:lpstr>Objectives</vt:lpstr>
      <vt:lpstr>PowerPoint Presentation</vt:lpstr>
      <vt:lpstr>Risk Assessment Tools</vt:lpstr>
      <vt:lpstr>Risk Assessment Tools in the ED</vt:lpstr>
      <vt:lpstr> “Research on the use of these tools or possibly the development or validation of a new ED-Specific tool is needed. Ongoing, multicenter NIH-funded studies (ED-SAFE, ED-STARS) are developing ED-specific suicide screening tools. Similar work is needed for workplace violence, mass violence, and homicide.”   </vt:lpstr>
      <vt:lpstr>Inappropriate Assessments for ED</vt:lpstr>
      <vt:lpstr>ED Appropriate</vt:lpstr>
      <vt:lpstr>Why DASA?</vt:lpstr>
      <vt:lpstr>Dynamic Appraisal of Situational Aggression (DASA)</vt:lpstr>
      <vt:lpstr>DASA</vt:lpstr>
      <vt:lpstr>DASA Scores – Risk Levels</vt:lpstr>
      <vt:lpstr>PowerPoint Presentation</vt:lpstr>
      <vt:lpstr>Meet the Team</vt:lpstr>
      <vt:lpstr>Scope of DASA Project</vt:lpstr>
      <vt:lpstr>DASA ED Procedure</vt:lpstr>
      <vt:lpstr>PowerPoint Presentation</vt:lpstr>
      <vt:lpstr>PowerPoint Presentation</vt:lpstr>
      <vt:lpstr>PowerPoint Presentation</vt:lpstr>
      <vt:lpstr>DASA in Triage</vt:lpstr>
      <vt:lpstr>DASA in ED Narrator</vt:lpstr>
      <vt:lpstr>PowerPoint Presentation</vt:lpstr>
      <vt:lpstr>DASA Column on EPIC Track Board</vt:lpstr>
      <vt:lpstr>PowerPoint Presentation</vt:lpstr>
      <vt:lpstr>Physician View</vt:lpstr>
      <vt:lpstr>Physician Order Set</vt:lpstr>
      <vt:lpstr>Go Live Jan 11, 2023</vt:lpstr>
      <vt:lpstr>PowerPoint Presentation</vt:lpstr>
      <vt:lpstr>PowerPoint Presentation</vt:lpstr>
      <vt:lpstr>PowerPoint Presentation</vt:lpstr>
      <vt:lpstr>PowerPoint Presentation</vt:lpstr>
      <vt:lpstr>Continuous Improvement - Alert</vt:lpstr>
      <vt:lpstr>Continuous Improvement - Check Boxes</vt:lpstr>
      <vt:lpstr>January 11, 2023-December 31, 2023</vt:lpstr>
      <vt:lpstr>Were Particular Patients Not Scored?</vt:lpstr>
      <vt:lpstr>PowerPoint Presentation</vt:lpstr>
      <vt:lpstr>Preliminary Pediatric Data</vt:lpstr>
      <vt:lpstr>The Future of DASA</vt:lpstr>
      <vt:lpstr>PowerPoint Presentation</vt:lpstr>
      <vt:lpstr>Thank you!</vt:lpstr>
      <vt:lpstr>References</vt:lpstr>
      <vt:lpstr>Please Note </vt:lpstr>
      <vt:lpstr>Lessons Learned: Coordination with Law Enforcement</vt:lpstr>
      <vt:lpstr>Speakers:</vt:lpstr>
      <vt:lpstr>Objectives:</vt:lpstr>
      <vt:lpstr>Overview:</vt:lpstr>
      <vt:lpstr>Law Enforcement Requests</vt:lpstr>
      <vt:lpstr>Custodial Patients</vt:lpstr>
      <vt:lpstr>Patient/Inmate Escape</vt:lpstr>
      <vt:lpstr>Background/Context</vt:lpstr>
      <vt:lpstr>Debrief and Follow Up</vt:lpstr>
      <vt:lpstr>PowerPoint Presentation</vt:lpstr>
      <vt:lpstr>(Another) Escape* from Facility</vt:lpstr>
      <vt:lpstr>PowerPoint Presentation</vt:lpstr>
      <vt:lpstr>Debrief and Follow Up</vt:lpstr>
      <vt:lpstr>Evidence Collection </vt:lpstr>
      <vt:lpstr>Debrief and Follow Up</vt:lpstr>
      <vt:lpstr>Active Investigation/Crime Scene</vt:lpstr>
      <vt:lpstr>Debrief and Follow Up</vt:lpstr>
      <vt:lpstr>Response Drills</vt:lpstr>
      <vt:lpstr>Debrief and Follow Up</vt:lpstr>
      <vt:lpstr>Takeaways</vt:lpstr>
      <vt:lpstr>Next Steps</vt:lpstr>
      <vt:lpstr>Thank You!</vt:lpstr>
      <vt:lpstr>Please Note </vt:lpstr>
      <vt:lpstr>Please help yourself to lunch! </vt:lpstr>
      <vt:lpstr>Thank you for being Diamond Level Sponsors!</vt:lpstr>
      <vt:lpstr>Thank you for being a Platinum Level Sponsor!</vt:lpstr>
      <vt:lpstr>Thank you for being Gold Level Sponsors! </vt:lpstr>
      <vt:lpstr>Thank you for being Silver Level Sponsors!              </vt:lpstr>
      <vt:lpstr>36th Annual Report</vt:lpstr>
      <vt:lpstr>Member Recognition</vt:lpstr>
      <vt:lpstr>ASHRM Affiliation</vt:lpstr>
      <vt:lpstr>NNESHRM Board 2024</vt:lpstr>
      <vt:lpstr>2023-2025 Strategic Plan Update</vt:lpstr>
      <vt:lpstr>2023-2025 Strategic Plan</vt:lpstr>
      <vt:lpstr>2024 Committee Reports</vt:lpstr>
      <vt:lpstr>2024 Regional Conference Update </vt:lpstr>
      <vt:lpstr>Bylaws Committee</vt:lpstr>
      <vt:lpstr>Nominating </vt:lpstr>
      <vt:lpstr>Nominating Committee</vt:lpstr>
      <vt:lpstr>Communication Committee 2024 Annual Report </vt:lpstr>
      <vt:lpstr>PowerPoint Presentation</vt:lpstr>
      <vt:lpstr>Communications Committee Report </vt:lpstr>
      <vt:lpstr>Communications Committee Report Cont.’ </vt:lpstr>
      <vt:lpstr>Communications Committee Report Cont.’  </vt:lpstr>
      <vt:lpstr>Join us on the Communications Committee! </vt:lpstr>
      <vt:lpstr>Education Committee 2024 Annual Report </vt:lpstr>
      <vt:lpstr> 2024 Education Committee Members</vt:lpstr>
      <vt:lpstr>Update on 2024 and Looking Ahead </vt:lpstr>
      <vt:lpstr>Finance and Sponsorship Committee 2024 Annual Report </vt:lpstr>
      <vt:lpstr>PowerPoint Presentation</vt:lpstr>
      <vt:lpstr>Sponsorship Committee  </vt:lpstr>
      <vt:lpstr>Membership Committee 2024 Annual Report </vt:lpstr>
      <vt:lpstr>PowerPoint Presentation</vt:lpstr>
      <vt:lpstr>Membership Report - Membership Status </vt:lpstr>
      <vt:lpstr>PowerPoint Presentation</vt:lpstr>
      <vt:lpstr>Membership Report - Mentor Program</vt:lpstr>
      <vt:lpstr>PowerPoint Presentation</vt:lpstr>
      <vt:lpstr>Subsidization Committee </vt:lpstr>
      <vt:lpstr>Acceptance of Committee Reports   NNESHRM Membership</vt:lpstr>
      <vt:lpstr>Recognition of Outgoing Board Members </vt:lpstr>
      <vt:lpstr>NNESHRM Board 2025</vt:lpstr>
      <vt:lpstr>Paulette Gagnon Award</vt:lpstr>
      <vt:lpstr>2024 Paulette L. Gagnon Award</vt:lpstr>
      <vt:lpstr>2024 Recipient  of the  Paulette L. Gagnon Award</vt:lpstr>
      <vt:lpstr>Looking Forward to an Exciting 2025</vt:lpstr>
      <vt:lpstr> Processing Legal Process</vt:lpstr>
      <vt:lpstr>OBJECTIVES</vt:lpstr>
      <vt:lpstr>But first— THE INHERENT CONFLICT</vt:lpstr>
      <vt:lpstr>“Values that exist in tension with each other, not in harmony.”1</vt:lpstr>
      <vt:lpstr>Types of Process Relative to Record Release</vt:lpstr>
      <vt:lpstr>Subpoenas</vt:lpstr>
      <vt:lpstr>Remember --</vt:lpstr>
      <vt:lpstr>But what should you do when you receive a subpoena? </vt:lpstr>
      <vt:lpstr>Follow Three Critical Steps when Responding to a Subpoena for Medical Records while Protecting Patient Privacy and Confidentiality </vt:lpstr>
      <vt:lpstr>    Step 1: Determine who issued the subpoena.  </vt:lpstr>
      <vt:lpstr>PowerPoint Presentation</vt:lpstr>
      <vt:lpstr>PowerPoint Presentation</vt:lpstr>
      <vt:lpstr>PowerPoint Presentation</vt:lpstr>
      <vt:lpstr>PowerPoint Presentation</vt:lpstr>
      <vt:lpstr>      Step 2: Determine What is Being Requested  </vt:lpstr>
      <vt:lpstr>        Step 3: Keep Track of Deadlines   </vt:lpstr>
      <vt:lpstr>Byrne v. Avery Center for Obstetrics and Gynecology, P.C., 2014 WL 5507439 (Conn. Nov. 11, 2014)</vt:lpstr>
      <vt:lpstr>Payne v. Taslimi, No. 18-7030, 2021 U.S. App. LEXIS 15972 (4th Cir. May 27, 2021). </vt:lpstr>
      <vt:lpstr>What “satisfactory assurances” must a covered entity that is not a party to the litigation receive before it may respond to a subpoena without a court order? </vt:lpstr>
      <vt:lpstr>Medical Record Requests</vt:lpstr>
      <vt:lpstr>Information Included in the Right of Access:  The "Designated Record Set" </vt:lpstr>
      <vt:lpstr>Information Excluded from the Right of Access </vt:lpstr>
      <vt:lpstr>Timeliness in Providing Access </vt:lpstr>
      <vt:lpstr>HIPAA Balancing Test</vt:lpstr>
      <vt:lpstr>How do States Balance Privileged Information with the Need of Others to Know it?</vt:lpstr>
      <vt:lpstr>QUESTIONS?</vt:lpstr>
      <vt:lpstr>Please Note </vt:lpstr>
      <vt:lpstr>Brief Break</vt:lpstr>
      <vt:lpstr>Thank you for being Diamond Level Sponsors!</vt:lpstr>
      <vt:lpstr>Thank you for being a Platinum Level Sponsor!</vt:lpstr>
      <vt:lpstr>Thank you for being Gold Level Sponsors! </vt:lpstr>
      <vt:lpstr>Thank you for being Silver Level Sponsors!              </vt:lpstr>
      <vt:lpstr>Panel Discussion: Risks, Benefits, and Realities of Remote and Hybrid Risk Management</vt:lpstr>
      <vt:lpstr>Best Practices for Providers</vt:lpstr>
      <vt:lpstr>Why Do Patients File Lawsuits/Complaints?</vt:lpstr>
      <vt:lpstr>PowerPoint Presentation</vt:lpstr>
      <vt:lpstr>Maintaining Healthy  Patient Relationships</vt:lpstr>
      <vt:lpstr>Pay Attention to the Patient</vt:lpstr>
      <vt:lpstr>Communicate With Your Patient</vt:lpstr>
      <vt:lpstr>Documentation</vt:lpstr>
      <vt:lpstr>When and What to Document</vt:lpstr>
      <vt:lpstr>Protecting Against Liability  Through Documentation</vt:lpstr>
      <vt:lpstr>Maintaining Boundaries </vt:lpstr>
      <vt:lpstr>Chaperone</vt:lpstr>
      <vt:lpstr>American Medical Association</vt:lpstr>
      <vt:lpstr>Medical Societies and Chaperones</vt:lpstr>
      <vt:lpstr>PowerPoint Presentation</vt:lpstr>
      <vt:lpstr>Key Takeaways</vt:lpstr>
      <vt:lpstr>Thank You</vt:lpstr>
      <vt:lpstr>Adler, Cohen, Harvey, Wakeman, &amp; Guekguezian, LLP</vt:lpstr>
      <vt:lpstr>Please Note </vt:lpstr>
      <vt:lpstr>PowerPoint Presentation</vt:lpstr>
      <vt:lpstr>Thank you for coming! Turn in your evaluation for CEU’s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NNESHRM 2020</dc:title>
  <dc:creator>Amie Costello</dc:creator>
  <cp:lastModifiedBy>Maguire, Janet P</cp:lastModifiedBy>
  <cp:revision>51</cp:revision>
  <dcterms:created xsi:type="dcterms:W3CDTF">2019-11-04T20:27:53Z</dcterms:created>
  <dcterms:modified xsi:type="dcterms:W3CDTF">2024-11-17T22:00:14Z</dcterms:modified>
</cp:coreProperties>
</file>