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3.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notesSlides/notesSlide3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8" r:id="rId2"/>
    <p:sldId id="324" r:id="rId3"/>
    <p:sldId id="340" r:id="rId4"/>
    <p:sldId id="348" r:id="rId5"/>
    <p:sldId id="300" r:id="rId6"/>
    <p:sldId id="261" r:id="rId7"/>
    <p:sldId id="302" r:id="rId8"/>
    <p:sldId id="326" r:id="rId9"/>
    <p:sldId id="304" r:id="rId10"/>
    <p:sldId id="307" r:id="rId11"/>
    <p:sldId id="309" r:id="rId12"/>
    <p:sldId id="301" r:id="rId13"/>
    <p:sldId id="259" r:id="rId14"/>
    <p:sldId id="312" r:id="rId15"/>
    <p:sldId id="313" r:id="rId16"/>
    <p:sldId id="365" r:id="rId17"/>
    <p:sldId id="310" r:id="rId18"/>
    <p:sldId id="341" r:id="rId19"/>
    <p:sldId id="276" r:id="rId20"/>
    <p:sldId id="277" r:id="rId21"/>
    <p:sldId id="328" r:id="rId22"/>
    <p:sldId id="325" r:id="rId23"/>
    <p:sldId id="314" r:id="rId24"/>
    <p:sldId id="330" r:id="rId25"/>
    <p:sldId id="285" r:id="rId26"/>
    <p:sldId id="356" r:id="rId27"/>
    <p:sldId id="286" r:id="rId28"/>
    <p:sldId id="331" r:id="rId29"/>
    <p:sldId id="289" r:id="rId30"/>
    <p:sldId id="345" r:id="rId31"/>
    <p:sldId id="362" r:id="rId32"/>
    <p:sldId id="359" r:id="rId33"/>
    <p:sldId id="360" r:id="rId34"/>
    <p:sldId id="364" r:id="rId35"/>
    <p:sldId id="321" r:id="rId36"/>
    <p:sldId id="333" r:id="rId37"/>
    <p:sldId id="347" r:id="rId38"/>
  </p:sldIdLst>
  <p:sldSz cx="9144000" cy="6858000" type="screen4x3"/>
  <p:notesSz cx="7010400" cy="9296400"/>
  <p:custShowLst>
    <p:custShow name="Custom Show 1" id="0">
      <p:sldLst/>
    </p:custShow>
  </p:custShow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es, Genevieve" initials="HG" lastIdx="22" clrIdx="0">
    <p:extLst/>
  </p:cmAuthor>
  <p:cmAuthor id="2" name="Sharma, Jai" initials="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133"/>
    <a:srgbClr val="A21C45"/>
    <a:srgbClr val="CC6420"/>
    <a:srgbClr val="080808"/>
    <a:srgbClr val="30516B"/>
    <a:srgbClr val="AFB2B3"/>
    <a:srgbClr val="D3C757"/>
    <a:srgbClr val="797F81"/>
    <a:srgbClr val="CED5DD"/>
    <a:srgbClr val="3B6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3281" autoAdjust="0"/>
  </p:normalViewPr>
  <p:slideViewPr>
    <p:cSldViewPr>
      <p:cViewPr varScale="1">
        <p:scale>
          <a:sx n="84" d="100"/>
          <a:sy n="84" d="100"/>
        </p:scale>
        <p:origin x="-1378" y="-82"/>
      </p:cViewPr>
      <p:guideLst>
        <p:guide orient="horz" pos="2160"/>
        <p:guide pos="2880"/>
      </p:guideLst>
    </p:cSldViewPr>
  </p:slideViewPr>
  <p:notesTextViewPr>
    <p:cViewPr>
      <p:scale>
        <a:sx n="3" d="2"/>
        <a:sy n="3" d="2"/>
      </p:scale>
      <p:origin x="0" y="0"/>
    </p:cViewPr>
  </p:notesTextViewPr>
  <p:sorterViewPr>
    <p:cViewPr>
      <p:scale>
        <a:sx n="66" d="100"/>
        <a:sy n="66" d="100"/>
      </p:scale>
      <p:origin x="0" y="-4128"/>
    </p:cViewPr>
  </p:sorterViewPr>
  <p:notesViewPr>
    <p:cSldViewPr>
      <p:cViewPr varScale="1">
        <p:scale>
          <a:sx n="76" d="100"/>
          <a:sy n="76" d="100"/>
        </p:scale>
        <p:origin x="-287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FCFFC-CBF5-4F74-9B79-DC3DF1CF87F7}"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lang="en-US"/>
        </a:p>
      </dgm:t>
    </dgm:pt>
    <dgm:pt modelId="{A0C16456-A17E-49DD-8EA0-2D98A50A2021}">
      <dgm:prSet phldrT="[Text]" custT="1"/>
      <dgm:spPr/>
      <dgm:t>
        <a:bodyPr/>
        <a:lstStyle/>
        <a:p>
          <a:pPr algn="l"/>
          <a:r>
            <a:rPr lang="en-US" sz="2400" dirty="0" smtClean="0">
              <a:latin typeface="Arial" panose="020B0604020202020204" pitchFamily="34" charset="0"/>
              <a:cs typeface="Arial" panose="020B0604020202020204" pitchFamily="34" charset="0"/>
            </a:rPr>
            <a:t>Review foundational principles of ERM</a:t>
          </a:r>
          <a:endParaRPr lang="en-US" sz="2400" dirty="0">
            <a:latin typeface="Arial" panose="020B0604020202020204" pitchFamily="34" charset="0"/>
            <a:cs typeface="Arial" panose="020B0604020202020204" pitchFamily="34" charset="0"/>
          </a:endParaRPr>
        </a:p>
      </dgm:t>
    </dgm:pt>
    <dgm:pt modelId="{D5E300B9-DFF2-4E87-8776-37B1F7FB5290}" type="parTrans" cxnId="{5CF4888C-28F0-426E-8B50-8018F494FA89}">
      <dgm:prSet/>
      <dgm:spPr/>
      <dgm:t>
        <a:bodyPr/>
        <a:lstStyle/>
        <a:p>
          <a:endParaRPr lang="en-US" sz="2400">
            <a:latin typeface="Arial" panose="020B0604020202020204" pitchFamily="34" charset="0"/>
            <a:cs typeface="Arial" panose="020B0604020202020204" pitchFamily="34" charset="0"/>
          </a:endParaRPr>
        </a:p>
      </dgm:t>
    </dgm:pt>
    <dgm:pt modelId="{435A4A8F-26CE-4302-8D97-4571B1EAE6FC}" type="sibTrans" cxnId="{5CF4888C-28F0-426E-8B50-8018F494FA89}">
      <dgm:prSet/>
      <dgm:spPr/>
      <dgm:t>
        <a:bodyPr/>
        <a:lstStyle/>
        <a:p>
          <a:endParaRPr lang="en-US" sz="2400">
            <a:latin typeface="Arial" panose="020B0604020202020204" pitchFamily="34" charset="0"/>
            <a:cs typeface="Arial" panose="020B0604020202020204" pitchFamily="34" charset="0"/>
          </a:endParaRPr>
        </a:p>
      </dgm:t>
    </dgm:pt>
    <dgm:pt modelId="{D61EB54D-AEF2-4C96-BB3F-8107E18357BE}">
      <dgm:prSet custT="1"/>
      <dgm:spPr/>
      <dgm:t>
        <a:bodyPr/>
        <a:lstStyle/>
        <a:p>
          <a:pPr algn="l"/>
          <a:r>
            <a:rPr lang="en-US" sz="2400" dirty="0" smtClean="0">
              <a:latin typeface="Arial" panose="020B0604020202020204" pitchFamily="34" charset="0"/>
              <a:cs typeface="Arial" panose="020B0604020202020204" pitchFamily="34" charset="0"/>
            </a:rPr>
            <a:t>Explore factors that influence ERM adoption &amp; success</a:t>
          </a:r>
          <a:endParaRPr lang="en-US" sz="2400" dirty="0">
            <a:latin typeface="Arial" panose="020B0604020202020204" pitchFamily="34" charset="0"/>
            <a:cs typeface="Arial" panose="020B0604020202020204" pitchFamily="34" charset="0"/>
          </a:endParaRPr>
        </a:p>
      </dgm:t>
    </dgm:pt>
    <dgm:pt modelId="{A2D1105D-6B4E-4594-A3FD-127F2C039366}" type="parTrans" cxnId="{5BA7648C-C07F-41FB-A635-6569FA50C18E}">
      <dgm:prSet/>
      <dgm:spPr/>
      <dgm:t>
        <a:bodyPr/>
        <a:lstStyle/>
        <a:p>
          <a:endParaRPr lang="en-US" sz="2400">
            <a:latin typeface="Arial" panose="020B0604020202020204" pitchFamily="34" charset="0"/>
            <a:cs typeface="Arial" panose="020B0604020202020204" pitchFamily="34" charset="0"/>
          </a:endParaRPr>
        </a:p>
      </dgm:t>
    </dgm:pt>
    <dgm:pt modelId="{5E5019A2-CC71-4F25-B4BD-3B1F67ABED6A}" type="sibTrans" cxnId="{5BA7648C-C07F-41FB-A635-6569FA50C18E}">
      <dgm:prSet/>
      <dgm:spPr/>
      <dgm:t>
        <a:bodyPr/>
        <a:lstStyle/>
        <a:p>
          <a:endParaRPr lang="en-US" sz="2400">
            <a:latin typeface="Arial" panose="020B0604020202020204" pitchFamily="34" charset="0"/>
            <a:cs typeface="Arial" panose="020B0604020202020204" pitchFamily="34" charset="0"/>
          </a:endParaRPr>
        </a:p>
      </dgm:t>
    </dgm:pt>
    <dgm:pt modelId="{E6A7B6A6-0453-4747-B557-D45F48A30F6B}">
      <dgm:prSet custT="1"/>
      <dgm:spPr/>
      <dgm:t>
        <a:bodyPr/>
        <a:lstStyle/>
        <a:p>
          <a:pPr algn="l"/>
          <a:r>
            <a:rPr lang="en-US" sz="2400" dirty="0" smtClean="0">
              <a:latin typeface="Arial" panose="020B0604020202020204" pitchFamily="34" charset="0"/>
              <a:cs typeface="Arial" panose="020B0604020202020204" pitchFamily="34" charset="0"/>
            </a:rPr>
            <a:t>Discuss ways to measure the value of ERM to your organization </a:t>
          </a:r>
          <a:endParaRPr lang="en-US" sz="2400" dirty="0">
            <a:latin typeface="Arial" panose="020B0604020202020204" pitchFamily="34" charset="0"/>
            <a:cs typeface="Arial" panose="020B0604020202020204" pitchFamily="34" charset="0"/>
          </a:endParaRPr>
        </a:p>
      </dgm:t>
    </dgm:pt>
    <dgm:pt modelId="{1787B56E-7ED2-464F-901F-4EBB6EF64245}" type="parTrans" cxnId="{7A0CEE5E-9FD9-4105-A6CF-2EBAF53994C5}">
      <dgm:prSet/>
      <dgm:spPr/>
      <dgm:t>
        <a:bodyPr/>
        <a:lstStyle/>
        <a:p>
          <a:endParaRPr lang="en-US" sz="2400">
            <a:latin typeface="Arial" panose="020B0604020202020204" pitchFamily="34" charset="0"/>
            <a:cs typeface="Arial" panose="020B0604020202020204" pitchFamily="34" charset="0"/>
          </a:endParaRPr>
        </a:p>
      </dgm:t>
    </dgm:pt>
    <dgm:pt modelId="{B18FC4DE-572A-49E0-864A-A775ABEEEFC4}" type="sibTrans" cxnId="{7A0CEE5E-9FD9-4105-A6CF-2EBAF53994C5}">
      <dgm:prSet/>
      <dgm:spPr/>
      <dgm:t>
        <a:bodyPr/>
        <a:lstStyle/>
        <a:p>
          <a:endParaRPr lang="en-US" sz="2400">
            <a:latin typeface="Arial" panose="020B0604020202020204" pitchFamily="34" charset="0"/>
            <a:cs typeface="Arial" panose="020B0604020202020204" pitchFamily="34" charset="0"/>
          </a:endParaRPr>
        </a:p>
      </dgm:t>
    </dgm:pt>
    <dgm:pt modelId="{59B80896-602F-4CB7-AD71-3E3D328D7C27}">
      <dgm:prSet custT="1"/>
      <dgm:spPr/>
      <dgm:t>
        <a:bodyPr/>
        <a:lstStyle/>
        <a:p>
          <a:pPr algn="l"/>
          <a:r>
            <a:rPr lang="en-US" sz="2400" dirty="0" smtClean="0">
              <a:latin typeface="Arial" panose="020B0604020202020204" pitchFamily="34" charset="0"/>
              <a:cs typeface="Arial" panose="020B0604020202020204" pitchFamily="34" charset="0"/>
            </a:rPr>
            <a:t>Practice &amp; participation….</a:t>
          </a:r>
          <a:r>
            <a:rPr lang="en-US" sz="2400" dirty="0" smtClean="0">
              <a:solidFill>
                <a:srgbClr val="A00133"/>
              </a:solidFill>
              <a:latin typeface="Arial" panose="020B0604020202020204" pitchFamily="34" charset="0"/>
              <a:cs typeface="Arial" panose="020B0604020202020204" pitchFamily="34" charset="0"/>
            </a:rPr>
            <a:t>these slides do not include the exercises!</a:t>
          </a:r>
          <a:endParaRPr lang="en-US" sz="2400" dirty="0">
            <a:solidFill>
              <a:srgbClr val="A00133"/>
            </a:solidFill>
            <a:latin typeface="Arial" panose="020B0604020202020204" pitchFamily="34" charset="0"/>
            <a:cs typeface="Arial" panose="020B0604020202020204" pitchFamily="34" charset="0"/>
          </a:endParaRPr>
        </a:p>
      </dgm:t>
    </dgm:pt>
    <dgm:pt modelId="{66F374A8-AFB0-4C52-B714-7DD1B387C610}" type="parTrans" cxnId="{5FA42ABA-0278-4368-88D2-445578DC3952}">
      <dgm:prSet/>
      <dgm:spPr/>
      <dgm:t>
        <a:bodyPr/>
        <a:lstStyle/>
        <a:p>
          <a:endParaRPr lang="en-US" sz="2400">
            <a:latin typeface="Arial" panose="020B0604020202020204" pitchFamily="34" charset="0"/>
            <a:cs typeface="Arial" panose="020B0604020202020204" pitchFamily="34" charset="0"/>
          </a:endParaRPr>
        </a:p>
      </dgm:t>
    </dgm:pt>
    <dgm:pt modelId="{256C7BBB-4EA3-4585-A242-42AF22D75249}" type="sibTrans" cxnId="{5FA42ABA-0278-4368-88D2-445578DC3952}">
      <dgm:prSet/>
      <dgm:spPr/>
      <dgm:t>
        <a:bodyPr/>
        <a:lstStyle/>
        <a:p>
          <a:endParaRPr lang="en-US" sz="2400">
            <a:latin typeface="Arial" panose="020B0604020202020204" pitchFamily="34" charset="0"/>
            <a:cs typeface="Arial" panose="020B0604020202020204" pitchFamily="34" charset="0"/>
          </a:endParaRPr>
        </a:p>
      </dgm:t>
    </dgm:pt>
    <dgm:pt modelId="{8EF7CD38-5615-475C-9A10-87867E08002A}" type="pres">
      <dgm:prSet presAssocID="{6D0FCFFC-CBF5-4F74-9B79-DC3DF1CF87F7}" presName="Name0" presStyleCnt="0">
        <dgm:presLayoutVars>
          <dgm:chMax val="7"/>
          <dgm:dir/>
          <dgm:animLvl val="lvl"/>
          <dgm:resizeHandles val="exact"/>
        </dgm:presLayoutVars>
      </dgm:prSet>
      <dgm:spPr/>
      <dgm:t>
        <a:bodyPr/>
        <a:lstStyle/>
        <a:p>
          <a:endParaRPr lang="en-US"/>
        </a:p>
      </dgm:t>
    </dgm:pt>
    <dgm:pt modelId="{79C01F99-384F-4354-9448-F1B78D960468}" type="pres">
      <dgm:prSet presAssocID="{A0C16456-A17E-49DD-8EA0-2D98A50A2021}" presName="circle1" presStyleLbl="node1" presStyleIdx="0" presStyleCnt="4"/>
      <dgm:spPr/>
    </dgm:pt>
    <dgm:pt modelId="{EDF4142A-DAB5-41C6-8B4E-0E98ACC892C7}" type="pres">
      <dgm:prSet presAssocID="{A0C16456-A17E-49DD-8EA0-2D98A50A2021}" presName="space" presStyleCnt="0"/>
      <dgm:spPr/>
    </dgm:pt>
    <dgm:pt modelId="{02800BCB-4936-4D7F-A950-DFE9684DE80F}" type="pres">
      <dgm:prSet presAssocID="{A0C16456-A17E-49DD-8EA0-2D98A50A2021}" presName="rect1" presStyleLbl="alignAcc1" presStyleIdx="0" presStyleCnt="4"/>
      <dgm:spPr/>
      <dgm:t>
        <a:bodyPr/>
        <a:lstStyle/>
        <a:p>
          <a:endParaRPr lang="en-US"/>
        </a:p>
      </dgm:t>
    </dgm:pt>
    <dgm:pt modelId="{3EDC8735-2A61-4079-9FCA-3C4DEDFAF98C}" type="pres">
      <dgm:prSet presAssocID="{D61EB54D-AEF2-4C96-BB3F-8107E18357BE}" presName="vertSpace2" presStyleLbl="node1" presStyleIdx="0" presStyleCnt="4"/>
      <dgm:spPr/>
    </dgm:pt>
    <dgm:pt modelId="{5797C1C8-909F-45BC-87FD-93D6006DD99F}" type="pres">
      <dgm:prSet presAssocID="{D61EB54D-AEF2-4C96-BB3F-8107E18357BE}" presName="circle2" presStyleLbl="node1" presStyleIdx="1" presStyleCnt="4"/>
      <dgm:spPr/>
    </dgm:pt>
    <dgm:pt modelId="{40BAF975-101F-4B54-8216-ACBB6403F80A}" type="pres">
      <dgm:prSet presAssocID="{D61EB54D-AEF2-4C96-BB3F-8107E18357BE}" presName="rect2" presStyleLbl="alignAcc1" presStyleIdx="1" presStyleCnt="4"/>
      <dgm:spPr/>
      <dgm:t>
        <a:bodyPr/>
        <a:lstStyle/>
        <a:p>
          <a:endParaRPr lang="en-US"/>
        </a:p>
      </dgm:t>
    </dgm:pt>
    <dgm:pt modelId="{6033CEB8-9931-47D7-84C2-AC53D89101FD}" type="pres">
      <dgm:prSet presAssocID="{E6A7B6A6-0453-4747-B557-D45F48A30F6B}" presName="vertSpace3" presStyleLbl="node1" presStyleIdx="1" presStyleCnt="4"/>
      <dgm:spPr/>
    </dgm:pt>
    <dgm:pt modelId="{41E2B13B-83E7-4FEB-B2D7-1843D2EFCF27}" type="pres">
      <dgm:prSet presAssocID="{E6A7B6A6-0453-4747-B557-D45F48A30F6B}" presName="circle3" presStyleLbl="node1" presStyleIdx="2" presStyleCnt="4"/>
      <dgm:spPr/>
    </dgm:pt>
    <dgm:pt modelId="{D0A05F34-38F0-469D-B419-416D575969AD}" type="pres">
      <dgm:prSet presAssocID="{E6A7B6A6-0453-4747-B557-D45F48A30F6B}" presName="rect3" presStyleLbl="alignAcc1" presStyleIdx="2" presStyleCnt="4"/>
      <dgm:spPr/>
      <dgm:t>
        <a:bodyPr/>
        <a:lstStyle/>
        <a:p>
          <a:endParaRPr lang="en-US"/>
        </a:p>
      </dgm:t>
    </dgm:pt>
    <dgm:pt modelId="{1940AAAE-DF1B-49ED-9A85-A11AC5011D55}" type="pres">
      <dgm:prSet presAssocID="{59B80896-602F-4CB7-AD71-3E3D328D7C27}" presName="vertSpace4" presStyleLbl="node1" presStyleIdx="2" presStyleCnt="4"/>
      <dgm:spPr/>
    </dgm:pt>
    <dgm:pt modelId="{4F782822-A61A-4AAB-ADF2-AAD925362C46}" type="pres">
      <dgm:prSet presAssocID="{59B80896-602F-4CB7-AD71-3E3D328D7C27}" presName="circle4" presStyleLbl="node1" presStyleIdx="3" presStyleCnt="4"/>
      <dgm:spPr/>
    </dgm:pt>
    <dgm:pt modelId="{19D3EE67-1CF3-4BA4-8989-B2E1180B0426}" type="pres">
      <dgm:prSet presAssocID="{59B80896-602F-4CB7-AD71-3E3D328D7C27}" presName="rect4" presStyleLbl="alignAcc1" presStyleIdx="3" presStyleCnt="4"/>
      <dgm:spPr/>
      <dgm:t>
        <a:bodyPr/>
        <a:lstStyle/>
        <a:p>
          <a:endParaRPr lang="en-US"/>
        </a:p>
      </dgm:t>
    </dgm:pt>
    <dgm:pt modelId="{990A6E59-64C1-4A97-94F3-4AAAADBAE96C}" type="pres">
      <dgm:prSet presAssocID="{A0C16456-A17E-49DD-8EA0-2D98A50A2021}" presName="rect1ParTxNoCh" presStyleLbl="alignAcc1" presStyleIdx="3" presStyleCnt="4">
        <dgm:presLayoutVars>
          <dgm:chMax val="1"/>
          <dgm:bulletEnabled val="1"/>
        </dgm:presLayoutVars>
      </dgm:prSet>
      <dgm:spPr/>
      <dgm:t>
        <a:bodyPr/>
        <a:lstStyle/>
        <a:p>
          <a:endParaRPr lang="en-US"/>
        </a:p>
      </dgm:t>
    </dgm:pt>
    <dgm:pt modelId="{F3FCB4D9-D121-4909-864D-D9C831853B00}" type="pres">
      <dgm:prSet presAssocID="{D61EB54D-AEF2-4C96-BB3F-8107E18357BE}" presName="rect2ParTxNoCh" presStyleLbl="alignAcc1" presStyleIdx="3" presStyleCnt="4">
        <dgm:presLayoutVars>
          <dgm:chMax val="1"/>
          <dgm:bulletEnabled val="1"/>
        </dgm:presLayoutVars>
      </dgm:prSet>
      <dgm:spPr/>
      <dgm:t>
        <a:bodyPr/>
        <a:lstStyle/>
        <a:p>
          <a:endParaRPr lang="en-US"/>
        </a:p>
      </dgm:t>
    </dgm:pt>
    <dgm:pt modelId="{B6C4890D-E2A4-432F-A0B7-43F972827ADC}" type="pres">
      <dgm:prSet presAssocID="{E6A7B6A6-0453-4747-B557-D45F48A30F6B}" presName="rect3ParTxNoCh" presStyleLbl="alignAcc1" presStyleIdx="3" presStyleCnt="4">
        <dgm:presLayoutVars>
          <dgm:chMax val="1"/>
          <dgm:bulletEnabled val="1"/>
        </dgm:presLayoutVars>
      </dgm:prSet>
      <dgm:spPr/>
      <dgm:t>
        <a:bodyPr/>
        <a:lstStyle/>
        <a:p>
          <a:endParaRPr lang="en-US"/>
        </a:p>
      </dgm:t>
    </dgm:pt>
    <dgm:pt modelId="{2E3FA690-529E-44D3-9D29-8DC57BB310AA}" type="pres">
      <dgm:prSet presAssocID="{59B80896-602F-4CB7-AD71-3E3D328D7C27}" presName="rect4ParTxNoCh" presStyleLbl="alignAcc1" presStyleIdx="3" presStyleCnt="4">
        <dgm:presLayoutVars>
          <dgm:chMax val="1"/>
          <dgm:bulletEnabled val="1"/>
        </dgm:presLayoutVars>
      </dgm:prSet>
      <dgm:spPr/>
      <dgm:t>
        <a:bodyPr/>
        <a:lstStyle/>
        <a:p>
          <a:endParaRPr lang="en-US"/>
        </a:p>
      </dgm:t>
    </dgm:pt>
  </dgm:ptLst>
  <dgm:cxnLst>
    <dgm:cxn modelId="{12694B85-90CE-4F1E-B7B1-07C199991D58}" type="presOf" srcId="{59B80896-602F-4CB7-AD71-3E3D328D7C27}" destId="{19D3EE67-1CF3-4BA4-8989-B2E1180B0426}" srcOrd="0" destOrd="0" presId="urn:microsoft.com/office/officeart/2005/8/layout/target3"/>
    <dgm:cxn modelId="{382125B1-6890-47E2-888C-B9AF663FEF9F}" type="presOf" srcId="{D61EB54D-AEF2-4C96-BB3F-8107E18357BE}" destId="{F3FCB4D9-D121-4909-864D-D9C831853B00}" srcOrd="1" destOrd="0" presId="urn:microsoft.com/office/officeart/2005/8/layout/target3"/>
    <dgm:cxn modelId="{5BA7648C-C07F-41FB-A635-6569FA50C18E}" srcId="{6D0FCFFC-CBF5-4F74-9B79-DC3DF1CF87F7}" destId="{D61EB54D-AEF2-4C96-BB3F-8107E18357BE}" srcOrd="1" destOrd="0" parTransId="{A2D1105D-6B4E-4594-A3FD-127F2C039366}" sibTransId="{5E5019A2-CC71-4F25-B4BD-3B1F67ABED6A}"/>
    <dgm:cxn modelId="{A36E3F36-687F-412A-A5C8-CF09AAE0BD07}" type="presOf" srcId="{E6A7B6A6-0453-4747-B557-D45F48A30F6B}" destId="{D0A05F34-38F0-469D-B419-416D575969AD}" srcOrd="0" destOrd="0" presId="urn:microsoft.com/office/officeart/2005/8/layout/target3"/>
    <dgm:cxn modelId="{C2B8B5F6-B104-4943-B4EA-03E7603985F6}" type="presOf" srcId="{D61EB54D-AEF2-4C96-BB3F-8107E18357BE}" destId="{40BAF975-101F-4B54-8216-ACBB6403F80A}" srcOrd="0" destOrd="0" presId="urn:microsoft.com/office/officeart/2005/8/layout/target3"/>
    <dgm:cxn modelId="{DE3D4BF2-2D92-4C91-8B7C-86CA3B18FE5B}" type="presOf" srcId="{A0C16456-A17E-49DD-8EA0-2D98A50A2021}" destId="{02800BCB-4936-4D7F-A950-DFE9684DE80F}" srcOrd="0" destOrd="0" presId="urn:microsoft.com/office/officeart/2005/8/layout/target3"/>
    <dgm:cxn modelId="{5CF4888C-28F0-426E-8B50-8018F494FA89}" srcId="{6D0FCFFC-CBF5-4F74-9B79-DC3DF1CF87F7}" destId="{A0C16456-A17E-49DD-8EA0-2D98A50A2021}" srcOrd="0" destOrd="0" parTransId="{D5E300B9-DFF2-4E87-8776-37B1F7FB5290}" sibTransId="{435A4A8F-26CE-4302-8D97-4571B1EAE6FC}"/>
    <dgm:cxn modelId="{7A0CEE5E-9FD9-4105-A6CF-2EBAF53994C5}" srcId="{6D0FCFFC-CBF5-4F74-9B79-DC3DF1CF87F7}" destId="{E6A7B6A6-0453-4747-B557-D45F48A30F6B}" srcOrd="2" destOrd="0" parTransId="{1787B56E-7ED2-464F-901F-4EBB6EF64245}" sibTransId="{B18FC4DE-572A-49E0-864A-A775ABEEEFC4}"/>
    <dgm:cxn modelId="{E05A1C5D-3128-42A2-B92B-9E1551668584}" type="presOf" srcId="{59B80896-602F-4CB7-AD71-3E3D328D7C27}" destId="{2E3FA690-529E-44D3-9D29-8DC57BB310AA}" srcOrd="1" destOrd="0" presId="urn:microsoft.com/office/officeart/2005/8/layout/target3"/>
    <dgm:cxn modelId="{D6B1647A-5DF2-422A-88B7-A90184BAAB36}" type="presOf" srcId="{6D0FCFFC-CBF5-4F74-9B79-DC3DF1CF87F7}" destId="{8EF7CD38-5615-475C-9A10-87867E08002A}" srcOrd="0" destOrd="0" presId="urn:microsoft.com/office/officeart/2005/8/layout/target3"/>
    <dgm:cxn modelId="{5FA42ABA-0278-4368-88D2-445578DC3952}" srcId="{6D0FCFFC-CBF5-4F74-9B79-DC3DF1CF87F7}" destId="{59B80896-602F-4CB7-AD71-3E3D328D7C27}" srcOrd="3" destOrd="0" parTransId="{66F374A8-AFB0-4C52-B714-7DD1B387C610}" sibTransId="{256C7BBB-4EA3-4585-A242-42AF22D75249}"/>
    <dgm:cxn modelId="{F508F22E-4CC0-43A4-B3BE-4E1F2F41CB1F}" type="presOf" srcId="{E6A7B6A6-0453-4747-B557-D45F48A30F6B}" destId="{B6C4890D-E2A4-432F-A0B7-43F972827ADC}" srcOrd="1" destOrd="0" presId="urn:microsoft.com/office/officeart/2005/8/layout/target3"/>
    <dgm:cxn modelId="{7E52CC62-E115-44CD-811C-900C3AB0C6FE}" type="presOf" srcId="{A0C16456-A17E-49DD-8EA0-2D98A50A2021}" destId="{990A6E59-64C1-4A97-94F3-4AAAADBAE96C}" srcOrd="1" destOrd="0" presId="urn:microsoft.com/office/officeart/2005/8/layout/target3"/>
    <dgm:cxn modelId="{BEEED83E-A98F-4B6E-9D6A-DEBE4C309FF1}" type="presParOf" srcId="{8EF7CD38-5615-475C-9A10-87867E08002A}" destId="{79C01F99-384F-4354-9448-F1B78D960468}" srcOrd="0" destOrd="0" presId="urn:microsoft.com/office/officeart/2005/8/layout/target3"/>
    <dgm:cxn modelId="{65A58E2E-13F8-40BC-95BB-5BD46C64724D}" type="presParOf" srcId="{8EF7CD38-5615-475C-9A10-87867E08002A}" destId="{EDF4142A-DAB5-41C6-8B4E-0E98ACC892C7}" srcOrd="1" destOrd="0" presId="urn:microsoft.com/office/officeart/2005/8/layout/target3"/>
    <dgm:cxn modelId="{F31F9300-872B-475F-BA18-18D8414F8418}" type="presParOf" srcId="{8EF7CD38-5615-475C-9A10-87867E08002A}" destId="{02800BCB-4936-4D7F-A950-DFE9684DE80F}" srcOrd="2" destOrd="0" presId="urn:microsoft.com/office/officeart/2005/8/layout/target3"/>
    <dgm:cxn modelId="{6E8B7044-B760-49E8-8EA5-060F47E2286C}" type="presParOf" srcId="{8EF7CD38-5615-475C-9A10-87867E08002A}" destId="{3EDC8735-2A61-4079-9FCA-3C4DEDFAF98C}" srcOrd="3" destOrd="0" presId="urn:microsoft.com/office/officeart/2005/8/layout/target3"/>
    <dgm:cxn modelId="{86135B93-7D8C-4FA3-8450-0F06C0CA97A7}" type="presParOf" srcId="{8EF7CD38-5615-475C-9A10-87867E08002A}" destId="{5797C1C8-909F-45BC-87FD-93D6006DD99F}" srcOrd="4" destOrd="0" presId="urn:microsoft.com/office/officeart/2005/8/layout/target3"/>
    <dgm:cxn modelId="{0942D94E-6185-40B6-8A32-743930D8FB0A}" type="presParOf" srcId="{8EF7CD38-5615-475C-9A10-87867E08002A}" destId="{40BAF975-101F-4B54-8216-ACBB6403F80A}" srcOrd="5" destOrd="0" presId="urn:microsoft.com/office/officeart/2005/8/layout/target3"/>
    <dgm:cxn modelId="{ABA72999-C747-482A-85E8-87A6435F38A0}" type="presParOf" srcId="{8EF7CD38-5615-475C-9A10-87867E08002A}" destId="{6033CEB8-9931-47D7-84C2-AC53D89101FD}" srcOrd="6" destOrd="0" presId="urn:microsoft.com/office/officeart/2005/8/layout/target3"/>
    <dgm:cxn modelId="{1D21B571-7636-44C4-B5DD-2681AEE3F43D}" type="presParOf" srcId="{8EF7CD38-5615-475C-9A10-87867E08002A}" destId="{41E2B13B-83E7-4FEB-B2D7-1843D2EFCF27}" srcOrd="7" destOrd="0" presId="urn:microsoft.com/office/officeart/2005/8/layout/target3"/>
    <dgm:cxn modelId="{C68CF7A2-855B-4058-A180-162D90787A33}" type="presParOf" srcId="{8EF7CD38-5615-475C-9A10-87867E08002A}" destId="{D0A05F34-38F0-469D-B419-416D575969AD}" srcOrd="8" destOrd="0" presId="urn:microsoft.com/office/officeart/2005/8/layout/target3"/>
    <dgm:cxn modelId="{AB877707-18C6-4FE4-8254-C8C6BB658FCB}" type="presParOf" srcId="{8EF7CD38-5615-475C-9A10-87867E08002A}" destId="{1940AAAE-DF1B-49ED-9A85-A11AC5011D55}" srcOrd="9" destOrd="0" presId="urn:microsoft.com/office/officeart/2005/8/layout/target3"/>
    <dgm:cxn modelId="{F3523C42-DD07-4446-966A-BD7FF1601C0E}" type="presParOf" srcId="{8EF7CD38-5615-475C-9A10-87867E08002A}" destId="{4F782822-A61A-4AAB-ADF2-AAD925362C46}" srcOrd="10" destOrd="0" presId="urn:microsoft.com/office/officeart/2005/8/layout/target3"/>
    <dgm:cxn modelId="{66FE4924-A6D2-4786-8E1B-F5C1FBA9D1D9}" type="presParOf" srcId="{8EF7CD38-5615-475C-9A10-87867E08002A}" destId="{19D3EE67-1CF3-4BA4-8989-B2E1180B0426}" srcOrd="11" destOrd="0" presId="urn:microsoft.com/office/officeart/2005/8/layout/target3"/>
    <dgm:cxn modelId="{2885EF21-32B4-4812-9D7B-A53350FE4F6A}" type="presParOf" srcId="{8EF7CD38-5615-475C-9A10-87867E08002A}" destId="{990A6E59-64C1-4A97-94F3-4AAAADBAE96C}" srcOrd="12" destOrd="0" presId="urn:microsoft.com/office/officeart/2005/8/layout/target3"/>
    <dgm:cxn modelId="{DDDB8083-D854-4995-AF10-C46241323407}" type="presParOf" srcId="{8EF7CD38-5615-475C-9A10-87867E08002A}" destId="{F3FCB4D9-D121-4909-864D-D9C831853B00}" srcOrd="13" destOrd="0" presId="urn:microsoft.com/office/officeart/2005/8/layout/target3"/>
    <dgm:cxn modelId="{61B34725-3017-4FDD-9ECF-C88C2726547C}" type="presParOf" srcId="{8EF7CD38-5615-475C-9A10-87867E08002A}" destId="{B6C4890D-E2A4-432F-A0B7-43F972827ADC}" srcOrd="14" destOrd="0" presId="urn:microsoft.com/office/officeart/2005/8/layout/target3"/>
    <dgm:cxn modelId="{2EA9588F-5674-441B-A16F-CE984AC975A6}" type="presParOf" srcId="{8EF7CD38-5615-475C-9A10-87867E08002A}" destId="{2E3FA690-529E-44D3-9D29-8DC57BB310AA}"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7519E-0CEE-47DF-8666-6692B68A26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700ABF6-E249-4489-AA04-031A470F5654}">
      <dgm:prSet phldrT="[Text]" custT="1"/>
      <dgm:spPr/>
      <dgm:t>
        <a:bodyPr/>
        <a:lstStyle/>
        <a:p>
          <a:r>
            <a:rPr lang="en-US" sz="2400" dirty="0" smtClean="0">
              <a:latin typeface="Arial" panose="020B0604020202020204" pitchFamily="34" charset="0"/>
              <a:cs typeface="Arial" panose="020B0604020202020204" pitchFamily="34" charset="0"/>
            </a:rPr>
            <a:t>Traditional</a:t>
          </a:r>
          <a:endParaRPr lang="en-US" sz="2400" dirty="0">
            <a:latin typeface="Arial" panose="020B0604020202020204" pitchFamily="34" charset="0"/>
            <a:cs typeface="Arial" panose="020B0604020202020204" pitchFamily="34" charset="0"/>
          </a:endParaRPr>
        </a:p>
      </dgm:t>
    </dgm:pt>
    <dgm:pt modelId="{EEF1CAAD-5A43-460F-BCA8-661BC2480E98}" type="parTrans" cxnId="{79068137-5669-435D-98E4-DDA78010CBA9}">
      <dgm:prSet/>
      <dgm:spPr/>
      <dgm:t>
        <a:bodyPr/>
        <a:lstStyle/>
        <a:p>
          <a:endParaRPr lang="en-US">
            <a:latin typeface="Arial" panose="020B0604020202020204" pitchFamily="34" charset="0"/>
            <a:cs typeface="Arial" panose="020B0604020202020204" pitchFamily="34" charset="0"/>
          </a:endParaRPr>
        </a:p>
      </dgm:t>
    </dgm:pt>
    <dgm:pt modelId="{83195E6B-20D7-46E8-B707-59F42C6A7A90}" type="sibTrans" cxnId="{79068137-5669-435D-98E4-DDA78010CBA9}">
      <dgm:prSet/>
      <dgm:spPr/>
      <dgm:t>
        <a:bodyPr/>
        <a:lstStyle/>
        <a:p>
          <a:endParaRPr lang="en-US">
            <a:latin typeface="Arial" panose="020B0604020202020204" pitchFamily="34" charset="0"/>
            <a:cs typeface="Arial" panose="020B0604020202020204" pitchFamily="34" charset="0"/>
          </a:endParaRPr>
        </a:p>
      </dgm:t>
    </dgm:pt>
    <dgm:pt modelId="{D37B2C25-AC27-48C2-8E16-F02F920C5180}">
      <dgm:prSet phldrT="[Text]"/>
      <dgm:spPr/>
      <dgm:t>
        <a:bodyPr/>
        <a:lstStyle/>
        <a:p>
          <a:r>
            <a:rPr lang="en-US" dirty="0" smtClean="0">
              <a:latin typeface="Arial" panose="020B0604020202020204" pitchFamily="34" charset="0"/>
              <a:cs typeface="Arial" panose="020B0604020202020204" pitchFamily="34" charset="0"/>
            </a:rPr>
            <a:t>Silo approach</a:t>
          </a:r>
          <a:endParaRPr lang="en-US" dirty="0">
            <a:latin typeface="Arial" panose="020B0604020202020204" pitchFamily="34" charset="0"/>
            <a:cs typeface="Arial" panose="020B0604020202020204" pitchFamily="34" charset="0"/>
          </a:endParaRPr>
        </a:p>
      </dgm:t>
    </dgm:pt>
    <dgm:pt modelId="{CD5F8691-A781-4931-8551-B519B7C11FCA}" type="parTrans" cxnId="{C2842645-6675-432D-A325-E1E569617A77}">
      <dgm:prSet/>
      <dgm:spPr/>
      <dgm:t>
        <a:bodyPr/>
        <a:lstStyle/>
        <a:p>
          <a:endParaRPr lang="en-US">
            <a:latin typeface="Arial" panose="020B0604020202020204" pitchFamily="34" charset="0"/>
            <a:cs typeface="Arial" panose="020B0604020202020204" pitchFamily="34" charset="0"/>
          </a:endParaRPr>
        </a:p>
      </dgm:t>
    </dgm:pt>
    <dgm:pt modelId="{8737D8A7-5591-4F1E-870B-BD7EBC022E7B}" type="sibTrans" cxnId="{C2842645-6675-432D-A325-E1E569617A77}">
      <dgm:prSet/>
      <dgm:spPr/>
      <dgm:t>
        <a:bodyPr/>
        <a:lstStyle/>
        <a:p>
          <a:endParaRPr lang="en-US">
            <a:latin typeface="Arial" panose="020B0604020202020204" pitchFamily="34" charset="0"/>
            <a:cs typeface="Arial" panose="020B0604020202020204" pitchFamily="34" charset="0"/>
          </a:endParaRPr>
        </a:p>
      </dgm:t>
    </dgm:pt>
    <dgm:pt modelId="{26F95874-4F33-4782-BC3A-F6DBA16A4F95}">
      <dgm:prSet phldrT="[Text]" custT="1"/>
      <dgm:spPr/>
      <dgm:t>
        <a:bodyPr/>
        <a:lstStyle/>
        <a:p>
          <a:r>
            <a:rPr lang="en-US" sz="2400" dirty="0" smtClean="0">
              <a:latin typeface="Arial" panose="020B0604020202020204" pitchFamily="34" charset="0"/>
              <a:cs typeface="Arial" panose="020B0604020202020204" pitchFamily="34" charset="0"/>
            </a:rPr>
            <a:t>Emerging</a:t>
          </a:r>
          <a:endParaRPr lang="en-US" sz="2400" dirty="0">
            <a:latin typeface="Arial" panose="020B0604020202020204" pitchFamily="34" charset="0"/>
            <a:cs typeface="Arial" panose="020B0604020202020204" pitchFamily="34" charset="0"/>
          </a:endParaRPr>
        </a:p>
      </dgm:t>
    </dgm:pt>
    <dgm:pt modelId="{12FFCB5F-5BE2-4217-96F9-5BE2C470B19E}" type="parTrans" cxnId="{CA0BCA76-74A1-4C84-BD68-235F572FBBF1}">
      <dgm:prSet/>
      <dgm:spPr/>
      <dgm:t>
        <a:bodyPr/>
        <a:lstStyle/>
        <a:p>
          <a:endParaRPr lang="en-US">
            <a:latin typeface="Arial" panose="020B0604020202020204" pitchFamily="34" charset="0"/>
            <a:cs typeface="Arial" panose="020B0604020202020204" pitchFamily="34" charset="0"/>
          </a:endParaRPr>
        </a:p>
      </dgm:t>
    </dgm:pt>
    <dgm:pt modelId="{CD980875-3F0E-4C90-B093-966DEF621684}" type="sibTrans" cxnId="{CA0BCA76-74A1-4C84-BD68-235F572FBBF1}">
      <dgm:prSet/>
      <dgm:spPr/>
      <dgm:t>
        <a:bodyPr/>
        <a:lstStyle/>
        <a:p>
          <a:endParaRPr lang="en-US">
            <a:latin typeface="Arial" panose="020B0604020202020204" pitchFamily="34" charset="0"/>
            <a:cs typeface="Arial" panose="020B0604020202020204" pitchFamily="34" charset="0"/>
          </a:endParaRPr>
        </a:p>
      </dgm:t>
    </dgm:pt>
    <dgm:pt modelId="{6ECCF73A-C74E-4B27-9B7D-113558829760}">
      <dgm:prSet phldrT="[Text]"/>
      <dgm:spPr/>
      <dgm:t>
        <a:bodyPr/>
        <a:lstStyle/>
        <a:p>
          <a:r>
            <a:rPr lang="en-US" dirty="0" smtClean="0">
              <a:latin typeface="Arial" panose="020B0604020202020204" pitchFamily="34" charset="0"/>
              <a:cs typeface="Arial" panose="020B0604020202020204" pitchFamily="34" charset="0"/>
            </a:rPr>
            <a:t>Healthcare reform</a:t>
          </a:r>
          <a:endParaRPr lang="en-US" dirty="0">
            <a:latin typeface="Arial" panose="020B0604020202020204" pitchFamily="34" charset="0"/>
            <a:cs typeface="Arial" panose="020B0604020202020204" pitchFamily="34" charset="0"/>
          </a:endParaRPr>
        </a:p>
      </dgm:t>
    </dgm:pt>
    <dgm:pt modelId="{D79A2C3B-5815-4C0C-ABBF-504C022D8AB9}" type="parTrans" cxnId="{3B74659E-73A5-468F-A31F-67DB78B9C954}">
      <dgm:prSet/>
      <dgm:spPr/>
      <dgm:t>
        <a:bodyPr/>
        <a:lstStyle/>
        <a:p>
          <a:endParaRPr lang="en-US">
            <a:latin typeface="Arial" panose="020B0604020202020204" pitchFamily="34" charset="0"/>
            <a:cs typeface="Arial" panose="020B0604020202020204" pitchFamily="34" charset="0"/>
          </a:endParaRPr>
        </a:p>
      </dgm:t>
    </dgm:pt>
    <dgm:pt modelId="{F5D3DBFA-17C0-498C-972F-355FEDA1833A}" type="sibTrans" cxnId="{3B74659E-73A5-468F-A31F-67DB78B9C954}">
      <dgm:prSet/>
      <dgm:spPr/>
      <dgm:t>
        <a:bodyPr/>
        <a:lstStyle/>
        <a:p>
          <a:endParaRPr lang="en-US">
            <a:latin typeface="Arial" panose="020B0604020202020204" pitchFamily="34" charset="0"/>
            <a:cs typeface="Arial" panose="020B0604020202020204" pitchFamily="34" charset="0"/>
          </a:endParaRPr>
        </a:p>
      </dgm:t>
    </dgm:pt>
    <dgm:pt modelId="{73FC9DC3-93FA-4F9F-8546-9D0399AA6E8E}">
      <dgm:prSet phldrT="[Text]" custT="1"/>
      <dgm:spPr>
        <a:solidFill>
          <a:schemeClr val="accent4"/>
        </a:solidFill>
      </dgm:spPr>
      <dgm:t>
        <a:bodyPr/>
        <a:lstStyle/>
        <a:p>
          <a:r>
            <a:rPr lang="en-US" sz="2400" dirty="0" smtClean="0">
              <a:latin typeface="Arial" panose="020B0604020202020204" pitchFamily="34" charset="0"/>
              <a:cs typeface="Arial" panose="020B0604020202020204" pitchFamily="34" charset="0"/>
            </a:rPr>
            <a:t>ERM</a:t>
          </a:r>
          <a:endParaRPr lang="en-US" sz="2400" dirty="0">
            <a:latin typeface="Arial" panose="020B0604020202020204" pitchFamily="34" charset="0"/>
            <a:cs typeface="Arial" panose="020B0604020202020204" pitchFamily="34" charset="0"/>
          </a:endParaRPr>
        </a:p>
      </dgm:t>
    </dgm:pt>
    <dgm:pt modelId="{10E68D7E-E7B8-4AEB-BDBD-1190A51621B0}" type="parTrans" cxnId="{2B6C42F3-7141-48D3-93E3-3435E11463E8}">
      <dgm:prSet/>
      <dgm:spPr/>
      <dgm:t>
        <a:bodyPr/>
        <a:lstStyle/>
        <a:p>
          <a:endParaRPr lang="en-US">
            <a:latin typeface="Arial" panose="020B0604020202020204" pitchFamily="34" charset="0"/>
            <a:cs typeface="Arial" panose="020B0604020202020204" pitchFamily="34" charset="0"/>
          </a:endParaRPr>
        </a:p>
      </dgm:t>
    </dgm:pt>
    <dgm:pt modelId="{35F5AFFD-7407-485E-98DB-D04522CD7CC1}" type="sibTrans" cxnId="{2B6C42F3-7141-48D3-93E3-3435E11463E8}">
      <dgm:prSet/>
      <dgm:spPr/>
      <dgm:t>
        <a:bodyPr/>
        <a:lstStyle/>
        <a:p>
          <a:endParaRPr lang="en-US">
            <a:latin typeface="Arial" panose="020B0604020202020204" pitchFamily="34" charset="0"/>
            <a:cs typeface="Arial" panose="020B0604020202020204" pitchFamily="34" charset="0"/>
          </a:endParaRPr>
        </a:p>
      </dgm:t>
    </dgm:pt>
    <dgm:pt modelId="{26C4DCF9-7D67-4CD0-8491-408EEB76ADA7}">
      <dgm:prSet phldrT="[Text]"/>
      <dgm:spPr>
        <a:ln>
          <a:solidFill>
            <a:schemeClr val="accent4"/>
          </a:solidFill>
        </a:ln>
      </dgm:spPr>
      <dgm:t>
        <a:bodyPr/>
        <a:lstStyle/>
        <a:p>
          <a:r>
            <a:rPr lang="en-US" dirty="0" smtClean="0">
              <a:latin typeface="Arial" panose="020B0604020202020204" pitchFamily="34" charset="0"/>
              <a:cs typeface="Arial" panose="020B0604020202020204" pitchFamily="34" charset="0"/>
            </a:rPr>
            <a:t>Comprehensive</a:t>
          </a:r>
          <a:endParaRPr lang="en-US" dirty="0">
            <a:latin typeface="Arial" panose="020B0604020202020204" pitchFamily="34" charset="0"/>
            <a:cs typeface="Arial" panose="020B0604020202020204" pitchFamily="34" charset="0"/>
          </a:endParaRPr>
        </a:p>
      </dgm:t>
    </dgm:pt>
    <dgm:pt modelId="{172DF182-D1BE-4CD7-816A-236F53F25C5F}" type="parTrans" cxnId="{DD4633A0-8E81-440B-972A-A19A7DE3F65F}">
      <dgm:prSet/>
      <dgm:spPr/>
      <dgm:t>
        <a:bodyPr/>
        <a:lstStyle/>
        <a:p>
          <a:endParaRPr lang="en-US">
            <a:latin typeface="Arial" panose="020B0604020202020204" pitchFamily="34" charset="0"/>
            <a:cs typeface="Arial" panose="020B0604020202020204" pitchFamily="34" charset="0"/>
          </a:endParaRPr>
        </a:p>
      </dgm:t>
    </dgm:pt>
    <dgm:pt modelId="{A6291925-372B-40A7-949A-25CBBDAEA9F8}" type="sibTrans" cxnId="{DD4633A0-8E81-440B-972A-A19A7DE3F65F}">
      <dgm:prSet/>
      <dgm:spPr/>
      <dgm:t>
        <a:bodyPr/>
        <a:lstStyle/>
        <a:p>
          <a:endParaRPr lang="en-US">
            <a:latin typeface="Arial" panose="020B0604020202020204" pitchFamily="34" charset="0"/>
            <a:cs typeface="Arial" panose="020B0604020202020204" pitchFamily="34" charset="0"/>
          </a:endParaRPr>
        </a:p>
      </dgm:t>
    </dgm:pt>
    <dgm:pt modelId="{0FF02E32-BDD1-48B9-B9C8-6091A911A263}">
      <dgm:prSet/>
      <dgm:spPr/>
      <dgm:t>
        <a:bodyPr/>
        <a:lstStyle/>
        <a:p>
          <a:r>
            <a:rPr lang="en-US" dirty="0" smtClean="0">
              <a:latin typeface="Arial" panose="020B0604020202020204" pitchFamily="34" charset="0"/>
              <a:cs typeface="Arial" panose="020B0604020202020204" pitchFamily="34" charset="0"/>
            </a:rPr>
            <a:t>Insurance / risk transfer</a:t>
          </a:r>
          <a:endParaRPr lang="en-US" dirty="0">
            <a:latin typeface="Arial" panose="020B0604020202020204" pitchFamily="34" charset="0"/>
            <a:cs typeface="Arial" panose="020B0604020202020204" pitchFamily="34" charset="0"/>
          </a:endParaRPr>
        </a:p>
      </dgm:t>
    </dgm:pt>
    <dgm:pt modelId="{022347F3-B775-4672-8BE7-B1FC050FA3C9}" type="parTrans" cxnId="{5A1589AD-0305-4BA8-8FA1-62900860E34D}">
      <dgm:prSet/>
      <dgm:spPr/>
      <dgm:t>
        <a:bodyPr/>
        <a:lstStyle/>
        <a:p>
          <a:endParaRPr lang="en-US">
            <a:latin typeface="Arial" panose="020B0604020202020204" pitchFamily="34" charset="0"/>
            <a:cs typeface="Arial" panose="020B0604020202020204" pitchFamily="34" charset="0"/>
          </a:endParaRPr>
        </a:p>
      </dgm:t>
    </dgm:pt>
    <dgm:pt modelId="{5D16DA93-1848-4A56-9458-0463D74119FB}" type="sibTrans" cxnId="{5A1589AD-0305-4BA8-8FA1-62900860E34D}">
      <dgm:prSet/>
      <dgm:spPr/>
      <dgm:t>
        <a:bodyPr/>
        <a:lstStyle/>
        <a:p>
          <a:endParaRPr lang="en-US">
            <a:latin typeface="Arial" panose="020B0604020202020204" pitchFamily="34" charset="0"/>
            <a:cs typeface="Arial" panose="020B0604020202020204" pitchFamily="34" charset="0"/>
          </a:endParaRPr>
        </a:p>
      </dgm:t>
    </dgm:pt>
    <dgm:pt modelId="{9ABC568A-AEDE-4AD6-AFBF-355516113E38}">
      <dgm:prSet/>
      <dgm:spPr/>
      <dgm:t>
        <a:bodyPr/>
        <a:lstStyle/>
        <a:p>
          <a:r>
            <a:rPr lang="en-US" dirty="0" smtClean="0">
              <a:latin typeface="Arial" panose="020B0604020202020204" pitchFamily="34" charset="0"/>
              <a:cs typeface="Arial" panose="020B0604020202020204" pitchFamily="34" charset="0"/>
            </a:rPr>
            <a:t>Claims management</a:t>
          </a:r>
          <a:endParaRPr lang="en-US" dirty="0">
            <a:latin typeface="Arial" panose="020B0604020202020204" pitchFamily="34" charset="0"/>
            <a:cs typeface="Arial" panose="020B0604020202020204" pitchFamily="34" charset="0"/>
          </a:endParaRPr>
        </a:p>
      </dgm:t>
    </dgm:pt>
    <dgm:pt modelId="{283635B7-3833-45B6-99F1-5C002C1B06BE}" type="parTrans" cxnId="{9B2AAEDD-8CAF-47C7-AD1F-B01E4A4D2442}">
      <dgm:prSet/>
      <dgm:spPr/>
      <dgm:t>
        <a:bodyPr/>
        <a:lstStyle/>
        <a:p>
          <a:endParaRPr lang="en-US">
            <a:latin typeface="Arial" panose="020B0604020202020204" pitchFamily="34" charset="0"/>
            <a:cs typeface="Arial" panose="020B0604020202020204" pitchFamily="34" charset="0"/>
          </a:endParaRPr>
        </a:p>
      </dgm:t>
    </dgm:pt>
    <dgm:pt modelId="{C0747811-6350-4B81-BA8D-A3BD2A6A3200}" type="sibTrans" cxnId="{9B2AAEDD-8CAF-47C7-AD1F-B01E4A4D2442}">
      <dgm:prSet/>
      <dgm:spPr/>
      <dgm:t>
        <a:bodyPr/>
        <a:lstStyle/>
        <a:p>
          <a:endParaRPr lang="en-US">
            <a:latin typeface="Arial" panose="020B0604020202020204" pitchFamily="34" charset="0"/>
            <a:cs typeface="Arial" panose="020B0604020202020204" pitchFamily="34" charset="0"/>
          </a:endParaRPr>
        </a:p>
      </dgm:t>
    </dgm:pt>
    <dgm:pt modelId="{8AEB9964-EF7C-45E5-A016-0D1EED7A9A10}">
      <dgm:prSet/>
      <dgm:spPr/>
      <dgm:t>
        <a:bodyPr/>
        <a:lstStyle/>
        <a:p>
          <a:r>
            <a:rPr lang="en-US" dirty="0" smtClean="0">
              <a:latin typeface="Arial" panose="020B0604020202020204" pitchFamily="34" charset="0"/>
              <a:cs typeface="Arial" panose="020B0604020202020204" pitchFamily="34" charset="0"/>
            </a:rPr>
            <a:t>Loss control</a:t>
          </a:r>
          <a:endParaRPr lang="en-US" dirty="0">
            <a:latin typeface="Arial" panose="020B0604020202020204" pitchFamily="34" charset="0"/>
            <a:cs typeface="Arial" panose="020B0604020202020204" pitchFamily="34" charset="0"/>
          </a:endParaRPr>
        </a:p>
      </dgm:t>
    </dgm:pt>
    <dgm:pt modelId="{340DC90E-6F34-4614-885E-2C79B540DC7C}" type="parTrans" cxnId="{7074CCF4-9EA4-48B0-8790-8DEDD7A8CD23}">
      <dgm:prSet/>
      <dgm:spPr/>
      <dgm:t>
        <a:bodyPr/>
        <a:lstStyle/>
        <a:p>
          <a:endParaRPr lang="en-US">
            <a:latin typeface="Arial" panose="020B0604020202020204" pitchFamily="34" charset="0"/>
            <a:cs typeface="Arial" panose="020B0604020202020204" pitchFamily="34" charset="0"/>
          </a:endParaRPr>
        </a:p>
      </dgm:t>
    </dgm:pt>
    <dgm:pt modelId="{E7C9712A-8003-43BB-B994-A76D88A77F3B}" type="sibTrans" cxnId="{7074CCF4-9EA4-48B0-8790-8DEDD7A8CD23}">
      <dgm:prSet/>
      <dgm:spPr/>
      <dgm:t>
        <a:bodyPr/>
        <a:lstStyle/>
        <a:p>
          <a:endParaRPr lang="en-US">
            <a:latin typeface="Arial" panose="020B0604020202020204" pitchFamily="34" charset="0"/>
            <a:cs typeface="Arial" panose="020B0604020202020204" pitchFamily="34" charset="0"/>
          </a:endParaRPr>
        </a:p>
      </dgm:t>
    </dgm:pt>
    <dgm:pt modelId="{FD63209F-C3B0-4260-A3EA-11796FA1B25A}">
      <dgm:prSet/>
      <dgm:spPr/>
      <dgm:t>
        <a:bodyPr/>
        <a:lstStyle/>
        <a:p>
          <a:r>
            <a:rPr lang="en-US" dirty="0" smtClean="0">
              <a:latin typeface="Arial" panose="020B0604020202020204" pitchFamily="34" charset="0"/>
              <a:cs typeface="Arial" panose="020B0604020202020204" pitchFamily="34" charset="0"/>
            </a:rPr>
            <a:t>Fails to ID complex risk</a:t>
          </a:r>
          <a:endParaRPr lang="en-US" dirty="0">
            <a:latin typeface="Arial" panose="020B0604020202020204" pitchFamily="34" charset="0"/>
            <a:cs typeface="Arial" panose="020B0604020202020204" pitchFamily="34" charset="0"/>
          </a:endParaRPr>
        </a:p>
      </dgm:t>
    </dgm:pt>
    <dgm:pt modelId="{B0DDA346-12CB-4B8F-AF19-82B497928C6D}" type="parTrans" cxnId="{174A8C3C-8780-4C20-8FD1-9E358AAF64DD}">
      <dgm:prSet/>
      <dgm:spPr/>
      <dgm:t>
        <a:bodyPr/>
        <a:lstStyle/>
        <a:p>
          <a:endParaRPr lang="en-US">
            <a:latin typeface="Arial" panose="020B0604020202020204" pitchFamily="34" charset="0"/>
            <a:cs typeface="Arial" panose="020B0604020202020204" pitchFamily="34" charset="0"/>
          </a:endParaRPr>
        </a:p>
      </dgm:t>
    </dgm:pt>
    <dgm:pt modelId="{8A97F48E-8DD9-4224-A9EC-1F01E448BF1C}" type="sibTrans" cxnId="{174A8C3C-8780-4C20-8FD1-9E358AAF64DD}">
      <dgm:prSet/>
      <dgm:spPr/>
      <dgm:t>
        <a:bodyPr/>
        <a:lstStyle/>
        <a:p>
          <a:endParaRPr lang="en-US">
            <a:latin typeface="Arial" panose="020B0604020202020204" pitchFamily="34" charset="0"/>
            <a:cs typeface="Arial" panose="020B0604020202020204" pitchFamily="34" charset="0"/>
          </a:endParaRPr>
        </a:p>
      </dgm:t>
    </dgm:pt>
    <dgm:pt modelId="{D0BC1125-6CCE-4C50-B0C8-213636602E27}">
      <dgm:prSet/>
      <dgm:spPr/>
      <dgm:t>
        <a:bodyPr/>
        <a:lstStyle/>
        <a:p>
          <a:r>
            <a:rPr lang="en-US" dirty="0" smtClean="0">
              <a:latin typeface="Arial" panose="020B0604020202020204" pitchFamily="34" charset="0"/>
              <a:cs typeface="Arial" panose="020B0604020202020204" pitchFamily="34" charset="0"/>
            </a:rPr>
            <a:t>Value protection</a:t>
          </a:r>
          <a:endParaRPr lang="en-US" dirty="0">
            <a:latin typeface="Arial" panose="020B0604020202020204" pitchFamily="34" charset="0"/>
            <a:cs typeface="Arial" panose="020B0604020202020204" pitchFamily="34" charset="0"/>
          </a:endParaRPr>
        </a:p>
      </dgm:t>
    </dgm:pt>
    <dgm:pt modelId="{F601D7E7-2624-46EA-8E8F-B0045E799A4C}" type="parTrans" cxnId="{B83E481C-BD3A-4C98-8008-2D0D187B0582}">
      <dgm:prSet/>
      <dgm:spPr/>
      <dgm:t>
        <a:bodyPr/>
        <a:lstStyle/>
        <a:p>
          <a:endParaRPr lang="en-US">
            <a:latin typeface="Arial" panose="020B0604020202020204" pitchFamily="34" charset="0"/>
            <a:cs typeface="Arial" panose="020B0604020202020204" pitchFamily="34" charset="0"/>
          </a:endParaRPr>
        </a:p>
      </dgm:t>
    </dgm:pt>
    <dgm:pt modelId="{B49F6238-E9D1-4F4F-BD2E-0F29F79F5522}" type="sibTrans" cxnId="{B83E481C-BD3A-4C98-8008-2D0D187B0582}">
      <dgm:prSet/>
      <dgm:spPr/>
      <dgm:t>
        <a:bodyPr/>
        <a:lstStyle/>
        <a:p>
          <a:endParaRPr lang="en-US">
            <a:latin typeface="Arial" panose="020B0604020202020204" pitchFamily="34" charset="0"/>
            <a:cs typeface="Arial" panose="020B0604020202020204" pitchFamily="34" charset="0"/>
          </a:endParaRPr>
        </a:p>
      </dgm:t>
    </dgm:pt>
    <dgm:pt modelId="{7FC7A59D-F947-4145-94DE-6390F85CEA1D}">
      <dgm:prSet/>
      <dgm:spPr/>
      <dgm:t>
        <a:bodyPr/>
        <a:lstStyle/>
        <a:p>
          <a:r>
            <a:rPr lang="en-US" dirty="0" smtClean="0">
              <a:latin typeface="Arial" panose="020B0604020202020204" pitchFamily="34" charset="0"/>
              <a:cs typeface="Arial" panose="020B0604020202020204" pitchFamily="34" charset="0"/>
            </a:rPr>
            <a:t>Data transparency</a:t>
          </a:r>
          <a:endParaRPr lang="en-US" dirty="0">
            <a:latin typeface="Arial" panose="020B0604020202020204" pitchFamily="34" charset="0"/>
            <a:cs typeface="Arial" panose="020B0604020202020204" pitchFamily="34" charset="0"/>
          </a:endParaRPr>
        </a:p>
      </dgm:t>
    </dgm:pt>
    <dgm:pt modelId="{88AE9872-43A2-48B4-A3E4-7DB3426E6DCA}" type="parTrans" cxnId="{185D4F17-866D-4E53-A332-B58CD1A54F4F}">
      <dgm:prSet/>
      <dgm:spPr/>
      <dgm:t>
        <a:bodyPr/>
        <a:lstStyle/>
        <a:p>
          <a:endParaRPr lang="en-US">
            <a:latin typeface="Arial" panose="020B0604020202020204" pitchFamily="34" charset="0"/>
            <a:cs typeface="Arial" panose="020B0604020202020204" pitchFamily="34" charset="0"/>
          </a:endParaRPr>
        </a:p>
      </dgm:t>
    </dgm:pt>
    <dgm:pt modelId="{8359A1F4-E872-4D6D-BEEF-9FF5E8CC6A9E}" type="sibTrans" cxnId="{185D4F17-866D-4E53-A332-B58CD1A54F4F}">
      <dgm:prSet/>
      <dgm:spPr/>
      <dgm:t>
        <a:bodyPr/>
        <a:lstStyle/>
        <a:p>
          <a:endParaRPr lang="en-US">
            <a:latin typeface="Arial" panose="020B0604020202020204" pitchFamily="34" charset="0"/>
            <a:cs typeface="Arial" panose="020B0604020202020204" pitchFamily="34" charset="0"/>
          </a:endParaRPr>
        </a:p>
      </dgm:t>
    </dgm:pt>
    <dgm:pt modelId="{BC977BE8-43DB-4C37-8B6E-3C147D2F3699}">
      <dgm:prSet/>
      <dgm:spPr/>
      <dgm:t>
        <a:bodyPr/>
        <a:lstStyle/>
        <a:p>
          <a:r>
            <a:rPr lang="en-US" dirty="0" smtClean="0">
              <a:latin typeface="Arial" panose="020B0604020202020204" pitchFamily="34" charset="0"/>
              <a:cs typeface="Arial" panose="020B0604020202020204" pitchFamily="34" charset="0"/>
            </a:rPr>
            <a:t>Payment uncertainty </a:t>
          </a:r>
          <a:endParaRPr lang="en-US" dirty="0">
            <a:latin typeface="Arial" panose="020B0604020202020204" pitchFamily="34" charset="0"/>
            <a:cs typeface="Arial" panose="020B0604020202020204" pitchFamily="34" charset="0"/>
          </a:endParaRPr>
        </a:p>
      </dgm:t>
    </dgm:pt>
    <dgm:pt modelId="{CC6ED782-6901-4435-BE95-16B65B978222}" type="parTrans" cxnId="{576F6C36-1D4D-4CB6-B1A7-46EE3E443BA2}">
      <dgm:prSet/>
      <dgm:spPr/>
      <dgm:t>
        <a:bodyPr/>
        <a:lstStyle/>
        <a:p>
          <a:endParaRPr lang="en-US">
            <a:latin typeface="Arial" panose="020B0604020202020204" pitchFamily="34" charset="0"/>
            <a:cs typeface="Arial" panose="020B0604020202020204" pitchFamily="34" charset="0"/>
          </a:endParaRPr>
        </a:p>
      </dgm:t>
    </dgm:pt>
    <dgm:pt modelId="{6F2D32D5-9161-4075-80DC-EFF8309C824D}" type="sibTrans" cxnId="{576F6C36-1D4D-4CB6-B1A7-46EE3E443BA2}">
      <dgm:prSet/>
      <dgm:spPr/>
      <dgm:t>
        <a:bodyPr/>
        <a:lstStyle/>
        <a:p>
          <a:endParaRPr lang="en-US">
            <a:latin typeface="Arial" panose="020B0604020202020204" pitchFamily="34" charset="0"/>
            <a:cs typeface="Arial" panose="020B0604020202020204" pitchFamily="34" charset="0"/>
          </a:endParaRPr>
        </a:p>
      </dgm:t>
    </dgm:pt>
    <dgm:pt modelId="{0A94BD41-FFBC-4FE1-9A54-B908CC8A6C6F}">
      <dgm:prSet/>
      <dgm:spPr/>
      <dgm:t>
        <a:bodyPr/>
        <a:lstStyle/>
        <a:p>
          <a:r>
            <a:rPr lang="en-US" dirty="0" smtClean="0">
              <a:latin typeface="Arial" panose="020B0604020202020204" pitchFamily="34" charset="0"/>
              <a:cs typeface="Arial" panose="020B0604020202020204" pitchFamily="34" charset="0"/>
            </a:rPr>
            <a:t>Consumerism</a:t>
          </a:r>
          <a:endParaRPr lang="en-US" dirty="0">
            <a:latin typeface="Arial" panose="020B0604020202020204" pitchFamily="34" charset="0"/>
            <a:cs typeface="Arial" panose="020B0604020202020204" pitchFamily="34" charset="0"/>
          </a:endParaRPr>
        </a:p>
      </dgm:t>
    </dgm:pt>
    <dgm:pt modelId="{5C9FF8C9-8701-4020-9776-6D49293E3180}" type="parTrans" cxnId="{641C83EC-6327-4496-9B63-94D18ACD6A48}">
      <dgm:prSet/>
      <dgm:spPr/>
      <dgm:t>
        <a:bodyPr/>
        <a:lstStyle/>
        <a:p>
          <a:endParaRPr lang="en-US">
            <a:latin typeface="Arial" panose="020B0604020202020204" pitchFamily="34" charset="0"/>
            <a:cs typeface="Arial" panose="020B0604020202020204" pitchFamily="34" charset="0"/>
          </a:endParaRPr>
        </a:p>
      </dgm:t>
    </dgm:pt>
    <dgm:pt modelId="{3CC1007B-C0A8-4979-8B32-012AB4902307}" type="sibTrans" cxnId="{641C83EC-6327-4496-9B63-94D18ACD6A48}">
      <dgm:prSet/>
      <dgm:spPr/>
      <dgm:t>
        <a:bodyPr/>
        <a:lstStyle/>
        <a:p>
          <a:endParaRPr lang="en-US">
            <a:latin typeface="Arial" panose="020B0604020202020204" pitchFamily="34" charset="0"/>
            <a:cs typeface="Arial" panose="020B0604020202020204" pitchFamily="34" charset="0"/>
          </a:endParaRPr>
        </a:p>
      </dgm:t>
    </dgm:pt>
    <dgm:pt modelId="{C26C17D6-CA64-4B69-8126-8C7F96CDA6B3}">
      <dgm:prSet/>
      <dgm:spPr>
        <a:ln>
          <a:solidFill>
            <a:schemeClr val="accent4"/>
          </a:solidFill>
        </a:ln>
      </dgm:spPr>
      <dgm:t>
        <a:bodyPr/>
        <a:lstStyle/>
        <a:p>
          <a:r>
            <a:rPr lang="en-US" dirty="0" smtClean="0">
              <a:latin typeface="Arial" panose="020B0604020202020204" pitchFamily="34" charset="0"/>
              <a:cs typeface="Arial" panose="020B0604020202020204" pitchFamily="34" charset="0"/>
            </a:rPr>
            <a:t>Strategic</a:t>
          </a:r>
          <a:endParaRPr lang="en-US" dirty="0">
            <a:latin typeface="Arial" panose="020B0604020202020204" pitchFamily="34" charset="0"/>
            <a:cs typeface="Arial" panose="020B0604020202020204" pitchFamily="34" charset="0"/>
          </a:endParaRPr>
        </a:p>
      </dgm:t>
    </dgm:pt>
    <dgm:pt modelId="{CF2C297A-3012-4999-B340-4BCB3C100D76}" type="parTrans" cxnId="{1C92958C-75C5-43E5-B660-84428966131B}">
      <dgm:prSet/>
      <dgm:spPr/>
      <dgm:t>
        <a:bodyPr/>
        <a:lstStyle/>
        <a:p>
          <a:endParaRPr lang="en-US">
            <a:latin typeface="Arial" panose="020B0604020202020204" pitchFamily="34" charset="0"/>
            <a:cs typeface="Arial" panose="020B0604020202020204" pitchFamily="34" charset="0"/>
          </a:endParaRPr>
        </a:p>
      </dgm:t>
    </dgm:pt>
    <dgm:pt modelId="{AF465C5B-2EFA-42E5-BDB9-0B0081D8C8E9}" type="sibTrans" cxnId="{1C92958C-75C5-43E5-B660-84428966131B}">
      <dgm:prSet/>
      <dgm:spPr/>
      <dgm:t>
        <a:bodyPr/>
        <a:lstStyle/>
        <a:p>
          <a:endParaRPr lang="en-US">
            <a:latin typeface="Arial" panose="020B0604020202020204" pitchFamily="34" charset="0"/>
            <a:cs typeface="Arial" panose="020B0604020202020204" pitchFamily="34" charset="0"/>
          </a:endParaRPr>
        </a:p>
      </dgm:t>
    </dgm:pt>
    <dgm:pt modelId="{B99713AE-7438-4089-9989-DA54720F46C6}">
      <dgm:prSet/>
      <dgm:spPr>
        <a:ln>
          <a:solidFill>
            <a:schemeClr val="accent4"/>
          </a:solidFill>
        </a:ln>
      </dgm:spPr>
      <dgm:t>
        <a:bodyPr/>
        <a:lstStyle/>
        <a:p>
          <a:r>
            <a:rPr lang="en-US" dirty="0" smtClean="0">
              <a:latin typeface="Arial" panose="020B0604020202020204" pitchFamily="34" charset="0"/>
              <a:cs typeface="Arial" panose="020B0604020202020204" pitchFamily="34" charset="0"/>
            </a:rPr>
            <a:t>Value creation</a:t>
          </a:r>
          <a:endParaRPr lang="en-US" dirty="0">
            <a:latin typeface="Arial" panose="020B0604020202020204" pitchFamily="34" charset="0"/>
            <a:cs typeface="Arial" panose="020B0604020202020204" pitchFamily="34" charset="0"/>
          </a:endParaRPr>
        </a:p>
      </dgm:t>
    </dgm:pt>
    <dgm:pt modelId="{5F00AF67-31BD-4CC1-9C1C-93C770D2C751}" type="parTrans" cxnId="{957C1AA2-6868-4083-BEFC-2BED4C7F145F}">
      <dgm:prSet/>
      <dgm:spPr/>
      <dgm:t>
        <a:bodyPr/>
        <a:lstStyle/>
        <a:p>
          <a:endParaRPr lang="en-US">
            <a:latin typeface="Arial" panose="020B0604020202020204" pitchFamily="34" charset="0"/>
            <a:cs typeface="Arial" panose="020B0604020202020204" pitchFamily="34" charset="0"/>
          </a:endParaRPr>
        </a:p>
      </dgm:t>
    </dgm:pt>
    <dgm:pt modelId="{96432094-88CC-4E60-81E9-B5099D28E3C1}" type="sibTrans" cxnId="{957C1AA2-6868-4083-BEFC-2BED4C7F145F}">
      <dgm:prSet/>
      <dgm:spPr/>
      <dgm:t>
        <a:bodyPr/>
        <a:lstStyle/>
        <a:p>
          <a:endParaRPr lang="en-US">
            <a:latin typeface="Arial" panose="020B0604020202020204" pitchFamily="34" charset="0"/>
            <a:cs typeface="Arial" panose="020B0604020202020204" pitchFamily="34" charset="0"/>
          </a:endParaRPr>
        </a:p>
      </dgm:t>
    </dgm:pt>
    <dgm:pt modelId="{32A2D3FD-05B3-4D5E-BA01-C119732845CB}">
      <dgm:prSet/>
      <dgm:spPr/>
      <dgm:t>
        <a:bodyPr/>
        <a:lstStyle/>
        <a:p>
          <a:r>
            <a:rPr lang="en-US" dirty="0" smtClean="0">
              <a:latin typeface="Arial" panose="020B0604020202020204" pitchFamily="34" charset="0"/>
              <a:cs typeface="Arial" panose="020B0604020202020204" pitchFamily="34" charset="0"/>
            </a:rPr>
            <a:t>Competition</a:t>
          </a:r>
          <a:endParaRPr lang="en-US" dirty="0">
            <a:latin typeface="Arial" panose="020B0604020202020204" pitchFamily="34" charset="0"/>
            <a:cs typeface="Arial" panose="020B0604020202020204" pitchFamily="34" charset="0"/>
          </a:endParaRPr>
        </a:p>
      </dgm:t>
    </dgm:pt>
    <dgm:pt modelId="{A988E877-C1FD-4220-A926-EBA7046B5F18}" type="parTrans" cxnId="{FED0BD63-7F0E-4FDD-B05D-A3C5BBF8117D}">
      <dgm:prSet/>
      <dgm:spPr/>
      <dgm:t>
        <a:bodyPr/>
        <a:lstStyle/>
        <a:p>
          <a:endParaRPr lang="en-US"/>
        </a:p>
      </dgm:t>
    </dgm:pt>
    <dgm:pt modelId="{3191FD27-4774-4798-9AAD-291C90E05EF2}" type="sibTrans" cxnId="{FED0BD63-7F0E-4FDD-B05D-A3C5BBF8117D}">
      <dgm:prSet/>
      <dgm:spPr/>
      <dgm:t>
        <a:bodyPr/>
        <a:lstStyle/>
        <a:p>
          <a:endParaRPr lang="en-US"/>
        </a:p>
      </dgm:t>
    </dgm:pt>
    <dgm:pt modelId="{3C47CFF3-DD78-4D14-B92A-2CFC0B29564F}">
      <dgm:prSet/>
      <dgm:spPr>
        <a:ln>
          <a:solidFill>
            <a:schemeClr val="accent4"/>
          </a:solidFill>
        </a:ln>
      </dgm:spPr>
      <dgm:t>
        <a:bodyPr/>
        <a:lstStyle/>
        <a:p>
          <a:r>
            <a:rPr lang="en-US" dirty="0" smtClean="0">
              <a:latin typeface="Arial" panose="020B0604020202020204" pitchFamily="34" charset="0"/>
              <a:cs typeface="Arial" panose="020B0604020202020204" pitchFamily="34" charset="0"/>
            </a:rPr>
            <a:t>Nimble &amp; Resilient</a:t>
          </a:r>
          <a:endParaRPr lang="en-US" dirty="0">
            <a:latin typeface="Arial" panose="020B0604020202020204" pitchFamily="34" charset="0"/>
            <a:cs typeface="Arial" panose="020B0604020202020204" pitchFamily="34" charset="0"/>
          </a:endParaRPr>
        </a:p>
      </dgm:t>
    </dgm:pt>
    <dgm:pt modelId="{E170A8C9-9BB3-4969-9941-ADB48E22D318}" type="parTrans" cxnId="{439D8FEE-9EF2-42EF-9973-0F94AF90D7F0}">
      <dgm:prSet/>
      <dgm:spPr/>
      <dgm:t>
        <a:bodyPr/>
        <a:lstStyle/>
        <a:p>
          <a:endParaRPr lang="en-US"/>
        </a:p>
      </dgm:t>
    </dgm:pt>
    <dgm:pt modelId="{904DC428-3970-4667-8BA9-E4A447424549}" type="sibTrans" cxnId="{439D8FEE-9EF2-42EF-9973-0F94AF90D7F0}">
      <dgm:prSet/>
      <dgm:spPr/>
      <dgm:t>
        <a:bodyPr/>
        <a:lstStyle/>
        <a:p>
          <a:endParaRPr lang="en-US"/>
        </a:p>
      </dgm:t>
    </dgm:pt>
    <dgm:pt modelId="{B7D94F90-3CAB-4563-BB66-19BF88704D6A}">
      <dgm:prSet/>
      <dgm:spPr/>
      <dgm:t>
        <a:bodyPr/>
        <a:lstStyle/>
        <a:p>
          <a:r>
            <a:rPr lang="en-US" dirty="0" smtClean="0">
              <a:latin typeface="Arial" panose="020B0604020202020204" pitchFamily="34" charset="0"/>
              <a:cs typeface="Arial" panose="020B0604020202020204" pitchFamily="34" charset="0"/>
            </a:rPr>
            <a:t>Digital/electronic</a:t>
          </a:r>
          <a:endParaRPr lang="en-US" dirty="0">
            <a:latin typeface="Arial" panose="020B0604020202020204" pitchFamily="34" charset="0"/>
            <a:cs typeface="Arial" panose="020B0604020202020204" pitchFamily="34" charset="0"/>
          </a:endParaRPr>
        </a:p>
      </dgm:t>
    </dgm:pt>
    <dgm:pt modelId="{9CA4526A-4DD2-4E8E-AC1B-A11DF5E3A9AD}" type="parTrans" cxnId="{CCA3D128-ACB0-44C7-A85A-CFED05E052AA}">
      <dgm:prSet/>
      <dgm:spPr/>
      <dgm:t>
        <a:bodyPr/>
        <a:lstStyle/>
        <a:p>
          <a:endParaRPr lang="en-US"/>
        </a:p>
      </dgm:t>
    </dgm:pt>
    <dgm:pt modelId="{2A660E21-4D6F-47E5-B9A7-4C20E43FA674}" type="sibTrans" cxnId="{CCA3D128-ACB0-44C7-A85A-CFED05E052AA}">
      <dgm:prSet/>
      <dgm:spPr/>
      <dgm:t>
        <a:bodyPr/>
        <a:lstStyle/>
        <a:p>
          <a:endParaRPr lang="en-US"/>
        </a:p>
      </dgm:t>
    </dgm:pt>
    <dgm:pt modelId="{B55CEF3A-FB6A-4D7F-9D58-045AAF07D24C}">
      <dgm:prSet/>
      <dgm:spPr>
        <a:ln>
          <a:solidFill>
            <a:schemeClr val="accent4"/>
          </a:solidFill>
        </a:ln>
      </dgm:spPr>
      <dgm:t>
        <a:bodyPr/>
        <a:lstStyle/>
        <a:p>
          <a:r>
            <a:rPr lang="en-US" dirty="0" smtClean="0">
              <a:latin typeface="Arial" panose="020B0604020202020204" pitchFamily="34" charset="0"/>
              <a:cs typeface="Arial" panose="020B0604020202020204" pitchFamily="34" charset="0"/>
            </a:rPr>
            <a:t>Alternative risk financing</a:t>
          </a:r>
          <a:endParaRPr lang="en-US" dirty="0">
            <a:latin typeface="Arial" panose="020B0604020202020204" pitchFamily="34" charset="0"/>
            <a:cs typeface="Arial" panose="020B0604020202020204" pitchFamily="34" charset="0"/>
          </a:endParaRPr>
        </a:p>
      </dgm:t>
    </dgm:pt>
    <dgm:pt modelId="{084060C6-4A9E-42F8-8BF6-5F14A332E14F}" type="parTrans" cxnId="{19509100-FBE1-44FB-A0EE-CC11B795854B}">
      <dgm:prSet/>
      <dgm:spPr/>
      <dgm:t>
        <a:bodyPr/>
        <a:lstStyle/>
        <a:p>
          <a:endParaRPr lang="en-US"/>
        </a:p>
      </dgm:t>
    </dgm:pt>
    <dgm:pt modelId="{2B4AC161-48FC-47AC-BC69-19E30A036026}" type="sibTrans" cxnId="{19509100-FBE1-44FB-A0EE-CC11B795854B}">
      <dgm:prSet/>
      <dgm:spPr/>
      <dgm:t>
        <a:bodyPr/>
        <a:lstStyle/>
        <a:p>
          <a:endParaRPr lang="en-US"/>
        </a:p>
      </dgm:t>
    </dgm:pt>
    <dgm:pt modelId="{DCF917DC-A8F0-4B5B-BDFA-FFD4138D82A7}">
      <dgm:prSet/>
      <dgm:spPr>
        <a:ln>
          <a:solidFill>
            <a:schemeClr val="accent4"/>
          </a:solidFill>
        </a:ln>
      </dgm:spPr>
      <dgm:t>
        <a:bodyPr/>
        <a:lstStyle/>
        <a:p>
          <a:r>
            <a:rPr lang="en-US" dirty="0" smtClean="0">
              <a:latin typeface="Arial" panose="020B0604020202020204" pitchFamily="34" charset="0"/>
              <a:cs typeface="Arial" panose="020B0604020202020204" pitchFamily="34" charset="0"/>
            </a:rPr>
            <a:t>“Yes, if..” v. “No, because..”</a:t>
          </a:r>
          <a:endParaRPr lang="en-US" dirty="0">
            <a:latin typeface="Arial" panose="020B0604020202020204" pitchFamily="34" charset="0"/>
            <a:cs typeface="Arial" panose="020B0604020202020204" pitchFamily="34" charset="0"/>
          </a:endParaRPr>
        </a:p>
      </dgm:t>
    </dgm:pt>
    <dgm:pt modelId="{3C69E55A-CDCF-4789-8F5E-385475B9E00B}" type="parTrans" cxnId="{94EBDB70-F806-49A9-965E-73917A22336D}">
      <dgm:prSet/>
      <dgm:spPr/>
      <dgm:t>
        <a:bodyPr/>
        <a:lstStyle/>
        <a:p>
          <a:endParaRPr lang="en-US"/>
        </a:p>
      </dgm:t>
    </dgm:pt>
    <dgm:pt modelId="{28F8A388-2E68-4FCC-AD9F-D53A303BC0A7}" type="sibTrans" cxnId="{94EBDB70-F806-49A9-965E-73917A22336D}">
      <dgm:prSet/>
      <dgm:spPr/>
      <dgm:t>
        <a:bodyPr/>
        <a:lstStyle/>
        <a:p>
          <a:endParaRPr lang="en-US"/>
        </a:p>
      </dgm:t>
    </dgm:pt>
    <dgm:pt modelId="{020A4140-827D-443F-B43E-FD26E706683B}" type="pres">
      <dgm:prSet presAssocID="{5AE7519E-0CEE-47DF-8666-6692B68A260F}" presName="Name0" presStyleCnt="0">
        <dgm:presLayoutVars>
          <dgm:dir/>
          <dgm:animLvl val="lvl"/>
          <dgm:resizeHandles val="exact"/>
        </dgm:presLayoutVars>
      </dgm:prSet>
      <dgm:spPr/>
      <dgm:t>
        <a:bodyPr/>
        <a:lstStyle/>
        <a:p>
          <a:endParaRPr lang="en-US"/>
        </a:p>
      </dgm:t>
    </dgm:pt>
    <dgm:pt modelId="{31D11C8F-4F42-44FE-9D45-A3A24F99A78B}" type="pres">
      <dgm:prSet presAssocID="{5AE7519E-0CEE-47DF-8666-6692B68A260F}" presName="tSp" presStyleCnt="0"/>
      <dgm:spPr/>
    </dgm:pt>
    <dgm:pt modelId="{74866C59-EC92-4855-A405-1D7211ABA56C}" type="pres">
      <dgm:prSet presAssocID="{5AE7519E-0CEE-47DF-8666-6692B68A260F}" presName="bSp" presStyleCnt="0"/>
      <dgm:spPr/>
    </dgm:pt>
    <dgm:pt modelId="{723E3159-ADD1-4421-9984-0EE0688CBDAA}" type="pres">
      <dgm:prSet presAssocID="{5AE7519E-0CEE-47DF-8666-6692B68A260F}" presName="process" presStyleCnt="0"/>
      <dgm:spPr/>
    </dgm:pt>
    <dgm:pt modelId="{5DFE3F4E-32B9-4FA7-9A37-5FC07D3C0F69}" type="pres">
      <dgm:prSet presAssocID="{4700ABF6-E249-4489-AA04-031A470F5654}" presName="composite1" presStyleCnt="0"/>
      <dgm:spPr/>
    </dgm:pt>
    <dgm:pt modelId="{E71066AA-32ED-4CF7-852D-496FA0EC357E}" type="pres">
      <dgm:prSet presAssocID="{4700ABF6-E249-4489-AA04-031A470F5654}" presName="dummyNode1" presStyleLbl="node1" presStyleIdx="0" presStyleCnt="3"/>
      <dgm:spPr/>
    </dgm:pt>
    <dgm:pt modelId="{26FBC12E-E210-4004-8350-716EC0A0D04D}" type="pres">
      <dgm:prSet presAssocID="{4700ABF6-E249-4489-AA04-031A470F5654}" presName="childNode1" presStyleLbl="bgAcc1" presStyleIdx="0" presStyleCnt="3">
        <dgm:presLayoutVars>
          <dgm:bulletEnabled val="1"/>
        </dgm:presLayoutVars>
      </dgm:prSet>
      <dgm:spPr/>
      <dgm:t>
        <a:bodyPr/>
        <a:lstStyle/>
        <a:p>
          <a:endParaRPr lang="en-US"/>
        </a:p>
      </dgm:t>
    </dgm:pt>
    <dgm:pt modelId="{FBA70485-0B6F-41E6-8926-BFB5BE274FCC}" type="pres">
      <dgm:prSet presAssocID="{4700ABF6-E249-4489-AA04-031A470F5654}" presName="childNode1tx" presStyleLbl="bgAcc1" presStyleIdx="0" presStyleCnt="3">
        <dgm:presLayoutVars>
          <dgm:bulletEnabled val="1"/>
        </dgm:presLayoutVars>
      </dgm:prSet>
      <dgm:spPr/>
      <dgm:t>
        <a:bodyPr/>
        <a:lstStyle/>
        <a:p>
          <a:endParaRPr lang="en-US"/>
        </a:p>
      </dgm:t>
    </dgm:pt>
    <dgm:pt modelId="{82A9CBAA-4450-482F-B0B8-0E9E13ADF5B7}" type="pres">
      <dgm:prSet presAssocID="{4700ABF6-E249-4489-AA04-031A470F5654}" presName="parentNode1" presStyleLbl="node1" presStyleIdx="0" presStyleCnt="3">
        <dgm:presLayoutVars>
          <dgm:chMax val="1"/>
          <dgm:bulletEnabled val="1"/>
        </dgm:presLayoutVars>
      </dgm:prSet>
      <dgm:spPr/>
      <dgm:t>
        <a:bodyPr/>
        <a:lstStyle/>
        <a:p>
          <a:endParaRPr lang="en-US"/>
        </a:p>
      </dgm:t>
    </dgm:pt>
    <dgm:pt modelId="{77AAF36F-456C-4084-AF5F-6E83B8CE3A2A}" type="pres">
      <dgm:prSet presAssocID="{4700ABF6-E249-4489-AA04-031A470F5654}" presName="connSite1" presStyleCnt="0"/>
      <dgm:spPr/>
    </dgm:pt>
    <dgm:pt modelId="{A2D04961-7AEC-481D-A79B-94D170F3AC1F}" type="pres">
      <dgm:prSet presAssocID="{83195E6B-20D7-46E8-B707-59F42C6A7A90}" presName="Name9" presStyleLbl="sibTrans2D1" presStyleIdx="0" presStyleCnt="2"/>
      <dgm:spPr/>
      <dgm:t>
        <a:bodyPr/>
        <a:lstStyle/>
        <a:p>
          <a:endParaRPr lang="en-US"/>
        </a:p>
      </dgm:t>
    </dgm:pt>
    <dgm:pt modelId="{6D7FBEA4-0552-4B63-A5D9-E48B8D69FAF8}" type="pres">
      <dgm:prSet presAssocID="{26F95874-4F33-4782-BC3A-F6DBA16A4F95}" presName="composite2" presStyleCnt="0"/>
      <dgm:spPr/>
    </dgm:pt>
    <dgm:pt modelId="{F4A11AA6-86E5-472F-BC02-5A3015CE0208}" type="pres">
      <dgm:prSet presAssocID="{26F95874-4F33-4782-BC3A-F6DBA16A4F95}" presName="dummyNode2" presStyleLbl="node1" presStyleIdx="0" presStyleCnt="3"/>
      <dgm:spPr/>
    </dgm:pt>
    <dgm:pt modelId="{E38CD01B-2FF7-473A-B3BA-119BA0473A8F}" type="pres">
      <dgm:prSet presAssocID="{26F95874-4F33-4782-BC3A-F6DBA16A4F95}" presName="childNode2" presStyleLbl="bgAcc1" presStyleIdx="1" presStyleCnt="3">
        <dgm:presLayoutVars>
          <dgm:bulletEnabled val="1"/>
        </dgm:presLayoutVars>
      </dgm:prSet>
      <dgm:spPr/>
      <dgm:t>
        <a:bodyPr/>
        <a:lstStyle/>
        <a:p>
          <a:endParaRPr lang="en-US"/>
        </a:p>
      </dgm:t>
    </dgm:pt>
    <dgm:pt modelId="{6113570A-2450-44F4-9EDE-9D04D23CB400}" type="pres">
      <dgm:prSet presAssocID="{26F95874-4F33-4782-BC3A-F6DBA16A4F95}" presName="childNode2tx" presStyleLbl="bgAcc1" presStyleIdx="1" presStyleCnt="3">
        <dgm:presLayoutVars>
          <dgm:bulletEnabled val="1"/>
        </dgm:presLayoutVars>
      </dgm:prSet>
      <dgm:spPr/>
      <dgm:t>
        <a:bodyPr/>
        <a:lstStyle/>
        <a:p>
          <a:endParaRPr lang="en-US"/>
        </a:p>
      </dgm:t>
    </dgm:pt>
    <dgm:pt modelId="{5A61EDC4-209B-4E86-B393-6C63DD548DF9}" type="pres">
      <dgm:prSet presAssocID="{26F95874-4F33-4782-BC3A-F6DBA16A4F95}" presName="parentNode2" presStyleLbl="node1" presStyleIdx="1" presStyleCnt="3">
        <dgm:presLayoutVars>
          <dgm:chMax val="0"/>
          <dgm:bulletEnabled val="1"/>
        </dgm:presLayoutVars>
      </dgm:prSet>
      <dgm:spPr/>
      <dgm:t>
        <a:bodyPr/>
        <a:lstStyle/>
        <a:p>
          <a:endParaRPr lang="en-US"/>
        </a:p>
      </dgm:t>
    </dgm:pt>
    <dgm:pt modelId="{19442671-AF9D-4469-B1F9-9C72C47A3908}" type="pres">
      <dgm:prSet presAssocID="{26F95874-4F33-4782-BC3A-F6DBA16A4F95}" presName="connSite2" presStyleCnt="0"/>
      <dgm:spPr/>
    </dgm:pt>
    <dgm:pt modelId="{FEA2D391-9956-4CE9-8236-C8DACE0B0244}" type="pres">
      <dgm:prSet presAssocID="{CD980875-3F0E-4C90-B093-966DEF621684}" presName="Name18" presStyleLbl="sibTrans2D1" presStyleIdx="1" presStyleCnt="2"/>
      <dgm:spPr/>
      <dgm:t>
        <a:bodyPr/>
        <a:lstStyle/>
        <a:p>
          <a:endParaRPr lang="en-US"/>
        </a:p>
      </dgm:t>
    </dgm:pt>
    <dgm:pt modelId="{1974AB17-61ED-4FCF-A8F3-5F92B98A012A}" type="pres">
      <dgm:prSet presAssocID="{73FC9DC3-93FA-4F9F-8546-9D0399AA6E8E}" presName="composite1" presStyleCnt="0"/>
      <dgm:spPr/>
    </dgm:pt>
    <dgm:pt modelId="{0F97AC22-95F3-473D-AE34-2770835FDA5A}" type="pres">
      <dgm:prSet presAssocID="{73FC9DC3-93FA-4F9F-8546-9D0399AA6E8E}" presName="dummyNode1" presStyleLbl="node1" presStyleIdx="1" presStyleCnt="3"/>
      <dgm:spPr/>
    </dgm:pt>
    <dgm:pt modelId="{8320E0EB-837A-4C07-ABD8-AF4B78CF36B0}" type="pres">
      <dgm:prSet presAssocID="{73FC9DC3-93FA-4F9F-8546-9D0399AA6E8E}" presName="childNode1" presStyleLbl="bgAcc1" presStyleIdx="2" presStyleCnt="3">
        <dgm:presLayoutVars>
          <dgm:bulletEnabled val="1"/>
        </dgm:presLayoutVars>
      </dgm:prSet>
      <dgm:spPr/>
      <dgm:t>
        <a:bodyPr/>
        <a:lstStyle/>
        <a:p>
          <a:endParaRPr lang="en-US"/>
        </a:p>
      </dgm:t>
    </dgm:pt>
    <dgm:pt modelId="{DA88456F-C803-421C-A531-3A1A8A6440E4}" type="pres">
      <dgm:prSet presAssocID="{73FC9DC3-93FA-4F9F-8546-9D0399AA6E8E}" presName="childNode1tx" presStyleLbl="bgAcc1" presStyleIdx="2" presStyleCnt="3">
        <dgm:presLayoutVars>
          <dgm:bulletEnabled val="1"/>
        </dgm:presLayoutVars>
      </dgm:prSet>
      <dgm:spPr/>
      <dgm:t>
        <a:bodyPr/>
        <a:lstStyle/>
        <a:p>
          <a:endParaRPr lang="en-US"/>
        </a:p>
      </dgm:t>
    </dgm:pt>
    <dgm:pt modelId="{72834A95-1F5A-496E-A343-98FE7D896E49}" type="pres">
      <dgm:prSet presAssocID="{73FC9DC3-93FA-4F9F-8546-9D0399AA6E8E}" presName="parentNode1" presStyleLbl="node1" presStyleIdx="2" presStyleCnt="3">
        <dgm:presLayoutVars>
          <dgm:chMax val="1"/>
          <dgm:bulletEnabled val="1"/>
        </dgm:presLayoutVars>
      </dgm:prSet>
      <dgm:spPr/>
      <dgm:t>
        <a:bodyPr/>
        <a:lstStyle/>
        <a:p>
          <a:endParaRPr lang="en-US"/>
        </a:p>
      </dgm:t>
    </dgm:pt>
    <dgm:pt modelId="{49BBD352-40E5-44CD-B7CD-670C7CF6249A}" type="pres">
      <dgm:prSet presAssocID="{73FC9DC3-93FA-4F9F-8546-9D0399AA6E8E}" presName="connSite1" presStyleCnt="0"/>
      <dgm:spPr/>
    </dgm:pt>
  </dgm:ptLst>
  <dgm:cxnLst>
    <dgm:cxn modelId="{EE561F13-144C-48EE-B32C-F9EC41DD2305}" type="presOf" srcId="{0A94BD41-FFBC-4FE1-9A54-B908CC8A6C6F}" destId="{6113570A-2450-44F4-9EDE-9D04D23CB400}" srcOrd="1" destOrd="4" presId="urn:microsoft.com/office/officeart/2005/8/layout/hProcess4"/>
    <dgm:cxn modelId="{8E2DF327-8E19-41B0-9EC0-4B2A1359D4AF}" type="presOf" srcId="{FD63209F-C3B0-4260-A3EA-11796FA1B25A}" destId="{FBA70485-0B6F-41E6-8926-BFB5BE274FCC}" srcOrd="1" destOrd="4" presId="urn:microsoft.com/office/officeart/2005/8/layout/hProcess4"/>
    <dgm:cxn modelId="{D2AAD8F2-C063-401C-BF68-E6928B902734}" type="presOf" srcId="{8AEB9964-EF7C-45E5-A016-0D1EED7A9A10}" destId="{26FBC12E-E210-4004-8350-716EC0A0D04D}" srcOrd="0" destOrd="3" presId="urn:microsoft.com/office/officeart/2005/8/layout/hProcess4"/>
    <dgm:cxn modelId="{2E5B87CC-8352-497C-A8A8-E750649A938C}" type="presOf" srcId="{3C47CFF3-DD78-4D14-B92A-2CFC0B29564F}" destId="{DA88456F-C803-421C-A531-3A1A8A6440E4}" srcOrd="1" destOrd="3" presId="urn:microsoft.com/office/officeart/2005/8/layout/hProcess4"/>
    <dgm:cxn modelId="{8A85D284-CA82-455B-AD41-DD36C251F5EC}" type="presOf" srcId="{0FF02E32-BDD1-48B9-B9C8-6091A911A263}" destId="{FBA70485-0B6F-41E6-8926-BFB5BE274FCC}" srcOrd="1" destOrd="1" presId="urn:microsoft.com/office/officeart/2005/8/layout/hProcess4"/>
    <dgm:cxn modelId="{94EBDB70-F806-49A9-965E-73917A22336D}" srcId="{73FC9DC3-93FA-4F9F-8546-9D0399AA6E8E}" destId="{DCF917DC-A8F0-4B5B-BDFA-FFD4138D82A7}" srcOrd="4" destOrd="0" parTransId="{3C69E55A-CDCF-4789-8F5E-385475B9E00B}" sibTransId="{28F8A388-2E68-4FCC-AD9F-D53A303BC0A7}"/>
    <dgm:cxn modelId="{19509100-FBE1-44FB-A0EE-CC11B795854B}" srcId="{73FC9DC3-93FA-4F9F-8546-9D0399AA6E8E}" destId="{B55CEF3A-FB6A-4D7F-9D58-045AAF07D24C}" srcOrd="2" destOrd="0" parTransId="{084060C6-4A9E-42F8-8BF6-5F14A332E14F}" sibTransId="{2B4AC161-48FC-47AC-BC69-19E30A036026}"/>
    <dgm:cxn modelId="{9969ABDA-6139-49E2-A089-C36E20C8F3E3}" type="presOf" srcId="{B55CEF3A-FB6A-4D7F-9D58-045AAF07D24C}" destId="{8320E0EB-837A-4C07-ABD8-AF4B78CF36B0}" srcOrd="0" destOrd="2" presId="urn:microsoft.com/office/officeart/2005/8/layout/hProcess4"/>
    <dgm:cxn modelId="{0B92F890-555A-4064-970F-EA530F46E025}" type="presOf" srcId="{32A2D3FD-05B3-4D5E-BA01-C119732845CB}" destId="{6113570A-2450-44F4-9EDE-9D04D23CB400}" srcOrd="1" destOrd="5" presId="urn:microsoft.com/office/officeart/2005/8/layout/hProcess4"/>
    <dgm:cxn modelId="{E5D447E2-8C84-4FE8-AEAB-D3EE5CE5486A}" type="presOf" srcId="{26C4DCF9-7D67-4CD0-8491-408EEB76ADA7}" destId="{8320E0EB-837A-4C07-ABD8-AF4B78CF36B0}" srcOrd="0" destOrd="0" presId="urn:microsoft.com/office/officeart/2005/8/layout/hProcess4"/>
    <dgm:cxn modelId="{D6322165-292C-4C42-94A8-54A863676382}" type="presOf" srcId="{BC977BE8-43DB-4C37-8B6E-3C147D2F3699}" destId="{6113570A-2450-44F4-9EDE-9D04D23CB400}" srcOrd="1" destOrd="2" presId="urn:microsoft.com/office/officeart/2005/8/layout/hProcess4"/>
    <dgm:cxn modelId="{439D8FEE-9EF2-42EF-9973-0F94AF90D7F0}" srcId="{73FC9DC3-93FA-4F9F-8546-9D0399AA6E8E}" destId="{3C47CFF3-DD78-4D14-B92A-2CFC0B29564F}" srcOrd="3" destOrd="0" parTransId="{E170A8C9-9BB3-4969-9941-ADB48E22D318}" sibTransId="{904DC428-3970-4667-8BA9-E4A447424549}"/>
    <dgm:cxn modelId="{AA39F09A-C28B-472E-B658-00D280E21A5F}" type="presOf" srcId="{C26C17D6-CA64-4B69-8126-8C7F96CDA6B3}" destId="{DA88456F-C803-421C-A531-3A1A8A6440E4}" srcOrd="1" destOrd="1" presId="urn:microsoft.com/office/officeart/2005/8/layout/hProcess4"/>
    <dgm:cxn modelId="{957C1AA2-6868-4083-BEFC-2BED4C7F145F}" srcId="{73FC9DC3-93FA-4F9F-8546-9D0399AA6E8E}" destId="{B99713AE-7438-4089-9989-DA54720F46C6}" srcOrd="5" destOrd="0" parTransId="{5F00AF67-31BD-4CC1-9C1C-93C770D2C751}" sibTransId="{96432094-88CC-4E60-81E9-B5099D28E3C1}"/>
    <dgm:cxn modelId="{1C92958C-75C5-43E5-B660-84428966131B}" srcId="{73FC9DC3-93FA-4F9F-8546-9D0399AA6E8E}" destId="{C26C17D6-CA64-4B69-8126-8C7F96CDA6B3}" srcOrd="1" destOrd="0" parTransId="{CF2C297A-3012-4999-B340-4BCB3C100D76}" sibTransId="{AF465C5B-2EFA-42E5-BDB9-0B0081D8C8E9}"/>
    <dgm:cxn modelId="{902735F5-4B12-40DB-B282-F8DF436AF31C}" type="presOf" srcId="{FD63209F-C3B0-4260-A3EA-11796FA1B25A}" destId="{26FBC12E-E210-4004-8350-716EC0A0D04D}" srcOrd="0" destOrd="4" presId="urn:microsoft.com/office/officeart/2005/8/layout/hProcess4"/>
    <dgm:cxn modelId="{4A502100-9FF3-4F94-8CB2-3EA37167EE38}" type="presOf" srcId="{CD980875-3F0E-4C90-B093-966DEF621684}" destId="{FEA2D391-9956-4CE9-8236-C8DACE0B0244}" srcOrd="0" destOrd="0" presId="urn:microsoft.com/office/officeart/2005/8/layout/hProcess4"/>
    <dgm:cxn modelId="{185D4F17-866D-4E53-A332-B58CD1A54F4F}" srcId="{26F95874-4F33-4782-BC3A-F6DBA16A4F95}" destId="{7FC7A59D-F947-4145-94DE-6390F85CEA1D}" srcOrd="1" destOrd="0" parTransId="{88AE9872-43A2-48B4-A3E4-7DB3426E6DCA}" sibTransId="{8359A1F4-E872-4D6D-BEEF-9FF5E8CC6A9E}"/>
    <dgm:cxn modelId="{B83E481C-BD3A-4C98-8008-2D0D187B0582}" srcId="{4700ABF6-E249-4489-AA04-031A470F5654}" destId="{D0BC1125-6CCE-4C50-B0C8-213636602E27}" srcOrd="5" destOrd="0" parTransId="{F601D7E7-2624-46EA-8E8F-B0045E799A4C}" sibTransId="{B49F6238-E9D1-4F4F-BD2E-0F29F79F5522}"/>
    <dgm:cxn modelId="{A8442330-6637-4C61-9D6A-ED02B6FF8FFC}" type="presOf" srcId="{7FC7A59D-F947-4145-94DE-6390F85CEA1D}" destId="{E38CD01B-2FF7-473A-B3BA-119BA0473A8F}" srcOrd="0" destOrd="1" presId="urn:microsoft.com/office/officeart/2005/8/layout/hProcess4"/>
    <dgm:cxn modelId="{6C88497D-10AD-4F79-9435-304BE2E241E5}" type="presOf" srcId="{9ABC568A-AEDE-4AD6-AFBF-355516113E38}" destId="{26FBC12E-E210-4004-8350-716EC0A0D04D}" srcOrd="0" destOrd="2" presId="urn:microsoft.com/office/officeart/2005/8/layout/hProcess4"/>
    <dgm:cxn modelId="{FD0BFC6F-D119-4E12-B972-634533A5B542}" type="presOf" srcId="{D0BC1125-6CCE-4C50-B0C8-213636602E27}" destId="{FBA70485-0B6F-41E6-8926-BFB5BE274FCC}" srcOrd="1" destOrd="5" presId="urn:microsoft.com/office/officeart/2005/8/layout/hProcess4"/>
    <dgm:cxn modelId="{2B6C42F3-7141-48D3-93E3-3435E11463E8}" srcId="{5AE7519E-0CEE-47DF-8666-6692B68A260F}" destId="{73FC9DC3-93FA-4F9F-8546-9D0399AA6E8E}" srcOrd="2" destOrd="0" parTransId="{10E68D7E-E7B8-4AEB-BDBD-1190A51621B0}" sibTransId="{35F5AFFD-7407-485E-98DB-D04522CD7CC1}"/>
    <dgm:cxn modelId="{109480AC-172C-48C1-BB44-205085272E1A}" type="presOf" srcId="{32A2D3FD-05B3-4D5E-BA01-C119732845CB}" destId="{E38CD01B-2FF7-473A-B3BA-119BA0473A8F}" srcOrd="0" destOrd="5" presId="urn:microsoft.com/office/officeart/2005/8/layout/hProcess4"/>
    <dgm:cxn modelId="{641C83EC-6327-4496-9B63-94D18ACD6A48}" srcId="{26F95874-4F33-4782-BC3A-F6DBA16A4F95}" destId="{0A94BD41-FFBC-4FE1-9A54-B908CC8A6C6F}" srcOrd="4" destOrd="0" parTransId="{5C9FF8C9-8701-4020-9776-6D49293E3180}" sibTransId="{3CC1007B-C0A8-4979-8B32-012AB4902307}"/>
    <dgm:cxn modelId="{0249D45E-99D8-411E-AB13-8D739516006C}" type="presOf" srcId="{4700ABF6-E249-4489-AA04-031A470F5654}" destId="{82A9CBAA-4450-482F-B0B8-0E9E13ADF5B7}" srcOrd="0" destOrd="0" presId="urn:microsoft.com/office/officeart/2005/8/layout/hProcess4"/>
    <dgm:cxn modelId="{EA07B83B-5C81-46E1-9352-DB450F3C23B6}" type="presOf" srcId="{B7D94F90-3CAB-4563-BB66-19BF88704D6A}" destId="{6113570A-2450-44F4-9EDE-9D04D23CB400}" srcOrd="1" destOrd="3" presId="urn:microsoft.com/office/officeart/2005/8/layout/hProcess4"/>
    <dgm:cxn modelId="{DD4633A0-8E81-440B-972A-A19A7DE3F65F}" srcId="{73FC9DC3-93FA-4F9F-8546-9D0399AA6E8E}" destId="{26C4DCF9-7D67-4CD0-8491-408EEB76ADA7}" srcOrd="0" destOrd="0" parTransId="{172DF182-D1BE-4CD7-816A-236F53F25C5F}" sibTransId="{A6291925-372B-40A7-949A-25CBBDAEA9F8}"/>
    <dgm:cxn modelId="{B3E0EA79-D680-444F-BD9F-4E17A6D40BAF}" type="presOf" srcId="{73FC9DC3-93FA-4F9F-8546-9D0399AA6E8E}" destId="{72834A95-1F5A-496E-A343-98FE7D896E49}" srcOrd="0" destOrd="0" presId="urn:microsoft.com/office/officeart/2005/8/layout/hProcess4"/>
    <dgm:cxn modelId="{C2842645-6675-432D-A325-E1E569617A77}" srcId="{4700ABF6-E249-4489-AA04-031A470F5654}" destId="{D37B2C25-AC27-48C2-8E16-F02F920C5180}" srcOrd="0" destOrd="0" parTransId="{CD5F8691-A781-4931-8551-B519B7C11FCA}" sibTransId="{8737D8A7-5591-4F1E-870B-BD7EBC022E7B}"/>
    <dgm:cxn modelId="{B116420B-0DB7-4E34-80EA-B2E4AFCD6D6C}" type="presOf" srcId="{B55CEF3A-FB6A-4D7F-9D58-045AAF07D24C}" destId="{DA88456F-C803-421C-A531-3A1A8A6440E4}" srcOrd="1" destOrd="2" presId="urn:microsoft.com/office/officeart/2005/8/layout/hProcess4"/>
    <dgm:cxn modelId="{EA388A60-B21C-40F6-9790-C45F4FE7F2AB}" type="presOf" srcId="{0A94BD41-FFBC-4FE1-9A54-B908CC8A6C6F}" destId="{E38CD01B-2FF7-473A-B3BA-119BA0473A8F}" srcOrd="0" destOrd="4" presId="urn:microsoft.com/office/officeart/2005/8/layout/hProcess4"/>
    <dgm:cxn modelId="{CCA3D128-ACB0-44C7-A85A-CFED05E052AA}" srcId="{26F95874-4F33-4782-BC3A-F6DBA16A4F95}" destId="{B7D94F90-3CAB-4563-BB66-19BF88704D6A}" srcOrd="3" destOrd="0" parTransId="{9CA4526A-4DD2-4E8E-AC1B-A11DF5E3A9AD}" sibTransId="{2A660E21-4D6F-47E5-B9A7-4C20E43FA674}"/>
    <dgm:cxn modelId="{9B2AAEDD-8CAF-47C7-AD1F-B01E4A4D2442}" srcId="{4700ABF6-E249-4489-AA04-031A470F5654}" destId="{9ABC568A-AEDE-4AD6-AFBF-355516113E38}" srcOrd="2" destOrd="0" parTransId="{283635B7-3833-45B6-99F1-5C002C1B06BE}" sibTransId="{C0747811-6350-4B81-BA8D-A3BD2A6A3200}"/>
    <dgm:cxn modelId="{919C757C-4859-4E7B-94D4-8F3C2F854423}" type="presOf" srcId="{C26C17D6-CA64-4B69-8126-8C7F96CDA6B3}" destId="{8320E0EB-837A-4C07-ABD8-AF4B78CF36B0}" srcOrd="0" destOrd="1" presId="urn:microsoft.com/office/officeart/2005/8/layout/hProcess4"/>
    <dgm:cxn modelId="{9C66DBC6-6EC8-4447-8FF7-502B6B6DD5D2}" type="presOf" srcId="{0FF02E32-BDD1-48B9-B9C8-6091A911A263}" destId="{26FBC12E-E210-4004-8350-716EC0A0D04D}" srcOrd="0" destOrd="1" presId="urn:microsoft.com/office/officeart/2005/8/layout/hProcess4"/>
    <dgm:cxn modelId="{22389FD0-691A-4CD5-92F6-74206D9E8B0F}" type="presOf" srcId="{B99713AE-7438-4089-9989-DA54720F46C6}" destId="{8320E0EB-837A-4C07-ABD8-AF4B78CF36B0}" srcOrd="0" destOrd="5" presId="urn:microsoft.com/office/officeart/2005/8/layout/hProcess4"/>
    <dgm:cxn modelId="{DA9B5BCD-F3A9-4392-AFA0-A7B405481BB1}" type="presOf" srcId="{B7D94F90-3CAB-4563-BB66-19BF88704D6A}" destId="{E38CD01B-2FF7-473A-B3BA-119BA0473A8F}" srcOrd="0" destOrd="3" presId="urn:microsoft.com/office/officeart/2005/8/layout/hProcess4"/>
    <dgm:cxn modelId="{5A1589AD-0305-4BA8-8FA1-62900860E34D}" srcId="{4700ABF6-E249-4489-AA04-031A470F5654}" destId="{0FF02E32-BDD1-48B9-B9C8-6091A911A263}" srcOrd="1" destOrd="0" parTransId="{022347F3-B775-4672-8BE7-B1FC050FA3C9}" sibTransId="{5D16DA93-1848-4A56-9458-0463D74119FB}"/>
    <dgm:cxn modelId="{576F6C36-1D4D-4CB6-B1A7-46EE3E443BA2}" srcId="{26F95874-4F33-4782-BC3A-F6DBA16A4F95}" destId="{BC977BE8-43DB-4C37-8B6E-3C147D2F3699}" srcOrd="2" destOrd="0" parTransId="{CC6ED782-6901-4435-BE95-16B65B978222}" sibTransId="{6F2D32D5-9161-4075-80DC-EFF8309C824D}"/>
    <dgm:cxn modelId="{FED0BD63-7F0E-4FDD-B05D-A3C5BBF8117D}" srcId="{26F95874-4F33-4782-BC3A-F6DBA16A4F95}" destId="{32A2D3FD-05B3-4D5E-BA01-C119732845CB}" srcOrd="5" destOrd="0" parTransId="{A988E877-C1FD-4220-A926-EBA7046B5F18}" sibTransId="{3191FD27-4774-4798-9AAD-291C90E05EF2}"/>
    <dgm:cxn modelId="{872B1A05-5E0C-4BBA-81E3-147934093205}" type="presOf" srcId="{B99713AE-7438-4089-9989-DA54720F46C6}" destId="{DA88456F-C803-421C-A531-3A1A8A6440E4}" srcOrd="1" destOrd="5" presId="urn:microsoft.com/office/officeart/2005/8/layout/hProcess4"/>
    <dgm:cxn modelId="{A0621ADB-4664-45AF-B763-A5B711E1EAE7}" type="presOf" srcId="{3C47CFF3-DD78-4D14-B92A-2CFC0B29564F}" destId="{8320E0EB-837A-4C07-ABD8-AF4B78CF36B0}" srcOrd="0" destOrd="3" presId="urn:microsoft.com/office/officeart/2005/8/layout/hProcess4"/>
    <dgm:cxn modelId="{4DC6026C-5053-4CA0-9E5F-F2AD6B043B5C}" type="presOf" srcId="{7FC7A59D-F947-4145-94DE-6390F85CEA1D}" destId="{6113570A-2450-44F4-9EDE-9D04D23CB400}" srcOrd="1" destOrd="1" presId="urn:microsoft.com/office/officeart/2005/8/layout/hProcess4"/>
    <dgm:cxn modelId="{100AD182-C695-4878-8D30-EA6484966511}" type="presOf" srcId="{26F95874-4F33-4782-BC3A-F6DBA16A4F95}" destId="{5A61EDC4-209B-4E86-B393-6C63DD548DF9}" srcOrd="0" destOrd="0" presId="urn:microsoft.com/office/officeart/2005/8/layout/hProcess4"/>
    <dgm:cxn modelId="{BA213F32-2165-4BB6-8AB2-35A3B0C45D7E}" type="presOf" srcId="{D0BC1125-6CCE-4C50-B0C8-213636602E27}" destId="{26FBC12E-E210-4004-8350-716EC0A0D04D}" srcOrd="0" destOrd="5" presId="urn:microsoft.com/office/officeart/2005/8/layout/hProcess4"/>
    <dgm:cxn modelId="{C2F6A183-B153-46F9-B12B-902CB5EB70E8}" type="presOf" srcId="{8AEB9964-EF7C-45E5-A016-0D1EED7A9A10}" destId="{FBA70485-0B6F-41E6-8926-BFB5BE274FCC}" srcOrd="1" destOrd="3" presId="urn:microsoft.com/office/officeart/2005/8/layout/hProcess4"/>
    <dgm:cxn modelId="{3B74659E-73A5-468F-A31F-67DB78B9C954}" srcId="{26F95874-4F33-4782-BC3A-F6DBA16A4F95}" destId="{6ECCF73A-C74E-4B27-9B7D-113558829760}" srcOrd="0" destOrd="0" parTransId="{D79A2C3B-5815-4C0C-ABBF-504C022D8AB9}" sibTransId="{F5D3DBFA-17C0-498C-972F-355FEDA1833A}"/>
    <dgm:cxn modelId="{7074CCF4-9EA4-48B0-8790-8DEDD7A8CD23}" srcId="{4700ABF6-E249-4489-AA04-031A470F5654}" destId="{8AEB9964-EF7C-45E5-A016-0D1EED7A9A10}" srcOrd="3" destOrd="0" parTransId="{340DC90E-6F34-4614-885E-2C79B540DC7C}" sibTransId="{E7C9712A-8003-43BB-B994-A76D88A77F3B}"/>
    <dgm:cxn modelId="{CA17AC6E-3A04-4500-B674-53375A6E8564}" type="presOf" srcId="{5AE7519E-0CEE-47DF-8666-6692B68A260F}" destId="{020A4140-827D-443F-B43E-FD26E706683B}" srcOrd="0" destOrd="0" presId="urn:microsoft.com/office/officeart/2005/8/layout/hProcess4"/>
    <dgm:cxn modelId="{E6616382-0EAE-4A88-A68B-259F378FF84B}" type="presOf" srcId="{6ECCF73A-C74E-4B27-9B7D-113558829760}" destId="{E38CD01B-2FF7-473A-B3BA-119BA0473A8F}" srcOrd="0" destOrd="0" presId="urn:microsoft.com/office/officeart/2005/8/layout/hProcess4"/>
    <dgm:cxn modelId="{CA0BCA76-74A1-4C84-BD68-235F572FBBF1}" srcId="{5AE7519E-0CEE-47DF-8666-6692B68A260F}" destId="{26F95874-4F33-4782-BC3A-F6DBA16A4F95}" srcOrd="1" destOrd="0" parTransId="{12FFCB5F-5BE2-4217-96F9-5BE2C470B19E}" sibTransId="{CD980875-3F0E-4C90-B093-966DEF621684}"/>
    <dgm:cxn modelId="{79068137-5669-435D-98E4-DDA78010CBA9}" srcId="{5AE7519E-0CEE-47DF-8666-6692B68A260F}" destId="{4700ABF6-E249-4489-AA04-031A470F5654}" srcOrd="0" destOrd="0" parTransId="{EEF1CAAD-5A43-460F-BCA8-661BC2480E98}" sibTransId="{83195E6B-20D7-46E8-B707-59F42C6A7A90}"/>
    <dgm:cxn modelId="{E04501BF-3683-4B3A-9D4E-587F8A775785}" type="presOf" srcId="{DCF917DC-A8F0-4B5B-BDFA-FFD4138D82A7}" destId="{8320E0EB-837A-4C07-ABD8-AF4B78CF36B0}" srcOrd="0" destOrd="4" presId="urn:microsoft.com/office/officeart/2005/8/layout/hProcess4"/>
    <dgm:cxn modelId="{5377D80C-E856-4A9A-8DFD-3458D2242B9F}" type="presOf" srcId="{BC977BE8-43DB-4C37-8B6E-3C147D2F3699}" destId="{E38CD01B-2FF7-473A-B3BA-119BA0473A8F}" srcOrd="0" destOrd="2" presId="urn:microsoft.com/office/officeart/2005/8/layout/hProcess4"/>
    <dgm:cxn modelId="{6BCCECE1-8DE4-4B8D-BA7F-85ACDE771E64}" type="presOf" srcId="{DCF917DC-A8F0-4B5B-BDFA-FFD4138D82A7}" destId="{DA88456F-C803-421C-A531-3A1A8A6440E4}" srcOrd="1" destOrd="4" presId="urn:microsoft.com/office/officeart/2005/8/layout/hProcess4"/>
    <dgm:cxn modelId="{0023AAE5-A203-4334-8721-FECE7329D232}" type="presOf" srcId="{D37B2C25-AC27-48C2-8E16-F02F920C5180}" destId="{FBA70485-0B6F-41E6-8926-BFB5BE274FCC}" srcOrd="1" destOrd="0" presId="urn:microsoft.com/office/officeart/2005/8/layout/hProcess4"/>
    <dgm:cxn modelId="{B5FB1305-EE63-4DC9-88CB-E3C0728E4611}" type="presOf" srcId="{6ECCF73A-C74E-4B27-9B7D-113558829760}" destId="{6113570A-2450-44F4-9EDE-9D04D23CB400}" srcOrd="1" destOrd="0" presId="urn:microsoft.com/office/officeart/2005/8/layout/hProcess4"/>
    <dgm:cxn modelId="{5D9761EE-72C4-4FBD-AB95-F579E4BDD0B6}" type="presOf" srcId="{26C4DCF9-7D67-4CD0-8491-408EEB76ADA7}" destId="{DA88456F-C803-421C-A531-3A1A8A6440E4}" srcOrd="1" destOrd="0" presId="urn:microsoft.com/office/officeart/2005/8/layout/hProcess4"/>
    <dgm:cxn modelId="{9B696538-0EB2-437C-8B56-007A25C6347A}" type="presOf" srcId="{9ABC568A-AEDE-4AD6-AFBF-355516113E38}" destId="{FBA70485-0B6F-41E6-8926-BFB5BE274FCC}" srcOrd="1" destOrd="2" presId="urn:microsoft.com/office/officeart/2005/8/layout/hProcess4"/>
    <dgm:cxn modelId="{174A8C3C-8780-4C20-8FD1-9E358AAF64DD}" srcId="{4700ABF6-E249-4489-AA04-031A470F5654}" destId="{FD63209F-C3B0-4260-A3EA-11796FA1B25A}" srcOrd="4" destOrd="0" parTransId="{B0DDA346-12CB-4B8F-AF19-82B497928C6D}" sibTransId="{8A97F48E-8DD9-4224-A9EC-1F01E448BF1C}"/>
    <dgm:cxn modelId="{ECC1E946-74EC-4B9E-8599-AFBE63EC1032}" type="presOf" srcId="{83195E6B-20D7-46E8-B707-59F42C6A7A90}" destId="{A2D04961-7AEC-481D-A79B-94D170F3AC1F}" srcOrd="0" destOrd="0" presId="urn:microsoft.com/office/officeart/2005/8/layout/hProcess4"/>
    <dgm:cxn modelId="{2C6E8E47-3477-48F4-BDEB-5CD1C7F929ED}" type="presOf" srcId="{D37B2C25-AC27-48C2-8E16-F02F920C5180}" destId="{26FBC12E-E210-4004-8350-716EC0A0D04D}" srcOrd="0" destOrd="0" presId="urn:microsoft.com/office/officeart/2005/8/layout/hProcess4"/>
    <dgm:cxn modelId="{835B8D88-4A75-4994-8416-E1C53A59EE9D}" type="presParOf" srcId="{020A4140-827D-443F-B43E-FD26E706683B}" destId="{31D11C8F-4F42-44FE-9D45-A3A24F99A78B}" srcOrd="0" destOrd="0" presId="urn:microsoft.com/office/officeart/2005/8/layout/hProcess4"/>
    <dgm:cxn modelId="{4FAEA4D3-423A-4235-8280-87D0A7039879}" type="presParOf" srcId="{020A4140-827D-443F-B43E-FD26E706683B}" destId="{74866C59-EC92-4855-A405-1D7211ABA56C}" srcOrd="1" destOrd="0" presId="urn:microsoft.com/office/officeart/2005/8/layout/hProcess4"/>
    <dgm:cxn modelId="{BA211C08-2497-445E-A566-1D373B09174C}" type="presParOf" srcId="{020A4140-827D-443F-B43E-FD26E706683B}" destId="{723E3159-ADD1-4421-9984-0EE0688CBDAA}" srcOrd="2" destOrd="0" presId="urn:microsoft.com/office/officeart/2005/8/layout/hProcess4"/>
    <dgm:cxn modelId="{A0FC3A80-7715-41A3-8FA1-48A286C406F9}" type="presParOf" srcId="{723E3159-ADD1-4421-9984-0EE0688CBDAA}" destId="{5DFE3F4E-32B9-4FA7-9A37-5FC07D3C0F69}" srcOrd="0" destOrd="0" presId="urn:microsoft.com/office/officeart/2005/8/layout/hProcess4"/>
    <dgm:cxn modelId="{C0DF9CC0-7CC4-4EFB-A9D9-C2B5C091D83F}" type="presParOf" srcId="{5DFE3F4E-32B9-4FA7-9A37-5FC07D3C0F69}" destId="{E71066AA-32ED-4CF7-852D-496FA0EC357E}" srcOrd="0" destOrd="0" presId="urn:microsoft.com/office/officeart/2005/8/layout/hProcess4"/>
    <dgm:cxn modelId="{A5D4FA07-7C9C-46B2-99B3-1F819C9864B9}" type="presParOf" srcId="{5DFE3F4E-32B9-4FA7-9A37-5FC07D3C0F69}" destId="{26FBC12E-E210-4004-8350-716EC0A0D04D}" srcOrd="1" destOrd="0" presId="urn:microsoft.com/office/officeart/2005/8/layout/hProcess4"/>
    <dgm:cxn modelId="{552142B6-23E8-4131-B07E-FF29EF5F99B5}" type="presParOf" srcId="{5DFE3F4E-32B9-4FA7-9A37-5FC07D3C0F69}" destId="{FBA70485-0B6F-41E6-8926-BFB5BE274FCC}" srcOrd="2" destOrd="0" presId="urn:microsoft.com/office/officeart/2005/8/layout/hProcess4"/>
    <dgm:cxn modelId="{19DA242F-016C-4886-8155-7023BC8E5B92}" type="presParOf" srcId="{5DFE3F4E-32B9-4FA7-9A37-5FC07D3C0F69}" destId="{82A9CBAA-4450-482F-B0B8-0E9E13ADF5B7}" srcOrd="3" destOrd="0" presId="urn:microsoft.com/office/officeart/2005/8/layout/hProcess4"/>
    <dgm:cxn modelId="{78D23DD1-618A-4CF2-A9FC-374D16049D0A}" type="presParOf" srcId="{5DFE3F4E-32B9-4FA7-9A37-5FC07D3C0F69}" destId="{77AAF36F-456C-4084-AF5F-6E83B8CE3A2A}" srcOrd="4" destOrd="0" presId="urn:microsoft.com/office/officeart/2005/8/layout/hProcess4"/>
    <dgm:cxn modelId="{3645FF51-1982-4290-A752-97B84252B18F}" type="presParOf" srcId="{723E3159-ADD1-4421-9984-0EE0688CBDAA}" destId="{A2D04961-7AEC-481D-A79B-94D170F3AC1F}" srcOrd="1" destOrd="0" presId="urn:microsoft.com/office/officeart/2005/8/layout/hProcess4"/>
    <dgm:cxn modelId="{46242B1B-369D-4FFF-A1C1-11D00D793E53}" type="presParOf" srcId="{723E3159-ADD1-4421-9984-0EE0688CBDAA}" destId="{6D7FBEA4-0552-4B63-A5D9-E48B8D69FAF8}" srcOrd="2" destOrd="0" presId="urn:microsoft.com/office/officeart/2005/8/layout/hProcess4"/>
    <dgm:cxn modelId="{007571BC-FFE0-464B-BD4F-8F2CBFC0030D}" type="presParOf" srcId="{6D7FBEA4-0552-4B63-A5D9-E48B8D69FAF8}" destId="{F4A11AA6-86E5-472F-BC02-5A3015CE0208}" srcOrd="0" destOrd="0" presId="urn:microsoft.com/office/officeart/2005/8/layout/hProcess4"/>
    <dgm:cxn modelId="{B17FFC46-BFCF-4C5C-9ABB-C3CD18E1F46E}" type="presParOf" srcId="{6D7FBEA4-0552-4B63-A5D9-E48B8D69FAF8}" destId="{E38CD01B-2FF7-473A-B3BA-119BA0473A8F}" srcOrd="1" destOrd="0" presId="urn:microsoft.com/office/officeart/2005/8/layout/hProcess4"/>
    <dgm:cxn modelId="{1F385046-7CE8-40A4-A671-28291AEF5141}" type="presParOf" srcId="{6D7FBEA4-0552-4B63-A5D9-E48B8D69FAF8}" destId="{6113570A-2450-44F4-9EDE-9D04D23CB400}" srcOrd="2" destOrd="0" presId="urn:microsoft.com/office/officeart/2005/8/layout/hProcess4"/>
    <dgm:cxn modelId="{05755556-F6DD-403A-8922-CD392E5957AA}" type="presParOf" srcId="{6D7FBEA4-0552-4B63-A5D9-E48B8D69FAF8}" destId="{5A61EDC4-209B-4E86-B393-6C63DD548DF9}" srcOrd="3" destOrd="0" presId="urn:microsoft.com/office/officeart/2005/8/layout/hProcess4"/>
    <dgm:cxn modelId="{9070F9AC-C81D-4E01-8133-91C6A5F3B78C}" type="presParOf" srcId="{6D7FBEA4-0552-4B63-A5D9-E48B8D69FAF8}" destId="{19442671-AF9D-4469-B1F9-9C72C47A3908}" srcOrd="4" destOrd="0" presId="urn:microsoft.com/office/officeart/2005/8/layout/hProcess4"/>
    <dgm:cxn modelId="{496C68D4-B0E6-4CF6-B31D-DA6AB8872A2D}" type="presParOf" srcId="{723E3159-ADD1-4421-9984-0EE0688CBDAA}" destId="{FEA2D391-9956-4CE9-8236-C8DACE0B0244}" srcOrd="3" destOrd="0" presId="urn:microsoft.com/office/officeart/2005/8/layout/hProcess4"/>
    <dgm:cxn modelId="{B5E1488A-094B-4559-9224-1E915D1A016E}" type="presParOf" srcId="{723E3159-ADD1-4421-9984-0EE0688CBDAA}" destId="{1974AB17-61ED-4FCF-A8F3-5F92B98A012A}" srcOrd="4" destOrd="0" presId="urn:microsoft.com/office/officeart/2005/8/layout/hProcess4"/>
    <dgm:cxn modelId="{79F0C528-5B49-435D-B948-B5D7C928F5D0}" type="presParOf" srcId="{1974AB17-61ED-4FCF-A8F3-5F92B98A012A}" destId="{0F97AC22-95F3-473D-AE34-2770835FDA5A}" srcOrd="0" destOrd="0" presId="urn:microsoft.com/office/officeart/2005/8/layout/hProcess4"/>
    <dgm:cxn modelId="{55056A90-F0EE-4BC5-961D-6625AA00D95C}" type="presParOf" srcId="{1974AB17-61ED-4FCF-A8F3-5F92B98A012A}" destId="{8320E0EB-837A-4C07-ABD8-AF4B78CF36B0}" srcOrd="1" destOrd="0" presId="urn:microsoft.com/office/officeart/2005/8/layout/hProcess4"/>
    <dgm:cxn modelId="{01369DF0-339F-4B7C-A03B-CCC1B3E6F0D2}" type="presParOf" srcId="{1974AB17-61ED-4FCF-A8F3-5F92B98A012A}" destId="{DA88456F-C803-421C-A531-3A1A8A6440E4}" srcOrd="2" destOrd="0" presId="urn:microsoft.com/office/officeart/2005/8/layout/hProcess4"/>
    <dgm:cxn modelId="{878C90F7-808A-424C-9087-C78FFB4F0203}" type="presParOf" srcId="{1974AB17-61ED-4FCF-A8F3-5F92B98A012A}" destId="{72834A95-1F5A-496E-A343-98FE7D896E49}" srcOrd="3" destOrd="0" presId="urn:microsoft.com/office/officeart/2005/8/layout/hProcess4"/>
    <dgm:cxn modelId="{5C7E23A9-EA79-4CCF-8C49-EA37F295811D}" type="presParOf" srcId="{1974AB17-61ED-4FCF-A8F3-5F92B98A012A}" destId="{49BBD352-40E5-44CD-B7CD-670C7CF6249A}"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FCFFC-CBF5-4F74-9B79-DC3DF1CF87F7}"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lang="en-US"/>
        </a:p>
      </dgm:t>
    </dgm:pt>
    <dgm:pt modelId="{A0C16456-A17E-49DD-8EA0-2D98A50A2021}">
      <dgm:prSet phldrT="[Text]" custT="1"/>
      <dgm:spPr/>
      <dgm:t>
        <a:bodyPr/>
        <a:lstStyle/>
        <a:p>
          <a:pPr algn="l"/>
          <a:r>
            <a:rPr lang="en-US" sz="2400" dirty="0" smtClean="0">
              <a:latin typeface="Arial" panose="020B0604020202020204" pitchFamily="34" charset="0"/>
              <a:cs typeface="Arial" panose="020B0604020202020204" pitchFamily="34" charset="0"/>
            </a:rPr>
            <a:t>ASHRM – ERM Task Force</a:t>
          </a:r>
          <a:endParaRPr lang="en-US" sz="2400" dirty="0">
            <a:latin typeface="Arial" panose="020B0604020202020204" pitchFamily="34" charset="0"/>
            <a:cs typeface="Arial" panose="020B0604020202020204" pitchFamily="34" charset="0"/>
          </a:endParaRPr>
        </a:p>
      </dgm:t>
    </dgm:pt>
    <dgm:pt modelId="{D5E300B9-DFF2-4E87-8776-37B1F7FB5290}" type="parTrans" cxnId="{5CF4888C-28F0-426E-8B50-8018F494FA89}">
      <dgm:prSet/>
      <dgm:spPr/>
      <dgm:t>
        <a:bodyPr/>
        <a:lstStyle/>
        <a:p>
          <a:endParaRPr lang="en-US" sz="2400">
            <a:latin typeface="Arial" panose="020B0604020202020204" pitchFamily="34" charset="0"/>
            <a:cs typeface="Arial" panose="020B0604020202020204" pitchFamily="34" charset="0"/>
          </a:endParaRPr>
        </a:p>
      </dgm:t>
    </dgm:pt>
    <dgm:pt modelId="{435A4A8F-26CE-4302-8D97-4571B1EAE6FC}" type="sibTrans" cxnId="{5CF4888C-28F0-426E-8B50-8018F494FA89}">
      <dgm:prSet/>
      <dgm:spPr/>
      <dgm:t>
        <a:bodyPr/>
        <a:lstStyle/>
        <a:p>
          <a:endParaRPr lang="en-US" sz="2400">
            <a:latin typeface="Arial" panose="020B0604020202020204" pitchFamily="34" charset="0"/>
            <a:cs typeface="Arial" panose="020B0604020202020204" pitchFamily="34" charset="0"/>
          </a:endParaRPr>
        </a:p>
      </dgm:t>
    </dgm:pt>
    <dgm:pt modelId="{D61EB54D-AEF2-4C96-BB3F-8107E18357BE}">
      <dgm:prSet custT="1"/>
      <dgm:spPr/>
      <dgm:t>
        <a:bodyPr/>
        <a:lstStyle/>
        <a:p>
          <a:pPr algn="l"/>
          <a:r>
            <a:rPr lang="en-US" sz="2400" dirty="0" smtClean="0">
              <a:latin typeface="Arial" panose="020B0604020202020204" pitchFamily="34" charset="0"/>
              <a:cs typeface="Arial" panose="020B0604020202020204" pitchFamily="34" charset="0"/>
            </a:rPr>
            <a:t>COSO </a:t>
          </a:r>
        </a:p>
        <a:p>
          <a:pPr algn="l"/>
          <a:r>
            <a:rPr lang="en-US" sz="1400" dirty="0" smtClean="0">
              <a:latin typeface="Arial" panose="020B0604020202020204" pitchFamily="34" charset="0"/>
              <a:cs typeface="Arial" panose="020B0604020202020204" pitchFamily="34" charset="0"/>
            </a:rPr>
            <a:t>Committee on Sponsoring Organizations </a:t>
          </a:r>
        </a:p>
        <a:p>
          <a:pPr algn="l"/>
          <a:r>
            <a:rPr lang="en-US" sz="1400" dirty="0" smtClean="0">
              <a:latin typeface="Arial" panose="020B0604020202020204" pitchFamily="34" charset="0"/>
              <a:cs typeface="Arial" panose="020B0604020202020204" pitchFamily="34" charset="0"/>
            </a:rPr>
            <a:t>of </a:t>
          </a:r>
          <a:r>
            <a:rPr lang="en-US" sz="1400" dirty="0" err="1" smtClean="0">
              <a:latin typeface="Arial" panose="020B0604020202020204" pitchFamily="34" charset="0"/>
              <a:cs typeface="Arial" panose="020B0604020202020204" pitchFamily="34" charset="0"/>
            </a:rPr>
            <a:t>Treadway</a:t>
          </a:r>
          <a:r>
            <a:rPr lang="en-US" sz="1400" dirty="0" smtClean="0">
              <a:latin typeface="Arial" panose="020B0604020202020204" pitchFamily="34" charset="0"/>
              <a:cs typeface="Arial" panose="020B0604020202020204" pitchFamily="34" charset="0"/>
            </a:rPr>
            <a:t> Commission</a:t>
          </a:r>
          <a:endParaRPr lang="en-US" sz="1400" dirty="0">
            <a:latin typeface="Arial" panose="020B0604020202020204" pitchFamily="34" charset="0"/>
            <a:cs typeface="Arial" panose="020B0604020202020204" pitchFamily="34" charset="0"/>
          </a:endParaRPr>
        </a:p>
      </dgm:t>
    </dgm:pt>
    <dgm:pt modelId="{A2D1105D-6B4E-4594-A3FD-127F2C039366}" type="parTrans" cxnId="{5BA7648C-C07F-41FB-A635-6569FA50C18E}">
      <dgm:prSet/>
      <dgm:spPr/>
      <dgm:t>
        <a:bodyPr/>
        <a:lstStyle/>
        <a:p>
          <a:endParaRPr lang="en-US" sz="2400">
            <a:latin typeface="Arial" panose="020B0604020202020204" pitchFamily="34" charset="0"/>
            <a:cs typeface="Arial" panose="020B0604020202020204" pitchFamily="34" charset="0"/>
          </a:endParaRPr>
        </a:p>
      </dgm:t>
    </dgm:pt>
    <dgm:pt modelId="{5E5019A2-CC71-4F25-B4BD-3B1F67ABED6A}" type="sibTrans" cxnId="{5BA7648C-C07F-41FB-A635-6569FA50C18E}">
      <dgm:prSet/>
      <dgm:spPr/>
      <dgm:t>
        <a:bodyPr/>
        <a:lstStyle/>
        <a:p>
          <a:endParaRPr lang="en-US" sz="2400">
            <a:latin typeface="Arial" panose="020B0604020202020204" pitchFamily="34" charset="0"/>
            <a:cs typeface="Arial" panose="020B0604020202020204" pitchFamily="34" charset="0"/>
          </a:endParaRPr>
        </a:p>
      </dgm:t>
    </dgm:pt>
    <dgm:pt modelId="{E6A7B6A6-0453-4747-B557-D45F48A30F6B}">
      <dgm:prSet custT="1"/>
      <dgm:spPr/>
      <dgm:t>
        <a:bodyPr/>
        <a:lstStyle/>
        <a:p>
          <a:pPr algn="l"/>
          <a:r>
            <a:rPr lang="en-US" sz="2400" b="0" dirty="0" smtClean="0">
              <a:latin typeface="Arial" panose="020B0604020202020204" pitchFamily="34" charset="0"/>
              <a:cs typeface="Arial" panose="020B0604020202020204" pitchFamily="34" charset="0"/>
            </a:rPr>
            <a:t>ISO 31000 </a:t>
          </a:r>
        </a:p>
        <a:p>
          <a:pPr algn="l"/>
          <a:r>
            <a:rPr lang="en-US" sz="1400" b="0" dirty="0" smtClean="0">
              <a:latin typeface="Arial" panose="020B0604020202020204" pitchFamily="34" charset="0"/>
              <a:cs typeface="Arial" panose="020B0604020202020204" pitchFamily="34" charset="0"/>
            </a:rPr>
            <a:t>International Organization for Standardization</a:t>
          </a:r>
          <a:endParaRPr lang="en-US" sz="1400" dirty="0">
            <a:latin typeface="Arial" panose="020B0604020202020204" pitchFamily="34" charset="0"/>
            <a:cs typeface="Arial" panose="020B0604020202020204" pitchFamily="34" charset="0"/>
          </a:endParaRPr>
        </a:p>
      </dgm:t>
    </dgm:pt>
    <dgm:pt modelId="{1787B56E-7ED2-464F-901F-4EBB6EF64245}" type="parTrans" cxnId="{7A0CEE5E-9FD9-4105-A6CF-2EBAF53994C5}">
      <dgm:prSet/>
      <dgm:spPr/>
      <dgm:t>
        <a:bodyPr/>
        <a:lstStyle/>
        <a:p>
          <a:endParaRPr lang="en-US" sz="2400">
            <a:latin typeface="Arial" panose="020B0604020202020204" pitchFamily="34" charset="0"/>
            <a:cs typeface="Arial" panose="020B0604020202020204" pitchFamily="34" charset="0"/>
          </a:endParaRPr>
        </a:p>
      </dgm:t>
    </dgm:pt>
    <dgm:pt modelId="{B18FC4DE-572A-49E0-864A-A775ABEEEFC4}" type="sibTrans" cxnId="{7A0CEE5E-9FD9-4105-A6CF-2EBAF53994C5}">
      <dgm:prSet/>
      <dgm:spPr/>
      <dgm:t>
        <a:bodyPr/>
        <a:lstStyle/>
        <a:p>
          <a:endParaRPr lang="en-US" sz="2400">
            <a:latin typeface="Arial" panose="020B0604020202020204" pitchFamily="34" charset="0"/>
            <a:cs typeface="Arial" panose="020B0604020202020204" pitchFamily="34" charset="0"/>
          </a:endParaRPr>
        </a:p>
      </dgm:t>
    </dgm:pt>
    <dgm:pt modelId="{59B80896-602F-4CB7-AD71-3E3D328D7C27}">
      <dgm:prSet custT="1"/>
      <dgm:spPr/>
      <dgm:t>
        <a:bodyPr/>
        <a:lstStyle/>
        <a:p>
          <a:pPr algn="l"/>
          <a:r>
            <a:rPr lang="en-US" sz="2400" dirty="0" smtClean="0">
              <a:latin typeface="Arial" panose="020B0604020202020204" pitchFamily="34" charset="0"/>
              <a:cs typeface="Arial" panose="020B0604020202020204" pitchFamily="34" charset="0"/>
            </a:rPr>
            <a:t>AS/NZS ISO 31000</a:t>
          </a:r>
          <a:endParaRPr lang="en-US" sz="2400" dirty="0">
            <a:latin typeface="Arial" panose="020B0604020202020204" pitchFamily="34" charset="0"/>
            <a:cs typeface="Arial" panose="020B0604020202020204" pitchFamily="34" charset="0"/>
          </a:endParaRPr>
        </a:p>
      </dgm:t>
    </dgm:pt>
    <dgm:pt modelId="{66F374A8-AFB0-4C52-B714-7DD1B387C610}" type="parTrans" cxnId="{5FA42ABA-0278-4368-88D2-445578DC3952}">
      <dgm:prSet/>
      <dgm:spPr/>
      <dgm:t>
        <a:bodyPr/>
        <a:lstStyle/>
        <a:p>
          <a:endParaRPr lang="en-US" sz="2400">
            <a:latin typeface="Arial" panose="020B0604020202020204" pitchFamily="34" charset="0"/>
            <a:cs typeface="Arial" panose="020B0604020202020204" pitchFamily="34" charset="0"/>
          </a:endParaRPr>
        </a:p>
      </dgm:t>
    </dgm:pt>
    <dgm:pt modelId="{256C7BBB-4EA3-4585-A242-42AF22D75249}" type="sibTrans" cxnId="{5FA42ABA-0278-4368-88D2-445578DC3952}">
      <dgm:prSet/>
      <dgm:spPr/>
      <dgm:t>
        <a:bodyPr/>
        <a:lstStyle/>
        <a:p>
          <a:endParaRPr lang="en-US" sz="2400">
            <a:latin typeface="Arial" panose="020B0604020202020204" pitchFamily="34" charset="0"/>
            <a:cs typeface="Arial" panose="020B0604020202020204" pitchFamily="34" charset="0"/>
          </a:endParaRPr>
        </a:p>
      </dgm:t>
    </dgm:pt>
    <dgm:pt modelId="{8EF7CD38-5615-475C-9A10-87867E08002A}" type="pres">
      <dgm:prSet presAssocID="{6D0FCFFC-CBF5-4F74-9B79-DC3DF1CF87F7}" presName="Name0" presStyleCnt="0">
        <dgm:presLayoutVars>
          <dgm:chMax val="7"/>
          <dgm:dir/>
          <dgm:animLvl val="lvl"/>
          <dgm:resizeHandles val="exact"/>
        </dgm:presLayoutVars>
      </dgm:prSet>
      <dgm:spPr/>
      <dgm:t>
        <a:bodyPr/>
        <a:lstStyle/>
        <a:p>
          <a:endParaRPr lang="en-US"/>
        </a:p>
      </dgm:t>
    </dgm:pt>
    <dgm:pt modelId="{79C01F99-384F-4354-9448-F1B78D960468}" type="pres">
      <dgm:prSet presAssocID="{A0C16456-A17E-49DD-8EA0-2D98A50A2021}" presName="circle1" presStyleLbl="node1" presStyleIdx="0" presStyleCnt="4"/>
      <dgm:spPr/>
    </dgm:pt>
    <dgm:pt modelId="{EDF4142A-DAB5-41C6-8B4E-0E98ACC892C7}" type="pres">
      <dgm:prSet presAssocID="{A0C16456-A17E-49DD-8EA0-2D98A50A2021}" presName="space" presStyleCnt="0"/>
      <dgm:spPr/>
    </dgm:pt>
    <dgm:pt modelId="{02800BCB-4936-4D7F-A950-DFE9684DE80F}" type="pres">
      <dgm:prSet presAssocID="{A0C16456-A17E-49DD-8EA0-2D98A50A2021}" presName="rect1" presStyleLbl="alignAcc1" presStyleIdx="0" presStyleCnt="4"/>
      <dgm:spPr/>
      <dgm:t>
        <a:bodyPr/>
        <a:lstStyle/>
        <a:p>
          <a:endParaRPr lang="en-US"/>
        </a:p>
      </dgm:t>
    </dgm:pt>
    <dgm:pt modelId="{3EDC8735-2A61-4079-9FCA-3C4DEDFAF98C}" type="pres">
      <dgm:prSet presAssocID="{D61EB54D-AEF2-4C96-BB3F-8107E18357BE}" presName="vertSpace2" presStyleLbl="node1" presStyleIdx="0" presStyleCnt="4"/>
      <dgm:spPr/>
    </dgm:pt>
    <dgm:pt modelId="{5797C1C8-909F-45BC-87FD-93D6006DD99F}" type="pres">
      <dgm:prSet presAssocID="{D61EB54D-AEF2-4C96-BB3F-8107E18357BE}" presName="circle2" presStyleLbl="node1" presStyleIdx="1" presStyleCnt="4"/>
      <dgm:spPr/>
    </dgm:pt>
    <dgm:pt modelId="{40BAF975-101F-4B54-8216-ACBB6403F80A}" type="pres">
      <dgm:prSet presAssocID="{D61EB54D-AEF2-4C96-BB3F-8107E18357BE}" presName="rect2" presStyleLbl="alignAcc1" presStyleIdx="1" presStyleCnt="4" custLinFactNeighborY="1570"/>
      <dgm:spPr/>
      <dgm:t>
        <a:bodyPr/>
        <a:lstStyle/>
        <a:p>
          <a:endParaRPr lang="en-US"/>
        </a:p>
      </dgm:t>
    </dgm:pt>
    <dgm:pt modelId="{6033CEB8-9931-47D7-84C2-AC53D89101FD}" type="pres">
      <dgm:prSet presAssocID="{E6A7B6A6-0453-4747-B557-D45F48A30F6B}" presName="vertSpace3" presStyleLbl="node1" presStyleIdx="1" presStyleCnt="4"/>
      <dgm:spPr/>
    </dgm:pt>
    <dgm:pt modelId="{41E2B13B-83E7-4FEB-B2D7-1843D2EFCF27}" type="pres">
      <dgm:prSet presAssocID="{E6A7B6A6-0453-4747-B557-D45F48A30F6B}" presName="circle3" presStyleLbl="node1" presStyleIdx="2" presStyleCnt="4"/>
      <dgm:spPr/>
    </dgm:pt>
    <dgm:pt modelId="{D0A05F34-38F0-469D-B419-416D575969AD}" type="pres">
      <dgm:prSet presAssocID="{E6A7B6A6-0453-4747-B557-D45F48A30F6B}" presName="rect3" presStyleLbl="alignAcc1" presStyleIdx="2" presStyleCnt="4" custScaleY="101666" custLinFactNeighborY="3991"/>
      <dgm:spPr/>
      <dgm:t>
        <a:bodyPr/>
        <a:lstStyle/>
        <a:p>
          <a:endParaRPr lang="en-US"/>
        </a:p>
      </dgm:t>
    </dgm:pt>
    <dgm:pt modelId="{1940AAAE-DF1B-49ED-9A85-A11AC5011D55}" type="pres">
      <dgm:prSet presAssocID="{59B80896-602F-4CB7-AD71-3E3D328D7C27}" presName="vertSpace4" presStyleLbl="node1" presStyleIdx="2" presStyleCnt="4"/>
      <dgm:spPr/>
    </dgm:pt>
    <dgm:pt modelId="{4F782822-A61A-4AAB-ADF2-AAD925362C46}" type="pres">
      <dgm:prSet presAssocID="{59B80896-602F-4CB7-AD71-3E3D328D7C27}" presName="circle4" presStyleLbl="node1" presStyleIdx="3" presStyleCnt="4"/>
      <dgm:spPr/>
    </dgm:pt>
    <dgm:pt modelId="{19D3EE67-1CF3-4BA4-8989-B2E1180B0426}" type="pres">
      <dgm:prSet presAssocID="{59B80896-602F-4CB7-AD71-3E3D328D7C27}" presName="rect4" presStyleLbl="alignAcc1" presStyleIdx="3" presStyleCnt="4" custScaleY="72099" custLinFactNeighborY="-6412"/>
      <dgm:spPr/>
      <dgm:t>
        <a:bodyPr/>
        <a:lstStyle/>
        <a:p>
          <a:endParaRPr lang="en-US"/>
        </a:p>
      </dgm:t>
    </dgm:pt>
    <dgm:pt modelId="{990A6E59-64C1-4A97-94F3-4AAAADBAE96C}" type="pres">
      <dgm:prSet presAssocID="{A0C16456-A17E-49DD-8EA0-2D98A50A2021}" presName="rect1ParTxNoCh" presStyleLbl="alignAcc1" presStyleIdx="3" presStyleCnt="4">
        <dgm:presLayoutVars>
          <dgm:chMax val="1"/>
          <dgm:bulletEnabled val="1"/>
        </dgm:presLayoutVars>
      </dgm:prSet>
      <dgm:spPr/>
      <dgm:t>
        <a:bodyPr/>
        <a:lstStyle/>
        <a:p>
          <a:endParaRPr lang="en-US"/>
        </a:p>
      </dgm:t>
    </dgm:pt>
    <dgm:pt modelId="{F3FCB4D9-D121-4909-864D-D9C831853B00}" type="pres">
      <dgm:prSet presAssocID="{D61EB54D-AEF2-4C96-BB3F-8107E18357BE}" presName="rect2ParTxNoCh" presStyleLbl="alignAcc1" presStyleIdx="3" presStyleCnt="4">
        <dgm:presLayoutVars>
          <dgm:chMax val="1"/>
          <dgm:bulletEnabled val="1"/>
        </dgm:presLayoutVars>
      </dgm:prSet>
      <dgm:spPr/>
      <dgm:t>
        <a:bodyPr/>
        <a:lstStyle/>
        <a:p>
          <a:endParaRPr lang="en-US"/>
        </a:p>
      </dgm:t>
    </dgm:pt>
    <dgm:pt modelId="{B6C4890D-E2A4-432F-A0B7-43F972827ADC}" type="pres">
      <dgm:prSet presAssocID="{E6A7B6A6-0453-4747-B557-D45F48A30F6B}" presName="rect3ParTxNoCh" presStyleLbl="alignAcc1" presStyleIdx="3" presStyleCnt="4">
        <dgm:presLayoutVars>
          <dgm:chMax val="1"/>
          <dgm:bulletEnabled val="1"/>
        </dgm:presLayoutVars>
      </dgm:prSet>
      <dgm:spPr/>
      <dgm:t>
        <a:bodyPr/>
        <a:lstStyle/>
        <a:p>
          <a:endParaRPr lang="en-US"/>
        </a:p>
      </dgm:t>
    </dgm:pt>
    <dgm:pt modelId="{2E3FA690-529E-44D3-9D29-8DC57BB310AA}" type="pres">
      <dgm:prSet presAssocID="{59B80896-602F-4CB7-AD71-3E3D328D7C27}" presName="rect4ParTxNoCh" presStyleLbl="alignAcc1" presStyleIdx="3" presStyleCnt="4">
        <dgm:presLayoutVars>
          <dgm:chMax val="1"/>
          <dgm:bulletEnabled val="1"/>
        </dgm:presLayoutVars>
      </dgm:prSet>
      <dgm:spPr/>
      <dgm:t>
        <a:bodyPr/>
        <a:lstStyle/>
        <a:p>
          <a:endParaRPr lang="en-US"/>
        </a:p>
      </dgm:t>
    </dgm:pt>
  </dgm:ptLst>
  <dgm:cxnLst>
    <dgm:cxn modelId="{DFBE0050-962B-4F47-A1B2-B464E519FC34}" type="presOf" srcId="{59B80896-602F-4CB7-AD71-3E3D328D7C27}" destId="{2E3FA690-529E-44D3-9D29-8DC57BB310AA}" srcOrd="1" destOrd="0" presId="urn:microsoft.com/office/officeart/2005/8/layout/target3"/>
    <dgm:cxn modelId="{AB544562-0D71-4AC4-96C3-8986DABC6AFE}" type="presOf" srcId="{D61EB54D-AEF2-4C96-BB3F-8107E18357BE}" destId="{F3FCB4D9-D121-4909-864D-D9C831853B00}" srcOrd="1" destOrd="0" presId="urn:microsoft.com/office/officeart/2005/8/layout/target3"/>
    <dgm:cxn modelId="{A9828F5E-EE94-4D8D-B99D-3C740E07C52C}" type="presOf" srcId="{59B80896-602F-4CB7-AD71-3E3D328D7C27}" destId="{19D3EE67-1CF3-4BA4-8989-B2E1180B0426}" srcOrd="0" destOrd="0" presId="urn:microsoft.com/office/officeart/2005/8/layout/target3"/>
    <dgm:cxn modelId="{AE2F0970-E7B6-426F-AB2F-96D617223C0B}" type="presOf" srcId="{E6A7B6A6-0453-4747-B557-D45F48A30F6B}" destId="{D0A05F34-38F0-469D-B419-416D575969AD}" srcOrd="0" destOrd="0" presId="urn:microsoft.com/office/officeart/2005/8/layout/target3"/>
    <dgm:cxn modelId="{5BA7648C-C07F-41FB-A635-6569FA50C18E}" srcId="{6D0FCFFC-CBF5-4F74-9B79-DC3DF1CF87F7}" destId="{D61EB54D-AEF2-4C96-BB3F-8107E18357BE}" srcOrd="1" destOrd="0" parTransId="{A2D1105D-6B4E-4594-A3FD-127F2C039366}" sibTransId="{5E5019A2-CC71-4F25-B4BD-3B1F67ABED6A}"/>
    <dgm:cxn modelId="{EE03DB3D-F8CF-40CB-8C18-72C62F14FA3E}" type="presOf" srcId="{6D0FCFFC-CBF5-4F74-9B79-DC3DF1CF87F7}" destId="{8EF7CD38-5615-475C-9A10-87867E08002A}" srcOrd="0" destOrd="0" presId="urn:microsoft.com/office/officeart/2005/8/layout/target3"/>
    <dgm:cxn modelId="{5CF4888C-28F0-426E-8B50-8018F494FA89}" srcId="{6D0FCFFC-CBF5-4F74-9B79-DC3DF1CF87F7}" destId="{A0C16456-A17E-49DD-8EA0-2D98A50A2021}" srcOrd="0" destOrd="0" parTransId="{D5E300B9-DFF2-4E87-8776-37B1F7FB5290}" sibTransId="{435A4A8F-26CE-4302-8D97-4571B1EAE6FC}"/>
    <dgm:cxn modelId="{7A0CEE5E-9FD9-4105-A6CF-2EBAF53994C5}" srcId="{6D0FCFFC-CBF5-4F74-9B79-DC3DF1CF87F7}" destId="{E6A7B6A6-0453-4747-B557-D45F48A30F6B}" srcOrd="2" destOrd="0" parTransId="{1787B56E-7ED2-464F-901F-4EBB6EF64245}" sibTransId="{B18FC4DE-572A-49E0-864A-A775ABEEEFC4}"/>
    <dgm:cxn modelId="{CEB33D33-912C-4028-B23F-4C7B7929123C}" type="presOf" srcId="{A0C16456-A17E-49DD-8EA0-2D98A50A2021}" destId="{02800BCB-4936-4D7F-A950-DFE9684DE80F}" srcOrd="0" destOrd="0" presId="urn:microsoft.com/office/officeart/2005/8/layout/target3"/>
    <dgm:cxn modelId="{6FBE722D-C3B1-4397-A179-88468BDBF29E}" type="presOf" srcId="{A0C16456-A17E-49DD-8EA0-2D98A50A2021}" destId="{990A6E59-64C1-4A97-94F3-4AAAADBAE96C}" srcOrd="1" destOrd="0" presId="urn:microsoft.com/office/officeart/2005/8/layout/target3"/>
    <dgm:cxn modelId="{D09110A1-D27A-49DD-8150-E7FF92695C70}" type="presOf" srcId="{E6A7B6A6-0453-4747-B557-D45F48A30F6B}" destId="{B6C4890D-E2A4-432F-A0B7-43F972827ADC}" srcOrd="1" destOrd="0" presId="urn:microsoft.com/office/officeart/2005/8/layout/target3"/>
    <dgm:cxn modelId="{5FA42ABA-0278-4368-88D2-445578DC3952}" srcId="{6D0FCFFC-CBF5-4F74-9B79-DC3DF1CF87F7}" destId="{59B80896-602F-4CB7-AD71-3E3D328D7C27}" srcOrd="3" destOrd="0" parTransId="{66F374A8-AFB0-4C52-B714-7DD1B387C610}" sibTransId="{256C7BBB-4EA3-4585-A242-42AF22D75249}"/>
    <dgm:cxn modelId="{56C922D0-C2C4-4F83-A8C4-A9B7F84E937C}" type="presOf" srcId="{D61EB54D-AEF2-4C96-BB3F-8107E18357BE}" destId="{40BAF975-101F-4B54-8216-ACBB6403F80A}" srcOrd="0" destOrd="0" presId="urn:microsoft.com/office/officeart/2005/8/layout/target3"/>
    <dgm:cxn modelId="{B2EC3FCC-9C84-426D-B660-459377FF3C0A}" type="presParOf" srcId="{8EF7CD38-5615-475C-9A10-87867E08002A}" destId="{79C01F99-384F-4354-9448-F1B78D960468}" srcOrd="0" destOrd="0" presId="urn:microsoft.com/office/officeart/2005/8/layout/target3"/>
    <dgm:cxn modelId="{47EF76B2-06F0-4856-AE4B-4670FF8C0D69}" type="presParOf" srcId="{8EF7CD38-5615-475C-9A10-87867E08002A}" destId="{EDF4142A-DAB5-41C6-8B4E-0E98ACC892C7}" srcOrd="1" destOrd="0" presId="urn:microsoft.com/office/officeart/2005/8/layout/target3"/>
    <dgm:cxn modelId="{9760D8EC-DEE6-4FDF-80E7-F4B9F2945B24}" type="presParOf" srcId="{8EF7CD38-5615-475C-9A10-87867E08002A}" destId="{02800BCB-4936-4D7F-A950-DFE9684DE80F}" srcOrd="2" destOrd="0" presId="urn:microsoft.com/office/officeart/2005/8/layout/target3"/>
    <dgm:cxn modelId="{2DEE04D2-29C0-441F-960F-A3125A4B68E7}" type="presParOf" srcId="{8EF7CD38-5615-475C-9A10-87867E08002A}" destId="{3EDC8735-2A61-4079-9FCA-3C4DEDFAF98C}" srcOrd="3" destOrd="0" presId="urn:microsoft.com/office/officeart/2005/8/layout/target3"/>
    <dgm:cxn modelId="{B4DD98E3-93FA-40FE-ADCF-F920EFB4AFEB}" type="presParOf" srcId="{8EF7CD38-5615-475C-9A10-87867E08002A}" destId="{5797C1C8-909F-45BC-87FD-93D6006DD99F}" srcOrd="4" destOrd="0" presId="urn:microsoft.com/office/officeart/2005/8/layout/target3"/>
    <dgm:cxn modelId="{B61ECE4B-50F4-4633-986E-F73603EB73C4}" type="presParOf" srcId="{8EF7CD38-5615-475C-9A10-87867E08002A}" destId="{40BAF975-101F-4B54-8216-ACBB6403F80A}" srcOrd="5" destOrd="0" presId="urn:microsoft.com/office/officeart/2005/8/layout/target3"/>
    <dgm:cxn modelId="{7FCDFD37-2BA0-4A03-B4A1-67B7CD57C7E7}" type="presParOf" srcId="{8EF7CD38-5615-475C-9A10-87867E08002A}" destId="{6033CEB8-9931-47D7-84C2-AC53D89101FD}" srcOrd="6" destOrd="0" presId="urn:microsoft.com/office/officeart/2005/8/layout/target3"/>
    <dgm:cxn modelId="{F3B81D34-8554-4E60-8CD3-18E4AA85EB55}" type="presParOf" srcId="{8EF7CD38-5615-475C-9A10-87867E08002A}" destId="{41E2B13B-83E7-4FEB-B2D7-1843D2EFCF27}" srcOrd="7" destOrd="0" presId="urn:microsoft.com/office/officeart/2005/8/layout/target3"/>
    <dgm:cxn modelId="{540B95DC-4507-47E3-95A4-54269749C65B}" type="presParOf" srcId="{8EF7CD38-5615-475C-9A10-87867E08002A}" destId="{D0A05F34-38F0-469D-B419-416D575969AD}" srcOrd="8" destOrd="0" presId="urn:microsoft.com/office/officeart/2005/8/layout/target3"/>
    <dgm:cxn modelId="{0F313B5B-880A-4865-853A-6342DDDEA299}" type="presParOf" srcId="{8EF7CD38-5615-475C-9A10-87867E08002A}" destId="{1940AAAE-DF1B-49ED-9A85-A11AC5011D55}" srcOrd="9" destOrd="0" presId="urn:microsoft.com/office/officeart/2005/8/layout/target3"/>
    <dgm:cxn modelId="{4F66FC83-3CA2-45E5-A8E5-4CAD93E9E118}" type="presParOf" srcId="{8EF7CD38-5615-475C-9A10-87867E08002A}" destId="{4F782822-A61A-4AAB-ADF2-AAD925362C46}" srcOrd="10" destOrd="0" presId="urn:microsoft.com/office/officeart/2005/8/layout/target3"/>
    <dgm:cxn modelId="{3C7EC7D3-6DA9-4558-88A8-B4F63ED7F676}" type="presParOf" srcId="{8EF7CD38-5615-475C-9A10-87867E08002A}" destId="{19D3EE67-1CF3-4BA4-8989-B2E1180B0426}" srcOrd="11" destOrd="0" presId="urn:microsoft.com/office/officeart/2005/8/layout/target3"/>
    <dgm:cxn modelId="{CCBF886C-8FC0-459F-91C0-BB9DFB1D2A3D}" type="presParOf" srcId="{8EF7CD38-5615-475C-9A10-87867E08002A}" destId="{990A6E59-64C1-4A97-94F3-4AAAADBAE96C}" srcOrd="12" destOrd="0" presId="urn:microsoft.com/office/officeart/2005/8/layout/target3"/>
    <dgm:cxn modelId="{54951DFB-98FE-489F-8873-C5800AB8C1F4}" type="presParOf" srcId="{8EF7CD38-5615-475C-9A10-87867E08002A}" destId="{F3FCB4D9-D121-4909-864D-D9C831853B00}" srcOrd="13" destOrd="0" presId="urn:microsoft.com/office/officeart/2005/8/layout/target3"/>
    <dgm:cxn modelId="{A49B98B0-0EBF-40C9-8104-A131E5A99126}" type="presParOf" srcId="{8EF7CD38-5615-475C-9A10-87867E08002A}" destId="{B6C4890D-E2A4-432F-A0B7-43F972827ADC}" srcOrd="14" destOrd="0" presId="urn:microsoft.com/office/officeart/2005/8/layout/target3"/>
    <dgm:cxn modelId="{B24156F2-A1B4-4442-AF8E-5DF4C1558E41}" type="presParOf" srcId="{8EF7CD38-5615-475C-9A10-87867E08002A}" destId="{2E3FA690-529E-44D3-9D29-8DC57BB310AA}"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35620-7D4E-4BBC-B702-7B686945B74C}"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73C8F4B2-A5B6-4812-AC25-8F9FE68528EB}">
      <dgm:prSet phldrT="[Text]" custT="1"/>
      <dgm:spPr/>
      <dgm:t>
        <a:bodyPr/>
        <a:lstStyle/>
        <a:p>
          <a:r>
            <a:rPr lang="en-US" sz="2000" b="1" dirty="0" smtClean="0">
              <a:latin typeface="Arial" panose="020B0604020202020204" pitchFamily="34" charset="0"/>
              <a:cs typeface="Arial" panose="020B0604020202020204" pitchFamily="34" charset="0"/>
            </a:rPr>
            <a:t>Micro</a:t>
          </a:r>
          <a:endParaRPr lang="en-US" sz="2000" b="1" dirty="0">
            <a:latin typeface="Arial" panose="020B0604020202020204" pitchFamily="34" charset="0"/>
            <a:cs typeface="Arial" panose="020B0604020202020204" pitchFamily="34" charset="0"/>
          </a:endParaRPr>
        </a:p>
      </dgm:t>
    </dgm:pt>
    <dgm:pt modelId="{94311D50-9C20-4229-9C8E-A1B9233951DC}" type="parTrans" cxnId="{17A9F815-A1A3-4FE2-9177-042E416CF5BD}">
      <dgm:prSet/>
      <dgm:spPr/>
      <dgm:t>
        <a:bodyPr/>
        <a:lstStyle/>
        <a:p>
          <a:endParaRPr lang="en-US" sz="1600">
            <a:latin typeface="Arial" panose="020B0604020202020204" pitchFamily="34" charset="0"/>
            <a:cs typeface="Arial" panose="020B0604020202020204" pitchFamily="34" charset="0"/>
          </a:endParaRPr>
        </a:p>
      </dgm:t>
    </dgm:pt>
    <dgm:pt modelId="{02CAC005-61FC-41EF-8CA2-99F1F2BA762A}" type="sibTrans" cxnId="{17A9F815-A1A3-4FE2-9177-042E416CF5BD}">
      <dgm:prSet/>
      <dgm:spPr/>
      <dgm:t>
        <a:bodyPr/>
        <a:lstStyle/>
        <a:p>
          <a:endParaRPr lang="en-US" sz="1600">
            <a:latin typeface="Arial" panose="020B0604020202020204" pitchFamily="34" charset="0"/>
            <a:cs typeface="Arial" panose="020B0604020202020204" pitchFamily="34" charset="0"/>
          </a:endParaRPr>
        </a:p>
      </dgm:t>
    </dgm:pt>
    <dgm:pt modelId="{27FF080C-5EDF-4D7E-BA08-E03BB26A4E83}">
      <dgm:prSet phldrT="[Text]" custT="1"/>
      <dgm:spPr/>
      <dgm:t>
        <a:bodyPr/>
        <a:lstStyle/>
        <a:p>
          <a:r>
            <a:rPr lang="en-US" sz="1600" dirty="0" smtClean="0">
              <a:latin typeface="Arial" panose="020B0604020202020204" pitchFamily="34" charset="0"/>
              <a:cs typeface="Arial" panose="020B0604020202020204" pitchFamily="34" charset="0"/>
            </a:rPr>
            <a:t>Feels like your existing clinical RM program</a:t>
          </a:r>
          <a:endParaRPr lang="en-US" sz="1600" dirty="0">
            <a:latin typeface="Arial" panose="020B0604020202020204" pitchFamily="34" charset="0"/>
            <a:cs typeface="Arial" panose="020B0604020202020204" pitchFamily="34" charset="0"/>
          </a:endParaRPr>
        </a:p>
      </dgm:t>
    </dgm:pt>
    <dgm:pt modelId="{97738641-0C9A-465E-8ABF-AE91FD0C1143}" type="parTrans" cxnId="{5E89AA84-EA97-4056-A04B-4C170CF2764B}">
      <dgm:prSet/>
      <dgm:spPr/>
      <dgm:t>
        <a:bodyPr/>
        <a:lstStyle/>
        <a:p>
          <a:endParaRPr lang="en-US" sz="1600">
            <a:latin typeface="Arial" panose="020B0604020202020204" pitchFamily="34" charset="0"/>
            <a:cs typeface="Arial" panose="020B0604020202020204" pitchFamily="34" charset="0"/>
          </a:endParaRPr>
        </a:p>
      </dgm:t>
    </dgm:pt>
    <dgm:pt modelId="{0D3A0C70-7554-4DB4-B3B0-3F641899B1A5}" type="sibTrans" cxnId="{5E89AA84-EA97-4056-A04B-4C170CF2764B}">
      <dgm:prSet/>
      <dgm:spPr/>
      <dgm:t>
        <a:bodyPr/>
        <a:lstStyle/>
        <a:p>
          <a:endParaRPr lang="en-US" sz="1600">
            <a:latin typeface="Arial" panose="020B0604020202020204" pitchFamily="34" charset="0"/>
            <a:cs typeface="Arial" panose="020B0604020202020204" pitchFamily="34" charset="0"/>
          </a:endParaRPr>
        </a:p>
      </dgm:t>
    </dgm:pt>
    <dgm:pt modelId="{9A6569CF-0AD5-4802-9C1F-B12130FB6542}">
      <dgm:prSet phldrT="[Text]" custT="1"/>
      <dgm:spPr/>
      <dgm:t>
        <a:bodyPr/>
        <a:lstStyle/>
        <a:p>
          <a:r>
            <a:rPr lang="en-US" sz="2000" b="1" dirty="0" smtClean="0">
              <a:latin typeface="Arial" panose="020B0604020202020204" pitchFamily="34" charset="0"/>
              <a:cs typeface="Arial" panose="020B0604020202020204" pitchFamily="34" charset="0"/>
            </a:rPr>
            <a:t>Micro Limitations</a:t>
          </a:r>
          <a:endParaRPr lang="en-US" sz="2000" b="1" dirty="0">
            <a:latin typeface="Arial" panose="020B0604020202020204" pitchFamily="34" charset="0"/>
            <a:cs typeface="Arial" panose="020B0604020202020204" pitchFamily="34" charset="0"/>
          </a:endParaRPr>
        </a:p>
      </dgm:t>
    </dgm:pt>
    <dgm:pt modelId="{A21743C4-DA8D-4F92-962A-39D1B128C863}" type="parTrans" cxnId="{565B313C-728D-47B7-AE4A-E74735C51230}">
      <dgm:prSet/>
      <dgm:spPr/>
      <dgm:t>
        <a:bodyPr/>
        <a:lstStyle/>
        <a:p>
          <a:endParaRPr lang="en-US" sz="1600">
            <a:latin typeface="Arial" panose="020B0604020202020204" pitchFamily="34" charset="0"/>
            <a:cs typeface="Arial" panose="020B0604020202020204" pitchFamily="34" charset="0"/>
          </a:endParaRPr>
        </a:p>
      </dgm:t>
    </dgm:pt>
    <dgm:pt modelId="{6409462B-55AB-42C8-A4B2-54BBF9F75CD2}" type="sibTrans" cxnId="{565B313C-728D-47B7-AE4A-E74735C51230}">
      <dgm:prSet/>
      <dgm:spPr/>
      <dgm:t>
        <a:bodyPr/>
        <a:lstStyle/>
        <a:p>
          <a:endParaRPr lang="en-US" sz="1600">
            <a:latin typeface="Arial" panose="020B0604020202020204" pitchFamily="34" charset="0"/>
            <a:cs typeface="Arial" panose="020B0604020202020204" pitchFamily="34" charset="0"/>
          </a:endParaRPr>
        </a:p>
      </dgm:t>
    </dgm:pt>
    <dgm:pt modelId="{8E8E1621-B940-4789-84CB-FFB9F73F6052}">
      <dgm:prSet phldrT="[Text]" custT="1"/>
      <dgm:spPr/>
      <dgm:t>
        <a:bodyPr/>
        <a:lstStyle/>
        <a:p>
          <a:r>
            <a:rPr lang="en-US" sz="1600" dirty="0" smtClean="0">
              <a:latin typeface="Arial" panose="020B0604020202020204" pitchFamily="34" charset="0"/>
              <a:cs typeface="Arial" panose="020B0604020202020204" pitchFamily="34" charset="0"/>
            </a:rPr>
            <a:t>No real culture change needed</a:t>
          </a:r>
          <a:endParaRPr lang="en-US" sz="1600" dirty="0">
            <a:latin typeface="Arial" panose="020B0604020202020204" pitchFamily="34" charset="0"/>
            <a:cs typeface="Arial" panose="020B0604020202020204" pitchFamily="34" charset="0"/>
          </a:endParaRPr>
        </a:p>
      </dgm:t>
    </dgm:pt>
    <dgm:pt modelId="{AB6B0042-409C-4B88-A8AF-25812F81A5D2}" type="parTrans" cxnId="{0059AAF5-56A2-4F67-AD4F-A3F4F361330A}">
      <dgm:prSet/>
      <dgm:spPr/>
      <dgm:t>
        <a:bodyPr/>
        <a:lstStyle/>
        <a:p>
          <a:endParaRPr lang="en-US" sz="1600">
            <a:latin typeface="Arial" panose="020B0604020202020204" pitchFamily="34" charset="0"/>
            <a:cs typeface="Arial" panose="020B0604020202020204" pitchFamily="34" charset="0"/>
          </a:endParaRPr>
        </a:p>
      </dgm:t>
    </dgm:pt>
    <dgm:pt modelId="{6A4F26DF-06AB-46AC-8489-0BAE0E913C4F}" type="sibTrans" cxnId="{0059AAF5-56A2-4F67-AD4F-A3F4F361330A}">
      <dgm:prSet/>
      <dgm:spPr/>
      <dgm:t>
        <a:bodyPr/>
        <a:lstStyle/>
        <a:p>
          <a:endParaRPr lang="en-US" sz="1600">
            <a:latin typeface="Arial" panose="020B0604020202020204" pitchFamily="34" charset="0"/>
            <a:cs typeface="Arial" panose="020B0604020202020204" pitchFamily="34" charset="0"/>
          </a:endParaRPr>
        </a:p>
      </dgm:t>
    </dgm:pt>
    <dgm:pt modelId="{D5C953BE-5EF7-44C1-9BAD-FCBA10F0EBB7}">
      <dgm:prSet phldrT="[Text]" custT="1"/>
      <dgm:spPr/>
      <dgm:t>
        <a:bodyPr/>
        <a:lstStyle/>
        <a:p>
          <a:r>
            <a:rPr lang="en-US" sz="2000" b="1" dirty="0" smtClean="0">
              <a:latin typeface="Arial" panose="020B0604020202020204" pitchFamily="34" charset="0"/>
              <a:cs typeface="Arial" panose="020B0604020202020204" pitchFamily="34" charset="0"/>
            </a:rPr>
            <a:t>Macro</a:t>
          </a:r>
          <a:endParaRPr lang="en-US" sz="2000" b="1" dirty="0">
            <a:latin typeface="Arial" panose="020B0604020202020204" pitchFamily="34" charset="0"/>
            <a:cs typeface="Arial" panose="020B0604020202020204" pitchFamily="34" charset="0"/>
          </a:endParaRPr>
        </a:p>
      </dgm:t>
    </dgm:pt>
    <dgm:pt modelId="{D8CAF16D-595B-476D-81FD-86F44E7A3F51}" type="parTrans" cxnId="{4C19169F-83F3-4226-A17E-8B7BBDC03FF2}">
      <dgm:prSet/>
      <dgm:spPr/>
      <dgm:t>
        <a:bodyPr/>
        <a:lstStyle/>
        <a:p>
          <a:endParaRPr lang="en-US" sz="1600">
            <a:latin typeface="Arial" panose="020B0604020202020204" pitchFamily="34" charset="0"/>
            <a:cs typeface="Arial" panose="020B0604020202020204" pitchFamily="34" charset="0"/>
          </a:endParaRPr>
        </a:p>
      </dgm:t>
    </dgm:pt>
    <dgm:pt modelId="{1819BDAB-5291-473B-BD01-C60B524E35CA}" type="sibTrans" cxnId="{4C19169F-83F3-4226-A17E-8B7BBDC03FF2}">
      <dgm:prSet/>
      <dgm:spPr/>
      <dgm:t>
        <a:bodyPr/>
        <a:lstStyle/>
        <a:p>
          <a:endParaRPr lang="en-US" sz="1600">
            <a:latin typeface="Arial" panose="020B0604020202020204" pitchFamily="34" charset="0"/>
            <a:cs typeface="Arial" panose="020B0604020202020204" pitchFamily="34" charset="0"/>
          </a:endParaRPr>
        </a:p>
      </dgm:t>
    </dgm:pt>
    <dgm:pt modelId="{13C1D83D-2019-4E82-8DDF-73DB7CE3610A}">
      <dgm:prSet phldrT="[Text]" custT="1"/>
      <dgm:spPr/>
      <dgm:t>
        <a:bodyPr/>
        <a:lstStyle/>
        <a:p>
          <a:r>
            <a:rPr lang="en-US" sz="1600" dirty="0" smtClean="0">
              <a:latin typeface="Arial" panose="020B0604020202020204" pitchFamily="34" charset="0"/>
              <a:cs typeface="Arial" panose="020B0604020202020204" pitchFamily="34" charset="0"/>
            </a:rPr>
            <a:t>Comprehensive</a:t>
          </a:r>
          <a:endParaRPr lang="en-US" sz="1600" dirty="0">
            <a:latin typeface="Arial" panose="020B0604020202020204" pitchFamily="34" charset="0"/>
            <a:cs typeface="Arial" panose="020B0604020202020204" pitchFamily="34" charset="0"/>
          </a:endParaRPr>
        </a:p>
      </dgm:t>
    </dgm:pt>
    <dgm:pt modelId="{79D23344-6B0E-4E15-BD56-F8483BD9AE21}" type="parTrans" cxnId="{F5B47C48-40B4-4698-982A-A483CF57D115}">
      <dgm:prSet/>
      <dgm:spPr/>
      <dgm:t>
        <a:bodyPr/>
        <a:lstStyle/>
        <a:p>
          <a:endParaRPr lang="en-US" sz="1600">
            <a:latin typeface="Arial" panose="020B0604020202020204" pitchFamily="34" charset="0"/>
            <a:cs typeface="Arial" panose="020B0604020202020204" pitchFamily="34" charset="0"/>
          </a:endParaRPr>
        </a:p>
      </dgm:t>
    </dgm:pt>
    <dgm:pt modelId="{F3BBC9CC-58F5-4539-9A7B-857E4616F9CF}" type="sibTrans" cxnId="{F5B47C48-40B4-4698-982A-A483CF57D115}">
      <dgm:prSet/>
      <dgm:spPr/>
      <dgm:t>
        <a:bodyPr/>
        <a:lstStyle/>
        <a:p>
          <a:endParaRPr lang="en-US" sz="1600">
            <a:latin typeface="Arial" panose="020B0604020202020204" pitchFamily="34" charset="0"/>
            <a:cs typeface="Arial" panose="020B0604020202020204" pitchFamily="34" charset="0"/>
          </a:endParaRPr>
        </a:p>
      </dgm:t>
    </dgm:pt>
    <dgm:pt modelId="{8CBEB9F7-C1E7-496B-BBA8-975C7E4B09A9}">
      <dgm:prSet custT="1"/>
      <dgm:spPr/>
      <dgm:t>
        <a:bodyPr/>
        <a:lstStyle/>
        <a:p>
          <a:r>
            <a:rPr lang="en-US" sz="1600" dirty="0" smtClean="0">
              <a:latin typeface="Arial" panose="020B0604020202020204" pitchFamily="34" charset="0"/>
              <a:cs typeface="Arial" panose="020B0604020202020204" pitchFamily="34" charset="0"/>
            </a:rPr>
            <a:t>Strategic</a:t>
          </a:r>
          <a:endParaRPr lang="en-US" sz="1600" dirty="0">
            <a:latin typeface="Arial" panose="020B0604020202020204" pitchFamily="34" charset="0"/>
            <a:cs typeface="Arial" panose="020B0604020202020204" pitchFamily="34" charset="0"/>
          </a:endParaRPr>
        </a:p>
      </dgm:t>
    </dgm:pt>
    <dgm:pt modelId="{8BAE6426-84E1-48A5-9820-53EF0B06AFA7}" type="parTrans" cxnId="{492B99F5-EB03-499B-9A17-AFDDCEB218F0}">
      <dgm:prSet/>
      <dgm:spPr/>
      <dgm:t>
        <a:bodyPr/>
        <a:lstStyle/>
        <a:p>
          <a:endParaRPr lang="en-US" sz="1600">
            <a:latin typeface="Arial" panose="020B0604020202020204" pitchFamily="34" charset="0"/>
            <a:cs typeface="Arial" panose="020B0604020202020204" pitchFamily="34" charset="0"/>
          </a:endParaRPr>
        </a:p>
      </dgm:t>
    </dgm:pt>
    <dgm:pt modelId="{142BB0EB-2D98-4F8E-A710-975986AAC0AA}" type="sibTrans" cxnId="{492B99F5-EB03-499B-9A17-AFDDCEB218F0}">
      <dgm:prSet/>
      <dgm:spPr/>
      <dgm:t>
        <a:bodyPr/>
        <a:lstStyle/>
        <a:p>
          <a:endParaRPr lang="en-US" sz="1600">
            <a:latin typeface="Arial" panose="020B0604020202020204" pitchFamily="34" charset="0"/>
            <a:cs typeface="Arial" panose="020B0604020202020204" pitchFamily="34" charset="0"/>
          </a:endParaRPr>
        </a:p>
      </dgm:t>
    </dgm:pt>
    <dgm:pt modelId="{F4332484-02FF-4C32-847B-6822CFC0A409}">
      <dgm:prSet custT="1"/>
      <dgm:spPr/>
      <dgm:t>
        <a:bodyPr/>
        <a:lstStyle/>
        <a:p>
          <a:r>
            <a:rPr lang="en-US" sz="1600" dirty="0" smtClean="0">
              <a:latin typeface="Arial" panose="020B0604020202020204" pitchFamily="34" charset="0"/>
              <a:cs typeface="Arial" panose="020B0604020202020204" pitchFamily="34" charset="0"/>
            </a:rPr>
            <a:t>Value creation +</a:t>
          </a:r>
          <a:endParaRPr lang="en-US" sz="1600" dirty="0">
            <a:latin typeface="Arial" panose="020B0604020202020204" pitchFamily="34" charset="0"/>
            <a:cs typeface="Arial" panose="020B0604020202020204" pitchFamily="34" charset="0"/>
          </a:endParaRPr>
        </a:p>
      </dgm:t>
    </dgm:pt>
    <dgm:pt modelId="{42AC398F-D7E3-428F-89F9-E4FAAD5C90C4}" type="parTrans" cxnId="{4DC51010-9D7F-4FD0-BA52-D28241B3476B}">
      <dgm:prSet/>
      <dgm:spPr/>
      <dgm:t>
        <a:bodyPr/>
        <a:lstStyle/>
        <a:p>
          <a:endParaRPr lang="en-US" sz="1600">
            <a:latin typeface="Arial" panose="020B0604020202020204" pitchFamily="34" charset="0"/>
            <a:cs typeface="Arial" panose="020B0604020202020204" pitchFamily="34" charset="0"/>
          </a:endParaRPr>
        </a:p>
      </dgm:t>
    </dgm:pt>
    <dgm:pt modelId="{3B876838-4A79-435C-81B7-F84D01B55123}" type="sibTrans" cxnId="{4DC51010-9D7F-4FD0-BA52-D28241B3476B}">
      <dgm:prSet/>
      <dgm:spPr/>
      <dgm:t>
        <a:bodyPr/>
        <a:lstStyle/>
        <a:p>
          <a:endParaRPr lang="en-US" sz="1600">
            <a:latin typeface="Arial" panose="020B0604020202020204" pitchFamily="34" charset="0"/>
            <a:cs typeface="Arial" panose="020B0604020202020204" pitchFamily="34" charset="0"/>
          </a:endParaRPr>
        </a:p>
      </dgm:t>
    </dgm:pt>
    <dgm:pt modelId="{5236E020-1045-4AA7-8AC7-1F82BC119D0F}">
      <dgm:prSet custT="1"/>
      <dgm:spPr/>
      <dgm:t>
        <a:bodyPr/>
        <a:lstStyle/>
        <a:p>
          <a:r>
            <a:rPr lang="en-US" sz="1600" dirty="0" smtClean="0">
              <a:latin typeface="Arial" panose="020B0604020202020204" pitchFamily="34" charset="0"/>
              <a:cs typeface="Arial" panose="020B0604020202020204" pitchFamily="34" charset="0"/>
            </a:rPr>
            <a:t>Emerging risk</a:t>
          </a:r>
          <a:endParaRPr lang="en-US" sz="1600" dirty="0">
            <a:latin typeface="Arial" panose="020B0604020202020204" pitchFamily="34" charset="0"/>
            <a:cs typeface="Arial" panose="020B0604020202020204" pitchFamily="34" charset="0"/>
          </a:endParaRPr>
        </a:p>
      </dgm:t>
    </dgm:pt>
    <dgm:pt modelId="{F19AB5E5-4327-464C-AF7E-4F9EF33AAEC2}" type="parTrans" cxnId="{DB698A58-A2D4-4765-B183-834D99499318}">
      <dgm:prSet/>
      <dgm:spPr/>
      <dgm:t>
        <a:bodyPr/>
        <a:lstStyle/>
        <a:p>
          <a:endParaRPr lang="en-US" sz="1600">
            <a:latin typeface="Arial" panose="020B0604020202020204" pitchFamily="34" charset="0"/>
            <a:cs typeface="Arial" panose="020B0604020202020204" pitchFamily="34" charset="0"/>
          </a:endParaRPr>
        </a:p>
      </dgm:t>
    </dgm:pt>
    <dgm:pt modelId="{A7D8066C-7C95-4943-B457-1BA3AB12E9BB}" type="sibTrans" cxnId="{DB698A58-A2D4-4765-B183-834D99499318}">
      <dgm:prSet/>
      <dgm:spPr/>
      <dgm:t>
        <a:bodyPr/>
        <a:lstStyle/>
        <a:p>
          <a:endParaRPr lang="en-US" sz="1600">
            <a:latin typeface="Arial" panose="020B0604020202020204" pitchFamily="34" charset="0"/>
            <a:cs typeface="Arial" panose="020B0604020202020204" pitchFamily="34" charset="0"/>
          </a:endParaRPr>
        </a:p>
      </dgm:t>
    </dgm:pt>
    <dgm:pt modelId="{A05F396D-801E-4EE3-B507-B7A6CD192577}">
      <dgm:prSet custT="1"/>
      <dgm:spPr/>
      <dgm:t>
        <a:bodyPr/>
        <a:lstStyle/>
        <a:p>
          <a:r>
            <a:rPr lang="en-US" sz="1600" smtClean="0">
              <a:latin typeface="Arial" panose="020B0604020202020204" pitchFamily="34" charset="0"/>
              <a:cs typeface="Arial" panose="020B0604020202020204" pitchFamily="34" charset="0"/>
            </a:rPr>
            <a:t>Buy-in may not stick</a:t>
          </a:r>
          <a:endParaRPr lang="en-US" sz="1600" dirty="0">
            <a:latin typeface="Arial" panose="020B0604020202020204" pitchFamily="34" charset="0"/>
            <a:cs typeface="Arial" panose="020B0604020202020204" pitchFamily="34" charset="0"/>
          </a:endParaRPr>
        </a:p>
      </dgm:t>
    </dgm:pt>
    <dgm:pt modelId="{2947BED6-9632-4999-B24C-092D19B3AB82}" type="parTrans" cxnId="{39E0D79C-1560-41BB-B6F6-58F292631AD5}">
      <dgm:prSet/>
      <dgm:spPr/>
      <dgm:t>
        <a:bodyPr/>
        <a:lstStyle/>
        <a:p>
          <a:endParaRPr lang="en-US" sz="1600">
            <a:latin typeface="Arial" panose="020B0604020202020204" pitchFamily="34" charset="0"/>
            <a:cs typeface="Arial" panose="020B0604020202020204" pitchFamily="34" charset="0"/>
          </a:endParaRPr>
        </a:p>
      </dgm:t>
    </dgm:pt>
    <dgm:pt modelId="{0398BFAB-F948-4F4A-9231-3F99D2892C7E}" type="sibTrans" cxnId="{39E0D79C-1560-41BB-B6F6-58F292631AD5}">
      <dgm:prSet/>
      <dgm:spPr/>
      <dgm:t>
        <a:bodyPr/>
        <a:lstStyle/>
        <a:p>
          <a:endParaRPr lang="en-US" sz="1600">
            <a:latin typeface="Arial" panose="020B0604020202020204" pitchFamily="34" charset="0"/>
            <a:cs typeface="Arial" panose="020B0604020202020204" pitchFamily="34" charset="0"/>
          </a:endParaRPr>
        </a:p>
      </dgm:t>
    </dgm:pt>
    <dgm:pt modelId="{2A2C84DD-289E-4790-85F9-97EAC96219EB}">
      <dgm:prSet custT="1"/>
      <dgm:spPr/>
      <dgm:t>
        <a:bodyPr/>
        <a:lstStyle/>
        <a:p>
          <a:r>
            <a:rPr lang="en-US" sz="1600" dirty="0" smtClean="0">
              <a:latin typeface="Arial" panose="020B0604020202020204" pitchFamily="34" charset="0"/>
              <a:cs typeface="Arial" panose="020B0604020202020204" pitchFamily="34" charset="0"/>
            </a:rPr>
            <a:t>May or may not contribute to organizational success/failure</a:t>
          </a:r>
          <a:endParaRPr lang="en-US" sz="1600" dirty="0">
            <a:latin typeface="Arial" panose="020B0604020202020204" pitchFamily="34" charset="0"/>
            <a:cs typeface="Arial" panose="020B0604020202020204" pitchFamily="34" charset="0"/>
          </a:endParaRPr>
        </a:p>
      </dgm:t>
    </dgm:pt>
    <dgm:pt modelId="{17C0C8C5-17E7-4F00-899F-C09DAE3E9AB7}" type="parTrans" cxnId="{1F98378E-3FDE-4390-898D-1E1A74648ACD}">
      <dgm:prSet/>
      <dgm:spPr/>
      <dgm:t>
        <a:bodyPr/>
        <a:lstStyle/>
        <a:p>
          <a:endParaRPr lang="en-US" sz="1600">
            <a:latin typeface="Arial" panose="020B0604020202020204" pitchFamily="34" charset="0"/>
            <a:cs typeface="Arial" panose="020B0604020202020204" pitchFamily="34" charset="0"/>
          </a:endParaRPr>
        </a:p>
      </dgm:t>
    </dgm:pt>
    <dgm:pt modelId="{8F3A528D-36B7-4B7B-B4F2-AE9B8DB54EE5}" type="sibTrans" cxnId="{1F98378E-3FDE-4390-898D-1E1A74648ACD}">
      <dgm:prSet/>
      <dgm:spPr/>
      <dgm:t>
        <a:bodyPr/>
        <a:lstStyle/>
        <a:p>
          <a:endParaRPr lang="en-US" sz="1600">
            <a:latin typeface="Arial" panose="020B0604020202020204" pitchFamily="34" charset="0"/>
            <a:cs typeface="Arial" panose="020B0604020202020204" pitchFamily="34" charset="0"/>
          </a:endParaRPr>
        </a:p>
      </dgm:t>
    </dgm:pt>
    <dgm:pt modelId="{3E1BAE47-0B27-4CEE-BD0C-0847D7DC3047}">
      <dgm:prSet custT="1"/>
      <dgm:spPr/>
      <dgm:t>
        <a:bodyPr/>
        <a:lstStyle/>
        <a:p>
          <a:r>
            <a:rPr lang="en-US" sz="1600" dirty="0" smtClean="0">
              <a:latin typeface="Arial" panose="020B0604020202020204" pitchFamily="34" charset="0"/>
              <a:cs typeface="Arial" panose="020B0604020202020204" pitchFamily="34" charset="0"/>
            </a:rPr>
            <a:t>Multiple “micro” assessments split resources &amp; energy</a:t>
          </a:r>
          <a:endParaRPr lang="en-US" sz="1600" dirty="0">
            <a:latin typeface="Arial" panose="020B0604020202020204" pitchFamily="34" charset="0"/>
            <a:cs typeface="Arial" panose="020B0604020202020204" pitchFamily="34" charset="0"/>
          </a:endParaRPr>
        </a:p>
      </dgm:t>
    </dgm:pt>
    <dgm:pt modelId="{45AC17D7-B996-4F70-ADBD-60E794F58607}" type="parTrans" cxnId="{B6B7765D-153E-4285-B025-5995D31BB04C}">
      <dgm:prSet/>
      <dgm:spPr/>
      <dgm:t>
        <a:bodyPr/>
        <a:lstStyle/>
        <a:p>
          <a:endParaRPr lang="en-US" sz="1600">
            <a:latin typeface="Arial" panose="020B0604020202020204" pitchFamily="34" charset="0"/>
            <a:cs typeface="Arial" panose="020B0604020202020204" pitchFamily="34" charset="0"/>
          </a:endParaRPr>
        </a:p>
      </dgm:t>
    </dgm:pt>
    <dgm:pt modelId="{23936370-EB80-40D8-9A7B-E4CDC6914FF2}" type="sibTrans" cxnId="{B6B7765D-153E-4285-B025-5995D31BB04C}">
      <dgm:prSet/>
      <dgm:spPr/>
      <dgm:t>
        <a:bodyPr/>
        <a:lstStyle/>
        <a:p>
          <a:endParaRPr lang="en-US" sz="1600">
            <a:latin typeface="Arial" panose="020B0604020202020204" pitchFamily="34" charset="0"/>
            <a:cs typeface="Arial" panose="020B0604020202020204" pitchFamily="34" charset="0"/>
          </a:endParaRPr>
        </a:p>
      </dgm:t>
    </dgm:pt>
    <dgm:pt modelId="{D45C86A5-AB3C-429E-A7F6-A9D6D6E00A8D}">
      <dgm:prSet custT="1"/>
      <dgm:spPr/>
      <dgm:t>
        <a:bodyPr/>
        <a:lstStyle/>
        <a:p>
          <a:endParaRPr lang="en-US" sz="1600" dirty="0">
            <a:latin typeface="Arial" panose="020B0604020202020204" pitchFamily="34" charset="0"/>
            <a:cs typeface="Arial" panose="020B0604020202020204" pitchFamily="34" charset="0"/>
          </a:endParaRPr>
        </a:p>
      </dgm:t>
    </dgm:pt>
    <dgm:pt modelId="{EBB58B7C-6E8A-4990-90C5-99B4D5A5463B}" type="parTrans" cxnId="{C3FDB39F-189A-4AA8-B0F4-9559430699A3}">
      <dgm:prSet/>
      <dgm:spPr/>
      <dgm:t>
        <a:bodyPr/>
        <a:lstStyle/>
        <a:p>
          <a:endParaRPr lang="en-US" sz="1600">
            <a:latin typeface="Arial" panose="020B0604020202020204" pitchFamily="34" charset="0"/>
            <a:cs typeface="Arial" panose="020B0604020202020204" pitchFamily="34" charset="0"/>
          </a:endParaRPr>
        </a:p>
      </dgm:t>
    </dgm:pt>
    <dgm:pt modelId="{DD8CF8EB-968B-44C3-9B95-1D4ABA609249}" type="sibTrans" cxnId="{C3FDB39F-189A-4AA8-B0F4-9559430699A3}">
      <dgm:prSet/>
      <dgm:spPr/>
      <dgm:t>
        <a:bodyPr/>
        <a:lstStyle/>
        <a:p>
          <a:endParaRPr lang="en-US" sz="1600">
            <a:latin typeface="Arial" panose="020B0604020202020204" pitchFamily="34" charset="0"/>
            <a:cs typeface="Arial" panose="020B0604020202020204" pitchFamily="34" charset="0"/>
          </a:endParaRPr>
        </a:p>
      </dgm:t>
    </dgm:pt>
    <dgm:pt modelId="{57CC20DB-4D4D-4CAE-96D4-AF16FA6EC67C}">
      <dgm:prSet custT="1"/>
      <dgm:spPr/>
      <dgm:t>
        <a:bodyPr/>
        <a:lstStyle/>
        <a:p>
          <a:r>
            <a:rPr lang="en-US" sz="1600" dirty="0" smtClean="0">
              <a:latin typeface="Arial" panose="020B0604020202020204" pitchFamily="34" charset="0"/>
              <a:cs typeface="Arial" panose="020B0604020202020204" pitchFamily="34" charset="0"/>
            </a:rPr>
            <a:t>Good way to start small</a:t>
          </a:r>
          <a:endParaRPr lang="en-US" sz="1600" dirty="0">
            <a:latin typeface="Arial" panose="020B0604020202020204" pitchFamily="34" charset="0"/>
            <a:cs typeface="Arial" panose="020B0604020202020204" pitchFamily="34" charset="0"/>
          </a:endParaRPr>
        </a:p>
      </dgm:t>
    </dgm:pt>
    <dgm:pt modelId="{051FF2EF-B55A-40BB-8472-72833CD0740C}" type="parTrans" cxnId="{4C684C36-EACA-43F2-9103-1C7AE455958F}">
      <dgm:prSet/>
      <dgm:spPr/>
      <dgm:t>
        <a:bodyPr/>
        <a:lstStyle/>
        <a:p>
          <a:endParaRPr lang="en-US" sz="1600">
            <a:latin typeface="Arial" panose="020B0604020202020204" pitchFamily="34" charset="0"/>
            <a:cs typeface="Arial" panose="020B0604020202020204" pitchFamily="34" charset="0"/>
          </a:endParaRPr>
        </a:p>
      </dgm:t>
    </dgm:pt>
    <dgm:pt modelId="{37DADF95-3576-4941-84E0-443FDBFDB4BE}" type="sibTrans" cxnId="{4C684C36-EACA-43F2-9103-1C7AE455958F}">
      <dgm:prSet/>
      <dgm:spPr/>
      <dgm:t>
        <a:bodyPr/>
        <a:lstStyle/>
        <a:p>
          <a:endParaRPr lang="en-US" sz="1600">
            <a:latin typeface="Arial" panose="020B0604020202020204" pitchFamily="34" charset="0"/>
            <a:cs typeface="Arial" panose="020B0604020202020204" pitchFamily="34" charset="0"/>
          </a:endParaRPr>
        </a:p>
      </dgm:t>
    </dgm:pt>
    <dgm:pt modelId="{2D958A97-F9C4-447C-98A5-1C66F867A253}">
      <dgm:prSet custT="1"/>
      <dgm:spPr/>
      <dgm:t>
        <a:bodyPr/>
        <a:lstStyle/>
        <a:p>
          <a:r>
            <a:rPr lang="en-US" sz="1600" dirty="0" smtClean="0">
              <a:latin typeface="Arial" panose="020B0604020202020204" pitchFamily="34" charset="0"/>
              <a:cs typeface="Arial" panose="020B0604020202020204" pitchFamily="34" charset="0"/>
            </a:rPr>
            <a:t>Quick wins</a:t>
          </a:r>
          <a:endParaRPr lang="en-US" sz="1600" dirty="0">
            <a:latin typeface="Arial" panose="020B0604020202020204" pitchFamily="34" charset="0"/>
            <a:cs typeface="Arial" panose="020B0604020202020204" pitchFamily="34" charset="0"/>
          </a:endParaRPr>
        </a:p>
      </dgm:t>
    </dgm:pt>
    <dgm:pt modelId="{6CFA8A3B-1898-4E35-9E18-CA7D988F3023}" type="parTrans" cxnId="{D11E71E0-7249-498D-9173-4BB364FBD9D3}">
      <dgm:prSet/>
      <dgm:spPr/>
      <dgm:t>
        <a:bodyPr/>
        <a:lstStyle/>
        <a:p>
          <a:endParaRPr lang="en-US" sz="1600">
            <a:latin typeface="Arial" panose="020B0604020202020204" pitchFamily="34" charset="0"/>
            <a:cs typeface="Arial" panose="020B0604020202020204" pitchFamily="34" charset="0"/>
          </a:endParaRPr>
        </a:p>
      </dgm:t>
    </dgm:pt>
    <dgm:pt modelId="{601364C6-4008-441E-8DFF-83515E1C49E0}" type="sibTrans" cxnId="{D11E71E0-7249-498D-9173-4BB364FBD9D3}">
      <dgm:prSet/>
      <dgm:spPr/>
      <dgm:t>
        <a:bodyPr/>
        <a:lstStyle/>
        <a:p>
          <a:endParaRPr lang="en-US" sz="1600">
            <a:latin typeface="Arial" panose="020B0604020202020204" pitchFamily="34" charset="0"/>
            <a:cs typeface="Arial" panose="020B0604020202020204" pitchFamily="34" charset="0"/>
          </a:endParaRPr>
        </a:p>
      </dgm:t>
    </dgm:pt>
    <dgm:pt modelId="{5024494B-F5C8-42CC-A78A-3A4E775E36EB}">
      <dgm:prSet custT="1"/>
      <dgm:spPr/>
      <dgm:t>
        <a:bodyPr/>
        <a:lstStyle/>
        <a:p>
          <a:endParaRPr lang="en-US" sz="1600" dirty="0">
            <a:latin typeface="Arial" panose="020B0604020202020204" pitchFamily="34" charset="0"/>
            <a:cs typeface="Arial" panose="020B0604020202020204" pitchFamily="34" charset="0"/>
          </a:endParaRPr>
        </a:p>
      </dgm:t>
    </dgm:pt>
    <dgm:pt modelId="{0B93CF05-65E1-454C-9D33-D867418E017C}" type="parTrans" cxnId="{10566779-FCDF-4C3E-B945-438869103DF4}">
      <dgm:prSet/>
      <dgm:spPr/>
      <dgm:t>
        <a:bodyPr/>
        <a:lstStyle/>
        <a:p>
          <a:endParaRPr lang="en-US" sz="1600">
            <a:latin typeface="Arial" panose="020B0604020202020204" pitchFamily="34" charset="0"/>
            <a:cs typeface="Arial" panose="020B0604020202020204" pitchFamily="34" charset="0"/>
          </a:endParaRPr>
        </a:p>
      </dgm:t>
    </dgm:pt>
    <dgm:pt modelId="{1E9FA3E5-86D7-46D5-B71A-16FD610E2D6E}" type="sibTrans" cxnId="{10566779-FCDF-4C3E-B945-438869103DF4}">
      <dgm:prSet/>
      <dgm:spPr/>
      <dgm:t>
        <a:bodyPr/>
        <a:lstStyle/>
        <a:p>
          <a:endParaRPr lang="en-US" sz="1600">
            <a:latin typeface="Arial" panose="020B0604020202020204" pitchFamily="34" charset="0"/>
            <a:cs typeface="Arial" panose="020B0604020202020204" pitchFamily="34" charset="0"/>
          </a:endParaRPr>
        </a:p>
      </dgm:t>
    </dgm:pt>
    <dgm:pt modelId="{04F90421-0F70-4E64-89E8-F5A7DB858114}">
      <dgm:prSet custT="1"/>
      <dgm:spPr/>
      <dgm:t>
        <a:bodyPr/>
        <a:lstStyle/>
        <a:p>
          <a:r>
            <a:rPr lang="en-US" sz="1600" dirty="0" smtClean="0">
              <a:latin typeface="Arial" panose="020B0604020202020204" pitchFamily="34" charset="0"/>
              <a:cs typeface="Arial" panose="020B0604020202020204" pitchFamily="34" charset="0"/>
            </a:rPr>
            <a:t>Business integration </a:t>
          </a:r>
          <a:endParaRPr lang="en-US" sz="1600" dirty="0">
            <a:latin typeface="Arial" panose="020B0604020202020204" pitchFamily="34" charset="0"/>
            <a:cs typeface="Arial" panose="020B0604020202020204" pitchFamily="34" charset="0"/>
          </a:endParaRPr>
        </a:p>
      </dgm:t>
    </dgm:pt>
    <dgm:pt modelId="{8EEA52C1-1CC0-4BCF-937A-26D8E5631615}" type="parTrans" cxnId="{15B82B86-06DD-4B79-A6AA-FD1285917FA0}">
      <dgm:prSet/>
      <dgm:spPr/>
      <dgm:t>
        <a:bodyPr/>
        <a:lstStyle/>
        <a:p>
          <a:endParaRPr lang="en-US"/>
        </a:p>
      </dgm:t>
    </dgm:pt>
    <dgm:pt modelId="{3D18B758-04C6-4770-99D3-975332C25ECC}" type="sibTrans" cxnId="{15B82B86-06DD-4B79-A6AA-FD1285917FA0}">
      <dgm:prSet/>
      <dgm:spPr/>
      <dgm:t>
        <a:bodyPr/>
        <a:lstStyle/>
        <a:p>
          <a:endParaRPr lang="en-US"/>
        </a:p>
      </dgm:t>
    </dgm:pt>
    <dgm:pt modelId="{B04672BB-C610-45ED-8857-05F65246DD7A}">
      <dgm:prSet custT="1"/>
      <dgm:spPr/>
      <dgm:t>
        <a:bodyPr/>
        <a:lstStyle/>
        <a:p>
          <a:r>
            <a:rPr lang="en-US" sz="1600" dirty="0" smtClean="0">
              <a:latin typeface="Arial" panose="020B0604020202020204" pitchFamily="34" charset="0"/>
              <a:cs typeface="Arial" panose="020B0604020202020204" pitchFamily="34" charset="0"/>
            </a:rPr>
            <a:t>Value protection +</a:t>
          </a:r>
          <a:endParaRPr lang="en-US" sz="1600" dirty="0">
            <a:latin typeface="Arial" panose="020B0604020202020204" pitchFamily="34" charset="0"/>
            <a:cs typeface="Arial" panose="020B0604020202020204" pitchFamily="34" charset="0"/>
          </a:endParaRPr>
        </a:p>
      </dgm:t>
    </dgm:pt>
    <dgm:pt modelId="{2CC229A7-255D-4B64-BF61-F242B52EA787}" type="parTrans" cxnId="{6EB498BE-42CE-4A2F-8987-FEFBB1FF382C}">
      <dgm:prSet/>
      <dgm:spPr/>
      <dgm:t>
        <a:bodyPr/>
        <a:lstStyle/>
        <a:p>
          <a:endParaRPr lang="en-US"/>
        </a:p>
      </dgm:t>
    </dgm:pt>
    <dgm:pt modelId="{DFA425CD-A208-44CA-A25B-868291FB6DD8}" type="sibTrans" cxnId="{6EB498BE-42CE-4A2F-8987-FEFBB1FF382C}">
      <dgm:prSet/>
      <dgm:spPr/>
      <dgm:t>
        <a:bodyPr/>
        <a:lstStyle/>
        <a:p>
          <a:endParaRPr lang="en-US"/>
        </a:p>
      </dgm:t>
    </dgm:pt>
    <dgm:pt modelId="{D2754741-786A-4CC5-9086-B1F185D7BD19}">
      <dgm:prSet custT="1"/>
      <dgm:spPr/>
      <dgm:t>
        <a:bodyPr/>
        <a:lstStyle/>
        <a:p>
          <a:r>
            <a:rPr lang="en-US" sz="1600" dirty="0" smtClean="0">
              <a:latin typeface="Arial" panose="020B0604020202020204" pitchFamily="34" charset="0"/>
              <a:cs typeface="Arial" panose="020B0604020202020204" pitchFamily="34" charset="0"/>
            </a:rPr>
            <a:t>Builds support</a:t>
          </a:r>
          <a:endParaRPr lang="en-US" sz="1600" dirty="0">
            <a:latin typeface="Arial" panose="020B0604020202020204" pitchFamily="34" charset="0"/>
            <a:cs typeface="Arial" panose="020B0604020202020204" pitchFamily="34" charset="0"/>
          </a:endParaRPr>
        </a:p>
      </dgm:t>
    </dgm:pt>
    <dgm:pt modelId="{CE8B2B35-4949-4C02-BFF6-B7C157B66D65}" type="parTrans" cxnId="{F4D17CD8-21DB-4D76-9A3A-80F14FCE14C0}">
      <dgm:prSet/>
      <dgm:spPr/>
      <dgm:t>
        <a:bodyPr/>
        <a:lstStyle/>
        <a:p>
          <a:endParaRPr lang="en-US"/>
        </a:p>
      </dgm:t>
    </dgm:pt>
    <dgm:pt modelId="{28D1F6B1-C02B-4A16-B4B9-8485DD4D8A76}" type="sibTrans" cxnId="{F4D17CD8-21DB-4D76-9A3A-80F14FCE14C0}">
      <dgm:prSet/>
      <dgm:spPr/>
      <dgm:t>
        <a:bodyPr/>
        <a:lstStyle/>
        <a:p>
          <a:endParaRPr lang="en-US"/>
        </a:p>
      </dgm:t>
    </dgm:pt>
    <dgm:pt modelId="{F209DB46-2511-4779-9AA5-4408C36F010D}">
      <dgm:prSet custT="1"/>
      <dgm:spPr/>
      <dgm:t>
        <a:bodyPr/>
        <a:lstStyle/>
        <a:p>
          <a:r>
            <a:rPr lang="en-US" sz="1600" dirty="0" smtClean="0">
              <a:latin typeface="Arial" panose="020B0604020202020204" pitchFamily="34" charset="0"/>
              <a:cs typeface="Arial" panose="020B0604020202020204" pitchFamily="34" charset="0"/>
            </a:rPr>
            <a:t>Natural areas of x-over</a:t>
          </a:r>
          <a:endParaRPr lang="en-US" sz="1600" dirty="0">
            <a:latin typeface="Arial" panose="020B0604020202020204" pitchFamily="34" charset="0"/>
            <a:cs typeface="Arial" panose="020B0604020202020204" pitchFamily="34" charset="0"/>
          </a:endParaRPr>
        </a:p>
      </dgm:t>
    </dgm:pt>
    <dgm:pt modelId="{71FE5082-BAAE-47C7-B40B-BC9A0818529E}" type="parTrans" cxnId="{4F53F2E8-5374-4EE5-98CF-1587D9180634}">
      <dgm:prSet/>
      <dgm:spPr/>
      <dgm:t>
        <a:bodyPr/>
        <a:lstStyle/>
        <a:p>
          <a:endParaRPr lang="en-US"/>
        </a:p>
      </dgm:t>
    </dgm:pt>
    <dgm:pt modelId="{E9C072D9-1875-4AC3-9137-DA619ABBDE58}" type="sibTrans" cxnId="{4F53F2E8-5374-4EE5-98CF-1587D9180634}">
      <dgm:prSet/>
      <dgm:spPr/>
      <dgm:t>
        <a:bodyPr/>
        <a:lstStyle/>
        <a:p>
          <a:endParaRPr lang="en-US"/>
        </a:p>
      </dgm:t>
    </dgm:pt>
    <dgm:pt modelId="{3CBA446F-B94E-4807-968E-E4211A2D92E9}" type="pres">
      <dgm:prSet presAssocID="{20B35620-7D4E-4BBC-B702-7B686945B74C}" presName="Name0" presStyleCnt="0">
        <dgm:presLayoutVars>
          <dgm:dir/>
          <dgm:resizeHandles val="exact"/>
        </dgm:presLayoutVars>
      </dgm:prSet>
      <dgm:spPr/>
      <dgm:t>
        <a:bodyPr/>
        <a:lstStyle/>
        <a:p>
          <a:endParaRPr lang="en-US"/>
        </a:p>
      </dgm:t>
    </dgm:pt>
    <dgm:pt modelId="{2373443B-BEC6-482C-98B2-41E17A92A6AE}" type="pres">
      <dgm:prSet presAssocID="{73C8F4B2-A5B6-4812-AC25-8F9FE68528EB}" presName="node" presStyleLbl="node1" presStyleIdx="0" presStyleCnt="3">
        <dgm:presLayoutVars>
          <dgm:bulletEnabled val="1"/>
        </dgm:presLayoutVars>
      </dgm:prSet>
      <dgm:spPr/>
      <dgm:t>
        <a:bodyPr/>
        <a:lstStyle/>
        <a:p>
          <a:endParaRPr lang="en-US"/>
        </a:p>
      </dgm:t>
    </dgm:pt>
    <dgm:pt modelId="{9E980D31-C575-497E-B984-3486550B34A5}" type="pres">
      <dgm:prSet presAssocID="{02CAC005-61FC-41EF-8CA2-99F1F2BA762A}" presName="sibTrans" presStyleCnt="0"/>
      <dgm:spPr/>
    </dgm:pt>
    <dgm:pt modelId="{6A1F7E69-E717-4B06-B38C-4F44DAB45F3B}" type="pres">
      <dgm:prSet presAssocID="{9A6569CF-0AD5-4802-9C1F-B12130FB6542}" presName="node" presStyleLbl="node1" presStyleIdx="1" presStyleCnt="3">
        <dgm:presLayoutVars>
          <dgm:bulletEnabled val="1"/>
        </dgm:presLayoutVars>
      </dgm:prSet>
      <dgm:spPr/>
      <dgm:t>
        <a:bodyPr/>
        <a:lstStyle/>
        <a:p>
          <a:endParaRPr lang="en-US"/>
        </a:p>
      </dgm:t>
    </dgm:pt>
    <dgm:pt modelId="{329D2207-373A-4DAF-B44A-AF5D11E91381}" type="pres">
      <dgm:prSet presAssocID="{6409462B-55AB-42C8-A4B2-54BBF9F75CD2}" presName="sibTrans" presStyleCnt="0"/>
      <dgm:spPr/>
    </dgm:pt>
    <dgm:pt modelId="{7087CAE1-4CCD-4D8C-9457-221BF48866B6}" type="pres">
      <dgm:prSet presAssocID="{D5C953BE-5EF7-44C1-9BAD-FCBA10F0EBB7}" presName="node" presStyleLbl="node1" presStyleIdx="2" presStyleCnt="3">
        <dgm:presLayoutVars>
          <dgm:bulletEnabled val="1"/>
        </dgm:presLayoutVars>
      </dgm:prSet>
      <dgm:spPr/>
      <dgm:t>
        <a:bodyPr/>
        <a:lstStyle/>
        <a:p>
          <a:endParaRPr lang="en-US"/>
        </a:p>
      </dgm:t>
    </dgm:pt>
  </dgm:ptLst>
  <dgm:cxnLst>
    <dgm:cxn modelId="{357E2B18-DB2A-46F3-8B72-2B09DDD69A89}" type="presOf" srcId="{D45C86A5-AB3C-429E-A7F6-A9D6D6E00A8D}" destId="{6A1F7E69-E717-4B06-B38C-4F44DAB45F3B}" srcOrd="0" destOrd="5" presId="urn:microsoft.com/office/officeart/2005/8/layout/hList6"/>
    <dgm:cxn modelId="{CDDF8761-0A3A-4294-B5B0-AE2EABCC43C2}" type="presOf" srcId="{57CC20DB-4D4D-4CAE-96D4-AF16FA6EC67C}" destId="{2373443B-BEC6-482C-98B2-41E17A92A6AE}" srcOrd="0" destOrd="2" presId="urn:microsoft.com/office/officeart/2005/8/layout/hList6"/>
    <dgm:cxn modelId="{1F98378E-3FDE-4390-898D-1E1A74648ACD}" srcId="{9A6569CF-0AD5-4802-9C1F-B12130FB6542}" destId="{2A2C84DD-289E-4790-85F9-97EAC96219EB}" srcOrd="2" destOrd="0" parTransId="{17C0C8C5-17E7-4F00-899F-C09DAE3E9AB7}" sibTransId="{8F3A528D-36B7-4B7B-B4F2-AE9B8DB54EE5}"/>
    <dgm:cxn modelId="{4DC51010-9D7F-4FD0-BA52-D28241B3476B}" srcId="{D5C953BE-5EF7-44C1-9BAD-FCBA10F0EBB7}" destId="{F4332484-02FF-4C32-847B-6822CFC0A409}" srcOrd="3" destOrd="0" parTransId="{42AC398F-D7E3-428F-89F9-E4FAAD5C90C4}" sibTransId="{3B876838-4A79-435C-81B7-F84D01B55123}"/>
    <dgm:cxn modelId="{DB698A58-A2D4-4765-B183-834D99499318}" srcId="{D5C953BE-5EF7-44C1-9BAD-FCBA10F0EBB7}" destId="{5236E020-1045-4AA7-8AC7-1F82BC119D0F}" srcOrd="5" destOrd="0" parTransId="{F19AB5E5-4327-464C-AF7E-4F9EF33AAEC2}" sibTransId="{A7D8066C-7C95-4943-B457-1BA3AB12E9BB}"/>
    <dgm:cxn modelId="{728DEC51-C6BE-45F8-9F5D-10528C074A68}" type="presOf" srcId="{F209DB46-2511-4779-9AA5-4408C36F010D}" destId="{2373443B-BEC6-482C-98B2-41E17A92A6AE}" srcOrd="0" destOrd="5" presId="urn:microsoft.com/office/officeart/2005/8/layout/hList6"/>
    <dgm:cxn modelId="{0059AAF5-56A2-4F67-AD4F-A3F4F361330A}" srcId="{9A6569CF-0AD5-4802-9C1F-B12130FB6542}" destId="{8E8E1621-B940-4789-84CB-FFB9F73F6052}" srcOrd="0" destOrd="0" parTransId="{AB6B0042-409C-4B88-A8AF-25812F81A5D2}" sibTransId="{6A4F26DF-06AB-46AC-8489-0BAE0E913C4F}"/>
    <dgm:cxn modelId="{B6B7765D-153E-4285-B025-5995D31BB04C}" srcId="{9A6569CF-0AD5-4802-9C1F-B12130FB6542}" destId="{3E1BAE47-0B27-4CEE-BD0C-0847D7DC3047}" srcOrd="3" destOrd="0" parTransId="{45AC17D7-B996-4F70-ADBD-60E794F58607}" sibTransId="{23936370-EB80-40D8-9A7B-E4CDC6914FF2}"/>
    <dgm:cxn modelId="{6EB498BE-42CE-4A2F-8987-FEFBB1FF382C}" srcId="{D5C953BE-5EF7-44C1-9BAD-FCBA10F0EBB7}" destId="{B04672BB-C610-45ED-8857-05F65246DD7A}" srcOrd="4" destOrd="0" parTransId="{2CC229A7-255D-4B64-BF61-F242B52EA787}" sibTransId="{DFA425CD-A208-44CA-A25B-868291FB6DD8}"/>
    <dgm:cxn modelId="{A6B03669-00EC-4115-BAC1-B2E4CE6F4C41}" type="presOf" srcId="{3E1BAE47-0B27-4CEE-BD0C-0847D7DC3047}" destId="{6A1F7E69-E717-4B06-B38C-4F44DAB45F3B}" srcOrd="0" destOrd="4" presId="urn:microsoft.com/office/officeart/2005/8/layout/hList6"/>
    <dgm:cxn modelId="{CDFB50C3-89AC-4CF9-896A-9C88D697EEB3}" type="presOf" srcId="{8E8E1621-B940-4789-84CB-FFB9F73F6052}" destId="{6A1F7E69-E717-4B06-B38C-4F44DAB45F3B}" srcOrd="0" destOrd="1" presId="urn:microsoft.com/office/officeart/2005/8/layout/hList6"/>
    <dgm:cxn modelId="{4C684C36-EACA-43F2-9103-1C7AE455958F}" srcId="{73C8F4B2-A5B6-4812-AC25-8F9FE68528EB}" destId="{57CC20DB-4D4D-4CAE-96D4-AF16FA6EC67C}" srcOrd="1" destOrd="0" parTransId="{051FF2EF-B55A-40BB-8472-72833CD0740C}" sibTransId="{37DADF95-3576-4941-84E0-443FDBFDB4BE}"/>
    <dgm:cxn modelId="{FB0F7889-9121-48E7-87EE-8F93D8B18AEC}" type="presOf" srcId="{A05F396D-801E-4EE3-B507-B7A6CD192577}" destId="{6A1F7E69-E717-4B06-B38C-4F44DAB45F3B}" srcOrd="0" destOrd="2" presId="urn:microsoft.com/office/officeart/2005/8/layout/hList6"/>
    <dgm:cxn modelId="{F4D17CD8-21DB-4D76-9A3A-80F14FCE14C0}" srcId="{73C8F4B2-A5B6-4812-AC25-8F9FE68528EB}" destId="{D2754741-786A-4CC5-9086-B1F185D7BD19}" srcOrd="3" destOrd="0" parTransId="{CE8B2B35-4949-4C02-BFF6-B7C157B66D65}" sibTransId="{28D1F6B1-C02B-4A16-B4B9-8485DD4D8A76}"/>
    <dgm:cxn modelId="{2D292522-C7FB-483B-832F-EE0169A19E28}" type="presOf" srcId="{9A6569CF-0AD5-4802-9C1F-B12130FB6542}" destId="{6A1F7E69-E717-4B06-B38C-4F44DAB45F3B}" srcOrd="0" destOrd="0" presId="urn:microsoft.com/office/officeart/2005/8/layout/hList6"/>
    <dgm:cxn modelId="{6F9211E6-9957-44F2-BA41-088788F38ECB}" type="presOf" srcId="{13C1D83D-2019-4E82-8DDF-73DB7CE3610A}" destId="{7087CAE1-4CCD-4D8C-9457-221BF48866B6}" srcOrd="0" destOrd="1" presId="urn:microsoft.com/office/officeart/2005/8/layout/hList6"/>
    <dgm:cxn modelId="{5E89AA84-EA97-4056-A04B-4C170CF2764B}" srcId="{73C8F4B2-A5B6-4812-AC25-8F9FE68528EB}" destId="{27FF080C-5EDF-4D7E-BA08-E03BB26A4E83}" srcOrd="0" destOrd="0" parTransId="{97738641-0C9A-465E-8ABF-AE91FD0C1143}" sibTransId="{0D3A0C70-7554-4DB4-B3B0-3F641899B1A5}"/>
    <dgm:cxn modelId="{17A9F815-A1A3-4FE2-9177-042E416CF5BD}" srcId="{20B35620-7D4E-4BBC-B702-7B686945B74C}" destId="{73C8F4B2-A5B6-4812-AC25-8F9FE68528EB}" srcOrd="0" destOrd="0" parTransId="{94311D50-9C20-4229-9C8E-A1B9233951DC}" sibTransId="{02CAC005-61FC-41EF-8CA2-99F1F2BA762A}"/>
    <dgm:cxn modelId="{39E0D79C-1560-41BB-B6F6-58F292631AD5}" srcId="{9A6569CF-0AD5-4802-9C1F-B12130FB6542}" destId="{A05F396D-801E-4EE3-B507-B7A6CD192577}" srcOrd="1" destOrd="0" parTransId="{2947BED6-9632-4999-B24C-092D19B3AB82}" sibTransId="{0398BFAB-F948-4F4A-9231-3F99D2892C7E}"/>
    <dgm:cxn modelId="{C70C48C7-ABFD-4DD9-B993-9FB7D318A69D}" type="presOf" srcId="{20B35620-7D4E-4BBC-B702-7B686945B74C}" destId="{3CBA446F-B94E-4807-968E-E4211A2D92E9}" srcOrd="0" destOrd="0" presId="urn:microsoft.com/office/officeart/2005/8/layout/hList6"/>
    <dgm:cxn modelId="{56719982-0D95-4C43-A256-47E5DC9CC6D4}" type="presOf" srcId="{B04672BB-C610-45ED-8857-05F65246DD7A}" destId="{7087CAE1-4CCD-4D8C-9457-221BF48866B6}" srcOrd="0" destOrd="5" presId="urn:microsoft.com/office/officeart/2005/8/layout/hList6"/>
    <dgm:cxn modelId="{D5DCECA4-CBE7-405A-B1CD-9FFD97CFA1A3}" type="presOf" srcId="{5024494B-F5C8-42CC-A78A-3A4E775E36EB}" destId="{2373443B-BEC6-482C-98B2-41E17A92A6AE}" srcOrd="0" destOrd="6" presId="urn:microsoft.com/office/officeart/2005/8/layout/hList6"/>
    <dgm:cxn modelId="{E7C3A5BE-48E4-4E05-A3F2-40BFBD139A25}" type="presOf" srcId="{2D958A97-F9C4-447C-98A5-1C66F867A253}" destId="{2373443B-BEC6-482C-98B2-41E17A92A6AE}" srcOrd="0" destOrd="3" presId="urn:microsoft.com/office/officeart/2005/8/layout/hList6"/>
    <dgm:cxn modelId="{492B99F5-EB03-499B-9A17-AFDDCEB218F0}" srcId="{D5C953BE-5EF7-44C1-9BAD-FCBA10F0EBB7}" destId="{8CBEB9F7-C1E7-496B-BBA8-975C7E4B09A9}" srcOrd="1" destOrd="0" parTransId="{8BAE6426-84E1-48A5-9820-53EF0B06AFA7}" sibTransId="{142BB0EB-2D98-4F8E-A710-975986AAC0AA}"/>
    <dgm:cxn modelId="{4A0E1391-DC99-4B27-B3D5-8FA90006121E}" type="presOf" srcId="{73C8F4B2-A5B6-4812-AC25-8F9FE68528EB}" destId="{2373443B-BEC6-482C-98B2-41E17A92A6AE}" srcOrd="0" destOrd="0" presId="urn:microsoft.com/office/officeart/2005/8/layout/hList6"/>
    <dgm:cxn modelId="{D11E71E0-7249-498D-9173-4BB364FBD9D3}" srcId="{73C8F4B2-A5B6-4812-AC25-8F9FE68528EB}" destId="{2D958A97-F9C4-447C-98A5-1C66F867A253}" srcOrd="2" destOrd="0" parTransId="{6CFA8A3B-1898-4E35-9E18-CA7D988F3023}" sibTransId="{601364C6-4008-441E-8DFF-83515E1C49E0}"/>
    <dgm:cxn modelId="{977E256D-63E2-4A92-A5D4-D4A1E033EA3A}" type="presOf" srcId="{D5C953BE-5EF7-44C1-9BAD-FCBA10F0EBB7}" destId="{7087CAE1-4CCD-4D8C-9457-221BF48866B6}" srcOrd="0" destOrd="0" presId="urn:microsoft.com/office/officeart/2005/8/layout/hList6"/>
    <dgm:cxn modelId="{565B313C-728D-47B7-AE4A-E74735C51230}" srcId="{20B35620-7D4E-4BBC-B702-7B686945B74C}" destId="{9A6569CF-0AD5-4802-9C1F-B12130FB6542}" srcOrd="1" destOrd="0" parTransId="{A21743C4-DA8D-4F92-962A-39D1B128C863}" sibTransId="{6409462B-55AB-42C8-A4B2-54BBF9F75CD2}"/>
    <dgm:cxn modelId="{C3FDB39F-189A-4AA8-B0F4-9559430699A3}" srcId="{9A6569CF-0AD5-4802-9C1F-B12130FB6542}" destId="{D45C86A5-AB3C-429E-A7F6-A9D6D6E00A8D}" srcOrd="4" destOrd="0" parTransId="{EBB58B7C-6E8A-4990-90C5-99B4D5A5463B}" sibTransId="{DD8CF8EB-968B-44C3-9B95-1D4ABA609249}"/>
    <dgm:cxn modelId="{F55971A5-5E43-4B6F-93E5-3E1A324AA75B}" type="presOf" srcId="{F4332484-02FF-4C32-847B-6822CFC0A409}" destId="{7087CAE1-4CCD-4D8C-9457-221BF48866B6}" srcOrd="0" destOrd="4" presId="urn:microsoft.com/office/officeart/2005/8/layout/hList6"/>
    <dgm:cxn modelId="{4C19169F-83F3-4226-A17E-8B7BBDC03FF2}" srcId="{20B35620-7D4E-4BBC-B702-7B686945B74C}" destId="{D5C953BE-5EF7-44C1-9BAD-FCBA10F0EBB7}" srcOrd="2" destOrd="0" parTransId="{D8CAF16D-595B-476D-81FD-86F44E7A3F51}" sibTransId="{1819BDAB-5291-473B-BD01-C60B524E35CA}"/>
    <dgm:cxn modelId="{1AECEA3C-3690-4EC2-AFFA-B2EDEE3236E8}" type="presOf" srcId="{04F90421-0F70-4E64-89E8-F5A7DB858114}" destId="{7087CAE1-4CCD-4D8C-9457-221BF48866B6}" srcOrd="0" destOrd="3" presId="urn:microsoft.com/office/officeart/2005/8/layout/hList6"/>
    <dgm:cxn modelId="{10566779-FCDF-4C3E-B945-438869103DF4}" srcId="{73C8F4B2-A5B6-4812-AC25-8F9FE68528EB}" destId="{5024494B-F5C8-42CC-A78A-3A4E775E36EB}" srcOrd="5" destOrd="0" parTransId="{0B93CF05-65E1-454C-9D33-D867418E017C}" sibTransId="{1E9FA3E5-86D7-46D5-B71A-16FD610E2D6E}"/>
    <dgm:cxn modelId="{E3C04AF3-9B68-4C96-9B92-9CD5AB0A18CE}" type="presOf" srcId="{27FF080C-5EDF-4D7E-BA08-E03BB26A4E83}" destId="{2373443B-BEC6-482C-98B2-41E17A92A6AE}" srcOrd="0" destOrd="1" presId="urn:microsoft.com/office/officeart/2005/8/layout/hList6"/>
    <dgm:cxn modelId="{65765391-C49D-4621-A3CB-F8C960DC7C15}" type="presOf" srcId="{2A2C84DD-289E-4790-85F9-97EAC96219EB}" destId="{6A1F7E69-E717-4B06-B38C-4F44DAB45F3B}" srcOrd="0" destOrd="3" presId="urn:microsoft.com/office/officeart/2005/8/layout/hList6"/>
    <dgm:cxn modelId="{A30BA36B-D1A1-4794-B3EE-D7219274C794}" type="presOf" srcId="{8CBEB9F7-C1E7-496B-BBA8-975C7E4B09A9}" destId="{7087CAE1-4CCD-4D8C-9457-221BF48866B6}" srcOrd="0" destOrd="2" presId="urn:microsoft.com/office/officeart/2005/8/layout/hList6"/>
    <dgm:cxn modelId="{89EAD7C9-E393-48E7-9AC8-D9F1492F7FB1}" type="presOf" srcId="{D2754741-786A-4CC5-9086-B1F185D7BD19}" destId="{2373443B-BEC6-482C-98B2-41E17A92A6AE}" srcOrd="0" destOrd="4" presId="urn:microsoft.com/office/officeart/2005/8/layout/hList6"/>
    <dgm:cxn modelId="{F5B47C48-40B4-4698-982A-A483CF57D115}" srcId="{D5C953BE-5EF7-44C1-9BAD-FCBA10F0EBB7}" destId="{13C1D83D-2019-4E82-8DDF-73DB7CE3610A}" srcOrd="0" destOrd="0" parTransId="{79D23344-6B0E-4E15-BD56-F8483BD9AE21}" sibTransId="{F3BBC9CC-58F5-4539-9A7B-857E4616F9CF}"/>
    <dgm:cxn modelId="{15B82B86-06DD-4B79-A6AA-FD1285917FA0}" srcId="{D5C953BE-5EF7-44C1-9BAD-FCBA10F0EBB7}" destId="{04F90421-0F70-4E64-89E8-F5A7DB858114}" srcOrd="2" destOrd="0" parTransId="{8EEA52C1-1CC0-4BCF-937A-26D8E5631615}" sibTransId="{3D18B758-04C6-4770-99D3-975332C25ECC}"/>
    <dgm:cxn modelId="{4F53F2E8-5374-4EE5-98CF-1587D9180634}" srcId="{73C8F4B2-A5B6-4812-AC25-8F9FE68528EB}" destId="{F209DB46-2511-4779-9AA5-4408C36F010D}" srcOrd="4" destOrd="0" parTransId="{71FE5082-BAAE-47C7-B40B-BC9A0818529E}" sibTransId="{E9C072D9-1875-4AC3-9137-DA619ABBDE58}"/>
    <dgm:cxn modelId="{4EE11664-7867-4FB5-BC52-98984D5F4E8D}" type="presOf" srcId="{5236E020-1045-4AA7-8AC7-1F82BC119D0F}" destId="{7087CAE1-4CCD-4D8C-9457-221BF48866B6}" srcOrd="0" destOrd="6" presId="urn:microsoft.com/office/officeart/2005/8/layout/hList6"/>
    <dgm:cxn modelId="{A5A0AB2A-1CCD-4C40-A061-8ABA7AE5F944}" type="presParOf" srcId="{3CBA446F-B94E-4807-968E-E4211A2D92E9}" destId="{2373443B-BEC6-482C-98B2-41E17A92A6AE}" srcOrd="0" destOrd="0" presId="urn:microsoft.com/office/officeart/2005/8/layout/hList6"/>
    <dgm:cxn modelId="{A408FABD-BF54-4FE5-8808-CDEEA21369BE}" type="presParOf" srcId="{3CBA446F-B94E-4807-968E-E4211A2D92E9}" destId="{9E980D31-C575-497E-B984-3486550B34A5}" srcOrd="1" destOrd="0" presId="urn:microsoft.com/office/officeart/2005/8/layout/hList6"/>
    <dgm:cxn modelId="{A632FDDB-2C10-49FB-A29C-6B126172B49D}" type="presParOf" srcId="{3CBA446F-B94E-4807-968E-E4211A2D92E9}" destId="{6A1F7E69-E717-4B06-B38C-4F44DAB45F3B}" srcOrd="2" destOrd="0" presId="urn:microsoft.com/office/officeart/2005/8/layout/hList6"/>
    <dgm:cxn modelId="{8C856810-6501-4B13-A7EF-4E74C49C56FC}" type="presParOf" srcId="{3CBA446F-B94E-4807-968E-E4211A2D92E9}" destId="{329D2207-373A-4DAF-B44A-AF5D11E91381}" srcOrd="3" destOrd="0" presId="urn:microsoft.com/office/officeart/2005/8/layout/hList6"/>
    <dgm:cxn modelId="{88F07382-5E65-41BA-8999-3A481DBAB581}" type="presParOf" srcId="{3CBA446F-B94E-4807-968E-E4211A2D92E9}" destId="{7087CAE1-4CCD-4D8C-9457-221BF48866B6}"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23FDD-B911-4792-850D-AFE470CA847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5407090-15D0-4BD7-81BE-D676249D728F}">
      <dgm:prSet phldrT="[Text]" custT="1"/>
      <dgm:spPr/>
      <dgm:t>
        <a:bodyPr/>
        <a:lstStyle/>
        <a:p>
          <a:r>
            <a:rPr lang="en-US" sz="2400" b="1" dirty="0" smtClean="0">
              <a:latin typeface="Arial" panose="020B0604020202020204" pitchFamily="34" charset="0"/>
              <a:cs typeface="Arial" panose="020B0604020202020204" pitchFamily="34" charset="0"/>
            </a:rPr>
            <a:t>Method</a:t>
          </a:r>
          <a:endParaRPr lang="en-US" sz="2400" b="1" dirty="0">
            <a:latin typeface="Arial" panose="020B0604020202020204" pitchFamily="34" charset="0"/>
            <a:cs typeface="Arial" panose="020B0604020202020204" pitchFamily="34" charset="0"/>
          </a:endParaRPr>
        </a:p>
      </dgm:t>
    </dgm:pt>
    <dgm:pt modelId="{77D27614-8FCA-4646-B627-2E56A35F483E}" type="parTrans" cxnId="{283E28FC-35D9-464E-BB86-1BA34D498310}">
      <dgm:prSet/>
      <dgm:spPr/>
      <dgm:t>
        <a:bodyPr/>
        <a:lstStyle/>
        <a:p>
          <a:endParaRPr lang="en-US"/>
        </a:p>
      </dgm:t>
    </dgm:pt>
    <dgm:pt modelId="{54910E93-A023-4003-BEA6-42CCF7FC53D0}" type="sibTrans" cxnId="{283E28FC-35D9-464E-BB86-1BA34D498310}">
      <dgm:prSet/>
      <dgm:spPr/>
      <dgm:t>
        <a:bodyPr/>
        <a:lstStyle/>
        <a:p>
          <a:endParaRPr lang="en-US"/>
        </a:p>
      </dgm:t>
    </dgm:pt>
    <dgm:pt modelId="{FFB60F0D-B0D6-42D3-B02E-71A504E11035}">
      <dgm:prSet phldrT="[Text]" custT="1"/>
      <dgm:spPr/>
      <dgm:t>
        <a:bodyPr/>
        <a:lstStyle/>
        <a:p>
          <a:r>
            <a:rPr lang="en-US" sz="2200" dirty="0" smtClean="0">
              <a:latin typeface="Arial" panose="020B0604020202020204" pitchFamily="34" charset="0"/>
              <a:cs typeface="Arial" panose="020B0604020202020204" pitchFamily="34" charset="0"/>
            </a:rPr>
            <a:t>Interviews</a:t>
          </a:r>
          <a:endParaRPr lang="en-US" sz="2200" dirty="0">
            <a:latin typeface="Arial" panose="020B0604020202020204" pitchFamily="34" charset="0"/>
            <a:cs typeface="Arial" panose="020B0604020202020204" pitchFamily="34" charset="0"/>
          </a:endParaRPr>
        </a:p>
      </dgm:t>
    </dgm:pt>
    <dgm:pt modelId="{21745B00-66F9-4D45-A36B-9E1A29FFB428}" type="parTrans" cxnId="{30585101-987F-4A45-AC92-7B64E0C1AFDA}">
      <dgm:prSet/>
      <dgm:spPr/>
      <dgm:t>
        <a:bodyPr/>
        <a:lstStyle/>
        <a:p>
          <a:endParaRPr lang="en-US"/>
        </a:p>
      </dgm:t>
    </dgm:pt>
    <dgm:pt modelId="{8DAC47CB-0B0C-4CA8-B38C-BB73AEB57433}" type="sibTrans" cxnId="{30585101-987F-4A45-AC92-7B64E0C1AFDA}">
      <dgm:prSet/>
      <dgm:spPr/>
      <dgm:t>
        <a:bodyPr/>
        <a:lstStyle/>
        <a:p>
          <a:endParaRPr lang="en-US"/>
        </a:p>
      </dgm:t>
    </dgm:pt>
    <dgm:pt modelId="{BC125973-3C4C-472B-9A6E-7AFDA304418E}">
      <dgm:prSet phldrT="[Text]" custT="1"/>
      <dgm:spPr/>
      <dgm:t>
        <a:bodyPr/>
        <a:lstStyle/>
        <a:p>
          <a:r>
            <a:rPr lang="en-US" sz="2200" dirty="0" smtClean="0">
              <a:latin typeface="Arial" panose="020B0604020202020204" pitchFamily="34" charset="0"/>
              <a:cs typeface="Arial" panose="020B0604020202020204" pitchFamily="34" charset="0"/>
            </a:rPr>
            <a:t>Survey</a:t>
          </a:r>
          <a:endParaRPr lang="en-US" sz="2200" dirty="0">
            <a:latin typeface="Arial" panose="020B0604020202020204" pitchFamily="34" charset="0"/>
            <a:cs typeface="Arial" panose="020B0604020202020204" pitchFamily="34" charset="0"/>
          </a:endParaRPr>
        </a:p>
      </dgm:t>
    </dgm:pt>
    <dgm:pt modelId="{7B41F655-9579-4975-9FEF-8BF5B676F693}" type="parTrans" cxnId="{A641F3FD-1A4F-4C81-92D2-B3F9D640FF17}">
      <dgm:prSet/>
      <dgm:spPr/>
      <dgm:t>
        <a:bodyPr/>
        <a:lstStyle/>
        <a:p>
          <a:endParaRPr lang="en-US"/>
        </a:p>
      </dgm:t>
    </dgm:pt>
    <dgm:pt modelId="{0F4B8EAE-842B-441E-88D7-6D5990B525C6}" type="sibTrans" cxnId="{A641F3FD-1A4F-4C81-92D2-B3F9D640FF17}">
      <dgm:prSet/>
      <dgm:spPr/>
      <dgm:t>
        <a:bodyPr/>
        <a:lstStyle/>
        <a:p>
          <a:endParaRPr lang="en-US"/>
        </a:p>
      </dgm:t>
    </dgm:pt>
    <dgm:pt modelId="{73606C0B-6D3A-45B3-9EEC-1279B3731C7D}">
      <dgm:prSet phldrT="[Text]" custT="1"/>
      <dgm:spPr/>
      <dgm:t>
        <a:bodyPr/>
        <a:lstStyle/>
        <a:p>
          <a:r>
            <a:rPr lang="en-US" sz="2200" dirty="0" smtClean="0">
              <a:latin typeface="Arial" panose="020B0604020202020204" pitchFamily="34" charset="0"/>
              <a:cs typeface="Arial" panose="020B0604020202020204" pitchFamily="34" charset="0"/>
            </a:rPr>
            <a:t>Focus group</a:t>
          </a:r>
          <a:endParaRPr lang="en-US" sz="2200" dirty="0">
            <a:latin typeface="Arial" panose="020B0604020202020204" pitchFamily="34" charset="0"/>
            <a:cs typeface="Arial" panose="020B0604020202020204" pitchFamily="34" charset="0"/>
          </a:endParaRPr>
        </a:p>
      </dgm:t>
    </dgm:pt>
    <dgm:pt modelId="{72E7C04A-DEED-43CB-ABDD-B969F197F65B}" type="parTrans" cxnId="{FD472103-A0FE-49E8-9A5B-1EA9AD239CC8}">
      <dgm:prSet/>
      <dgm:spPr/>
      <dgm:t>
        <a:bodyPr/>
        <a:lstStyle/>
        <a:p>
          <a:endParaRPr lang="en-US"/>
        </a:p>
      </dgm:t>
    </dgm:pt>
    <dgm:pt modelId="{BF3FADF1-2ED7-4039-AADF-53BEEA3EFD89}" type="sibTrans" cxnId="{FD472103-A0FE-49E8-9A5B-1EA9AD239CC8}">
      <dgm:prSet/>
      <dgm:spPr/>
      <dgm:t>
        <a:bodyPr/>
        <a:lstStyle/>
        <a:p>
          <a:endParaRPr lang="en-US"/>
        </a:p>
      </dgm:t>
    </dgm:pt>
    <dgm:pt modelId="{89C065B2-9D21-42B9-A546-4504A02C06B4}">
      <dgm:prSet phldrT="[Text]" custT="1"/>
      <dgm:spPr/>
      <dgm:t>
        <a:bodyPr/>
        <a:lstStyle/>
        <a:p>
          <a:r>
            <a:rPr lang="en-US" sz="2400" b="1" dirty="0" smtClean="0">
              <a:latin typeface="Arial" panose="020B0604020202020204" pitchFamily="34" charset="0"/>
              <a:cs typeface="Arial" panose="020B0604020202020204" pitchFamily="34" charset="0"/>
            </a:rPr>
            <a:t>Data</a:t>
          </a:r>
          <a:endParaRPr lang="en-US" sz="2400" b="1" dirty="0">
            <a:latin typeface="Arial" panose="020B0604020202020204" pitchFamily="34" charset="0"/>
            <a:cs typeface="Arial" panose="020B0604020202020204" pitchFamily="34" charset="0"/>
          </a:endParaRPr>
        </a:p>
      </dgm:t>
    </dgm:pt>
    <dgm:pt modelId="{D09FDB0C-498B-4CB3-AA4A-37261266D2FB}" type="parTrans" cxnId="{465775CB-0297-449E-B13C-DD1B1593768A}">
      <dgm:prSet/>
      <dgm:spPr/>
      <dgm:t>
        <a:bodyPr/>
        <a:lstStyle/>
        <a:p>
          <a:endParaRPr lang="en-US"/>
        </a:p>
      </dgm:t>
    </dgm:pt>
    <dgm:pt modelId="{1CF27941-7AD8-4016-834F-FB16EF8BB33D}" type="sibTrans" cxnId="{465775CB-0297-449E-B13C-DD1B1593768A}">
      <dgm:prSet/>
      <dgm:spPr/>
      <dgm:t>
        <a:bodyPr/>
        <a:lstStyle/>
        <a:p>
          <a:endParaRPr lang="en-US"/>
        </a:p>
      </dgm:t>
    </dgm:pt>
    <dgm:pt modelId="{9C304CDD-307C-4F10-95D3-D7E177AFF330}">
      <dgm:prSet phldrT="[Text]" custT="1"/>
      <dgm:spPr/>
      <dgm:t>
        <a:bodyPr/>
        <a:lstStyle/>
        <a:p>
          <a:r>
            <a:rPr lang="en-US" sz="2200" dirty="0" smtClean="0">
              <a:latin typeface="Arial" panose="020B0604020202020204" pitchFamily="34" charset="0"/>
              <a:cs typeface="Arial" panose="020B0604020202020204" pitchFamily="34" charset="0"/>
            </a:rPr>
            <a:t>Qualitative  (i.e., when to add “numbers”)</a:t>
          </a:r>
          <a:endParaRPr lang="en-US" sz="2200" dirty="0">
            <a:latin typeface="Arial" panose="020B0604020202020204" pitchFamily="34" charset="0"/>
            <a:cs typeface="Arial" panose="020B0604020202020204" pitchFamily="34" charset="0"/>
          </a:endParaRPr>
        </a:p>
      </dgm:t>
    </dgm:pt>
    <dgm:pt modelId="{297BBDFF-79DC-4FEC-AEA7-AEB9FE35861F}" type="parTrans" cxnId="{B460FDC7-5EB6-4208-89B0-D3F4927C53AF}">
      <dgm:prSet/>
      <dgm:spPr/>
      <dgm:t>
        <a:bodyPr/>
        <a:lstStyle/>
        <a:p>
          <a:endParaRPr lang="en-US"/>
        </a:p>
      </dgm:t>
    </dgm:pt>
    <dgm:pt modelId="{9343736C-F5EA-46F8-8FDF-C0F8A4E38DC6}" type="sibTrans" cxnId="{B460FDC7-5EB6-4208-89B0-D3F4927C53AF}">
      <dgm:prSet/>
      <dgm:spPr/>
      <dgm:t>
        <a:bodyPr/>
        <a:lstStyle/>
        <a:p>
          <a:endParaRPr lang="en-US"/>
        </a:p>
      </dgm:t>
    </dgm:pt>
    <dgm:pt modelId="{9219475C-E330-495C-BEEE-E250318B78A0}">
      <dgm:prSet custT="1"/>
      <dgm:spPr/>
      <dgm:t>
        <a:bodyPr/>
        <a:lstStyle/>
        <a:p>
          <a:r>
            <a:rPr lang="en-US" sz="2200" dirty="0" smtClean="0">
              <a:latin typeface="Arial" panose="020B0604020202020204" pitchFamily="34" charset="0"/>
              <a:cs typeface="Arial" panose="020B0604020202020204" pitchFamily="34" charset="0"/>
            </a:rPr>
            <a:t>Quantitative</a:t>
          </a:r>
        </a:p>
      </dgm:t>
    </dgm:pt>
    <dgm:pt modelId="{EEBEE2C9-78F4-44E9-B248-6841B2452A23}" type="parTrans" cxnId="{86C21EB4-0C82-454B-9721-2DCAAF2F78CB}">
      <dgm:prSet/>
      <dgm:spPr/>
      <dgm:t>
        <a:bodyPr/>
        <a:lstStyle/>
        <a:p>
          <a:endParaRPr lang="en-US"/>
        </a:p>
      </dgm:t>
    </dgm:pt>
    <dgm:pt modelId="{C89C1CC7-57A4-4E26-82F4-90805076E2D6}" type="sibTrans" cxnId="{86C21EB4-0C82-454B-9721-2DCAAF2F78CB}">
      <dgm:prSet/>
      <dgm:spPr/>
      <dgm:t>
        <a:bodyPr/>
        <a:lstStyle/>
        <a:p>
          <a:endParaRPr lang="en-US"/>
        </a:p>
      </dgm:t>
    </dgm:pt>
    <dgm:pt modelId="{DD0C586D-CFDB-4616-9CD0-CBF8FC23CD3C}">
      <dgm:prSet custT="1"/>
      <dgm:spPr/>
      <dgm:t>
        <a:bodyPr/>
        <a:lstStyle/>
        <a:p>
          <a:r>
            <a:rPr lang="en-US" sz="2200" dirty="0" smtClean="0">
              <a:latin typeface="Arial" panose="020B0604020202020204" pitchFamily="34" charset="0"/>
              <a:cs typeface="Arial" panose="020B0604020202020204" pitchFamily="34" charset="0"/>
            </a:rPr>
            <a:t>Other data sources – internal/external</a:t>
          </a:r>
        </a:p>
      </dgm:t>
    </dgm:pt>
    <dgm:pt modelId="{EAC3DD6C-36CC-43D6-8F4E-27ED35E4C238}" type="parTrans" cxnId="{EC914FC8-D6E0-4E5D-B53A-74E0781669D1}">
      <dgm:prSet/>
      <dgm:spPr/>
      <dgm:t>
        <a:bodyPr/>
        <a:lstStyle/>
        <a:p>
          <a:endParaRPr lang="en-US"/>
        </a:p>
      </dgm:t>
    </dgm:pt>
    <dgm:pt modelId="{DE8E7CED-F755-47C5-9876-CD4A6F5FD644}" type="sibTrans" cxnId="{EC914FC8-D6E0-4E5D-B53A-74E0781669D1}">
      <dgm:prSet/>
      <dgm:spPr/>
      <dgm:t>
        <a:bodyPr/>
        <a:lstStyle/>
        <a:p>
          <a:endParaRPr lang="en-US"/>
        </a:p>
      </dgm:t>
    </dgm:pt>
    <dgm:pt modelId="{8F9BB36D-1A0E-4463-9A53-86FE0D65662A}">
      <dgm:prSet phldrT="[Text]" custT="1"/>
      <dgm:spPr/>
      <dgm:t>
        <a:bodyPr/>
        <a:lstStyle/>
        <a:p>
          <a:r>
            <a:rPr lang="en-US" sz="2200" dirty="0" smtClean="0">
              <a:latin typeface="Arial" panose="020B0604020202020204" pitchFamily="34" charset="0"/>
              <a:cs typeface="Arial" panose="020B0604020202020204" pitchFamily="34" charset="0"/>
            </a:rPr>
            <a:t>Single question</a:t>
          </a:r>
          <a:endParaRPr lang="en-US" sz="2200" dirty="0">
            <a:latin typeface="Arial" panose="020B0604020202020204" pitchFamily="34" charset="0"/>
            <a:cs typeface="Arial" panose="020B0604020202020204" pitchFamily="34" charset="0"/>
          </a:endParaRPr>
        </a:p>
      </dgm:t>
    </dgm:pt>
    <dgm:pt modelId="{DD195A4C-101C-40F2-9A84-06939535E038}" type="parTrans" cxnId="{5EA76D3B-5811-4391-B27D-8292B1587976}">
      <dgm:prSet/>
      <dgm:spPr/>
      <dgm:t>
        <a:bodyPr/>
        <a:lstStyle/>
        <a:p>
          <a:endParaRPr lang="en-US"/>
        </a:p>
      </dgm:t>
    </dgm:pt>
    <dgm:pt modelId="{6D7391BC-3D5B-4AF0-9369-70FE06A35866}" type="sibTrans" cxnId="{5EA76D3B-5811-4391-B27D-8292B1587976}">
      <dgm:prSet/>
      <dgm:spPr/>
      <dgm:t>
        <a:bodyPr/>
        <a:lstStyle/>
        <a:p>
          <a:endParaRPr lang="en-US"/>
        </a:p>
      </dgm:t>
    </dgm:pt>
    <dgm:pt modelId="{41B2A859-637F-41BE-898F-48CED0F67B83}" type="pres">
      <dgm:prSet presAssocID="{AE623FDD-B911-4792-850D-AFE470CA8475}" presName="Name0" presStyleCnt="0">
        <dgm:presLayoutVars>
          <dgm:dir/>
          <dgm:animLvl val="lvl"/>
          <dgm:resizeHandles val="exact"/>
        </dgm:presLayoutVars>
      </dgm:prSet>
      <dgm:spPr/>
      <dgm:t>
        <a:bodyPr/>
        <a:lstStyle/>
        <a:p>
          <a:endParaRPr lang="en-US"/>
        </a:p>
      </dgm:t>
    </dgm:pt>
    <dgm:pt modelId="{BB2B5CB8-643D-4AE5-A5C4-937C04E1A28E}" type="pres">
      <dgm:prSet presAssocID="{E5407090-15D0-4BD7-81BE-D676249D728F}" presName="linNode" presStyleCnt="0"/>
      <dgm:spPr/>
    </dgm:pt>
    <dgm:pt modelId="{003AAAB0-7F9B-4A9A-B0CE-F76482C36F87}" type="pres">
      <dgm:prSet presAssocID="{E5407090-15D0-4BD7-81BE-D676249D728F}" presName="parTx" presStyleLbl="revTx" presStyleIdx="0" presStyleCnt="2">
        <dgm:presLayoutVars>
          <dgm:chMax val="1"/>
          <dgm:bulletEnabled val="1"/>
        </dgm:presLayoutVars>
      </dgm:prSet>
      <dgm:spPr/>
      <dgm:t>
        <a:bodyPr/>
        <a:lstStyle/>
        <a:p>
          <a:endParaRPr lang="en-US"/>
        </a:p>
      </dgm:t>
    </dgm:pt>
    <dgm:pt modelId="{E4DEE3AF-E03F-4607-95E5-411B761D693E}" type="pres">
      <dgm:prSet presAssocID="{E5407090-15D0-4BD7-81BE-D676249D728F}" presName="bracket" presStyleLbl="parChTrans1D1" presStyleIdx="0" presStyleCnt="2"/>
      <dgm:spPr/>
    </dgm:pt>
    <dgm:pt modelId="{4BA304C0-A1BA-4B15-8678-8C65EC9CD972}" type="pres">
      <dgm:prSet presAssocID="{E5407090-15D0-4BD7-81BE-D676249D728F}" presName="spH" presStyleCnt="0"/>
      <dgm:spPr/>
    </dgm:pt>
    <dgm:pt modelId="{DC290116-8B70-4BAD-8952-ADB6C1C45E7C}" type="pres">
      <dgm:prSet presAssocID="{E5407090-15D0-4BD7-81BE-D676249D728F}" presName="desTx" presStyleLbl="node1" presStyleIdx="0" presStyleCnt="2">
        <dgm:presLayoutVars>
          <dgm:bulletEnabled val="1"/>
        </dgm:presLayoutVars>
      </dgm:prSet>
      <dgm:spPr/>
      <dgm:t>
        <a:bodyPr/>
        <a:lstStyle/>
        <a:p>
          <a:endParaRPr lang="en-US"/>
        </a:p>
      </dgm:t>
    </dgm:pt>
    <dgm:pt modelId="{2F9F989E-0E96-4B47-9C64-3176B28B7A46}" type="pres">
      <dgm:prSet presAssocID="{54910E93-A023-4003-BEA6-42CCF7FC53D0}" presName="spV" presStyleCnt="0"/>
      <dgm:spPr/>
    </dgm:pt>
    <dgm:pt modelId="{18235FE7-60A7-4893-A939-ADF5BD44EE4C}" type="pres">
      <dgm:prSet presAssocID="{89C065B2-9D21-42B9-A546-4504A02C06B4}" presName="linNode" presStyleCnt="0"/>
      <dgm:spPr/>
    </dgm:pt>
    <dgm:pt modelId="{59367CA3-C494-4804-84D8-85FF8B5D933B}" type="pres">
      <dgm:prSet presAssocID="{89C065B2-9D21-42B9-A546-4504A02C06B4}" presName="parTx" presStyleLbl="revTx" presStyleIdx="1" presStyleCnt="2">
        <dgm:presLayoutVars>
          <dgm:chMax val="1"/>
          <dgm:bulletEnabled val="1"/>
        </dgm:presLayoutVars>
      </dgm:prSet>
      <dgm:spPr/>
      <dgm:t>
        <a:bodyPr/>
        <a:lstStyle/>
        <a:p>
          <a:endParaRPr lang="en-US"/>
        </a:p>
      </dgm:t>
    </dgm:pt>
    <dgm:pt modelId="{8756D731-B40D-4C6C-9559-24F23FC11501}" type="pres">
      <dgm:prSet presAssocID="{89C065B2-9D21-42B9-A546-4504A02C06B4}" presName="bracket" presStyleLbl="parChTrans1D1" presStyleIdx="1" presStyleCnt="2"/>
      <dgm:spPr/>
    </dgm:pt>
    <dgm:pt modelId="{38371294-6099-421A-8C4D-8435114947AE}" type="pres">
      <dgm:prSet presAssocID="{89C065B2-9D21-42B9-A546-4504A02C06B4}" presName="spH" presStyleCnt="0"/>
      <dgm:spPr/>
    </dgm:pt>
    <dgm:pt modelId="{ADB11C27-3E88-4661-BD31-BED96572B6AC}" type="pres">
      <dgm:prSet presAssocID="{89C065B2-9D21-42B9-A546-4504A02C06B4}" presName="desTx" presStyleLbl="node1" presStyleIdx="1" presStyleCnt="2">
        <dgm:presLayoutVars>
          <dgm:bulletEnabled val="1"/>
        </dgm:presLayoutVars>
      </dgm:prSet>
      <dgm:spPr/>
      <dgm:t>
        <a:bodyPr/>
        <a:lstStyle/>
        <a:p>
          <a:endParaRPr lang="en-US"/>
        </a:p>
      </dgm:t>
    </dgm:pt>
  </dgm:ptLst>
  <dgm:cxnLst>
    <dgm:cxn modelId="{FD472103-A0FE-49E8-9A5B-1EA9AD239CC8}" srcId="{E5407090-15D0-4BD7-81BE-D676249D728F}" destId="{73606C0B-6D3A-45B3-9EEC-1279B3731C7D}" srcOrd="2" destOrd="0" parTransId="{72E7C04A-DEED-43CB-ABDD-B969F197F65B}" sibTransId="{BF3FADF1-2ED7-4039-AADF-53BEEA3EFD89}"/>
    <dgm:cxn modelId="{00678170-72BE-4D94-8BF3-C37E847D6112}" type="presOf" srcId="{89C065B2-9D21-42B9-A546-4504A02C06B4}" destId="{59367CA3-C494-4804-84D8-85FF8B5D933B}" srcOrd="0" destOrd="0" presId="urn:diagrams.loki3.com/BracketList"/>
    <dgm:cxn modelId="{3E9E91FA-55AB-408E-96B0-FCD1B1FC2A18}" type="presOf" srcId="{BC125973-3C4C-472B-9A6E-7AFDA304418E}" destId="{DC290116-8B70-4BAD-8952-ADB6C1C45E7C}" srcOrd="0" destOrd="1" presId="urn:diagrams.loki3.com/BracketList"/>
    <dgm:cxn modelId="{133391F8-694F-4314-9E5E-1A3D48852475}" type="presOf" srcId="{E5407090-15D0-4BD7-81BE-D676249D728F}" destId="{003AAAB0-7F9B-4A9A-B0CE-F76482C36F87}" srcOrd="0" destOrd="0" presId="urn:diagrams.loki3.com/BracketList"/>
    <dgm:cxn modelId="{529FC801-7A56-4401-B524-ADF74B5CC961}" type="presOf" srcId="{73606C0B-6D3A-45B3-9EEC-1279B3731C7D}" destId="{DC290116-8B70-4BAD-8952-ADB6C1C45E7C}" srcOrd="0" destOrd="2" presId="urn:diagrams.loki3.com/BracketList"/>
    <dgm:cxn modelId="{B460FDC7-5EB6-4208-89B0-D3F4927C53AF}" srcId="{89C065B2-9D21-42B9-A546-4504A02C06B4}" destId="{9C304CDD-307C-4F10-95D3-D7E177AFF330}" srcOrd="0" destOrd="0" parTransId="{297BBDFF-79DC-4FEC-AEA7-AEB9FE35861F}" sibTransId="{9343736C-F5EA-46F8-8FDF-C0F8A4E38DC6}"/>
    <dgm:cxn modelId="{FCB0D7A5-09B4-40A6-AA37-F5110F6FAB42}" type="presOf" srcId="{8F9BB36D-1A0E-4463-9A53-86FE0D65662A}" destId="{DC290116-8B70-4BAD-8952-ADB6C1C45E7C}" srcOrd="0" destOrd="3" presId="urn:diagrams.loki3.com/BracketList"/>
    <dgm:cxn modelId="{283E28FC-35D9-464E-BB86-1BA34D498310}" srcId="{AE623FDD-B911-4792-850D-AFE470CA8475}" destId="{E5407090-15D0-4BD7-81BE-D676249D728F}" srcOrd="0" destOrd="0" parTransId="{77D27614-8FCA-4646-B627-2E56A35F483E}" sibTransId="{54910E93-A023-4003-BEA6-42CCF7FC53D0}"/>
    <dgm:cxn modelId="{5EA76D3B-5811-4391-B27D-8292B1587976}" srcId="{E5407090-15D0-4BD7-81BE-D676249D728F}" destId="{8F9BB36D-1A0E-4463-9A53-86FE0D65662A}" srcOrd="3" destOrd="0" parTransId="{DD195A4C-101C-40F2-9A84-06939535E038}" sibTransId="{6D7391BC-3D5B-4AF0-9369-70FE06A35866}"/>
    <dgm:cxn modelId="{E4BF9176-B099-4AE3-B66C-D794A1816D5D}" type="presOf" srcId="{DD0C586D-CFDB-4616-9CD0-CBF8FC23CD3C}" destId="{ADB11C27-3E88-4661-BD31-BED96572B6AC}" srcOrd="0" destOrd="2" presId="urn:diagrams.loki3.com/BracketList"/>
    <dgm:cxn modelId="{465775CB-0297-449E-B13C-DD1B1593768A}" srcId="{AE623FDD-B911-4792-850D-AFE470CA8475}" destId="{89C065B2-9D21-42B9-A546-4504A02C06B4}" srcOrd="1" destOrd="0" parTransId="{D09FDB0C-498B-4CB3-AA4A-37261266D2FB}" sibTransId="{1CF27941-7AD8-4016-834F-FB16EF8BB33D}"/>
    <dgm:cxn modelId="{21ED1369-37F5-4714-B4FF-AEF4C3BC98F5}" type="presOf" srcId="{FFB60F0D-B0D6-42D3-B02E-71A504E11035}" destId="{DC290116-8B70-4BAD-8952-ADB6C1C45E7C}" srcOrd="0" destOrd="0" presId="urn:diagrams.loki3.com/BracketList"/>
    <dgm:cxn modelId="{30585101-987F-4A45-AC92-7B64E0C1AFDA}" srcId="{E5407090-15D0-4BD7-81BE-D676249D728F}" destId="{FFB60F0D-B0D6-42D3-B02E-71A504E11035}" srcOrd="0" destOrd="0" parTransId="{21745B00-66F9-4D45-A36B-9E1A29FFB428}" sibTransId="{8DAC47CB-0B0C-4CA8-B38C-BB73AEB57433}"/>
    <dgm:cxn modelId="{EC914FC8-D6E0-4E5D-B53A-74E0781669D1}" srcId="{89C065B2-9D21-42B9-A546-4504A02C06B4}" destId="{DD0C586D-CFDB-4616-9CD0-CBF8FC23CD3C}" srcOrd="2" destOrd="0" parTransId="{EAC3DD6C-36CC-43D6-8F4E-27ED35E4C238}" sibTransId="{DE8E7CED-F755-47C5-9876-CD4A6F5FD644}"/>
    <dgm:cxn modelId="{1638655F-ECE0-4CE9-9F71-EB6E8C83E915}" type="presOf" srcId="{AE623FDD-B911-4792-850D-AFE470CA8475}" destId="{41B2A859-637F-41BE-898F-48CED0F67B83}" srcOrd="0" destOrd="0" presId="urn:diagrams.loki3.com/BracketList"/>
    <dgm:cxn modelId="{A641F3FD-1A4F-4C81-92D2-B3F9D640FF17}" srcId="{E5407090-15D0-4BD7-81BE-D676249D728F}" destId="{BC125973-3C4C-472B-9A6E-7AFDA304418E}" srcOrd="1" destOrd="0" parTransId="{7B41F655-9579-4975-9FEF-8BF5B676F693}" sibTransId="{0F4B8EAE-842B-441E-88D7-6D5990B525C6}"/>
    <dgm:cxn modelId="{95D0C996-AB65-40A8-B3C7-EBAAE14A02F3}" type="presOf" srcId="{9219475C-E330-495C-BEEE-E250318B78A0}" destId="{ADB11C27-3E88-4661-BD31-BED96572B6AC}" srcOrd="0" destOrd="1" presId="urn:diagrams.loki3.com/BracketList"/>
    <dgm:cxn modelId="{86C21EB4-0C82-454B-9721-2DCAAF2F78CB}" srcId="{89C065B2-9D21-42B9-A546-4504A02C06B4}" destId="{9219475C-E330-495C-BEEE-E250318B78A0}" srcOrd="1" destOrd="0" parTransId="{EEBEE2C9-78F4-44E9-B248-6841B2452A23}" sibTransId="{C89C1CC7-57A4-4E26-82F4-90805076E2D6}"/>
    <dgm:cxn modelId="{ABD3F642-FF10-4996-B87E-8957142D7388}" type="presOf" srcId="{9C304CDD-307C-4F10-95D3-D7E177AFF330}" destId="{ADB11C27-3E88-4661-BD31-BED96572B6AC}" srcOrd="0" destOrd="0" presId="urn:diagrams.loki3.com/BracketList"/>
    <dgm:cxn modelId="{72C678DE-960B-4101-AFDD-63069E1BDAFA}" type="presParOf" srcId="{41B2A859-637F-41BE-898F-48CED0F67B83}" destId="{BB2B5CB8-643D-4AE5-A5C4-937C04E1A28E}" srcOrd="0" destOrd="0" presId="urn:diagrams.loki3.com/BracketList"/>
    <dgm:cxn modelId="{DEEE28BF-1249-42F6-8D1F-BCAFB797ACE8}" type="presParOf" srcId="{BB2B5CB8-643D-4AE5-A5C4-937C04E1A28E}" destId="{003AAAB0-7F9B-4A9A-B0CE-F76482C36F87}" srcOrd="0" destOrd="0" presId="urn:diagrams.loki3.com/BracketList"/>
    <dgm:cxn modelId="{54FE9BFD-E8C8-4EAD-BAA9-45D4D0E6B1FB}" type="presParOf" srcId="{BB2B5CB8-643D-4AE5-A5C4-937C04E1A28E}" destId="{E4DEE3AF-E03F-4607-95E5-411B761D693E}" srcOrd="1" destOrd="0" presId="urn:diagrams.loki3.com/BracketList"/>
    <dgm:cxn modelId="{BD6B6425-AC0B-42B4-B077-E5A7A9DA6A40}" type="presParOf" srcId="{BB2B5CB8-643D-4AE5-A5C4-937C04E1A28E}" destId="{4BA304C0-A1BA-4B15-8678-8C65EC9CD972}" srcOrd="2" destOrd="0" presId="urn:diagrams.loki3.com/BracketList"/>
    <dgm:cxn modelId="{D8BCCEA5-3BC5-4DC9-AFAD-2A0DC18E726E}" type="presParOf" srcId="{BB2B5CB8-643D-4AE5-A5C4-937C04E1A28E}" destId="{DC290116-8B70-4BAD-8952-ADB6C1C45E7C}" srcOrd="3" destOrd="0" presId="urn:diagrams.loki3.com/BracketList"/>
    <dgm:cxn modelId="{78A8A562-D86D-41CD-8069-9427EFE91247}" type="presParOf" srcId="{41B2A859-637F-41BE-898F-48CED0F67B83}" destId="{2F9F989E-0E96-4B47-9C64-3176B28B7A46}" srcOrd="1" destOrd="0" presId="urn:diagrams.loki3.com/BracketList"/>
    <dgm:cxn modelId="{E254827F-2080-4A3A-A308-AEACAB75CC44}" type="presParOf" srcId="{41B2A859-637F-41BE-898F-48CED0F67B83}" destId="{18235FE7-60A7-4893-A939-ADF5BD44EE4C}" srcOrd="2" destOrd="0" presId="urn:diagrams.loki3.com/BracketList"/>
    <dgm:cxn modelId="{8BDDB96C-B7A2-4DC9-A535-3A5B15FC6A1E}" type="presParOf" srcId="{18235FE7-60A7-4893-A939-ADF5BD44EE4C}" destId="{59367CA3-C494-4804-84D8-85FF8B5D933B}" srcOrd="0" destOrd="0" presId="urn:diagrams.loki3.com/BracketList"/>
    <dgm:cxn modelId="{A22D2B1B-F77E-4BF6-B23A-7C51A7A45A77}" type="presParOf" srcId="{18235FE7-60A7-4893-A939-ADF5BD44EE4C}" destId="{8756D731-B40D-4C6C-9559-24F23FC11501}" srcOrd="1" destOrd="0" presId="urn:diagrams.loki3.com/BracketList"/>
    <dgm:cxn modelId="{CDF30122-1C37-4036-9B52-3603EF5119D4}" type="presParOf" srcId="{18235FE7-60A7-4893-A939-ADF5BD44EE4C}" destId="{38371294-6099-421A-8C4D-8435114947AE}" srcOrd="2" destOrd="0" presId="urn:diagrams.loki3.com/BracketList"/>
    <dgm:cxn modelId="{98D599CF-E53F-43F4-AE35-A26F30B2CF11}" type="presParOf" srcId="{18235FE7-60A7-4893-A939-ADF5BD44EE4C}" destId="{ADB11C27-3E88-4661-BD31-BED96572B6A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E7519E-0CEE-47DF-8666-6692B68A26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700ABF6-E249-4489-AA04-031A470F5654}">
      <dgm:prSet phldrT="[Text]" custT="1"/>
      <dgm:spPr/>
      <dgm:t>
        <a:bodyPr/>
        <a:lstStyle/>
        <a:p>
          <a:r>
            <a:rPr lang="en-US" sz="2400" dirty="0" smtClean="0">
              <a:latin typeface="Arial" panose="020B0604020202020204" pitchFamily="34" charset="0"/>
              <a:cs typeface="Arial" panose="020B0604020202020204" pitchFamily="34" charset="0"/>
            </a:rPr>
            <a:t>Drivers</a:t>
          </a:r>
          <a:endParaRPr lang="en-US" sz="2400" dirty="0">
            <a:latin typeface="Arial" panose="020B0604020202020204" pitchFamily="34" charset="0"/>
            <a:cs typeface="Arial" panose="020B0604020202020204" pitchFamily="34" charset="0"/>
          </a:endParaRPr>
        </a:p>
      </dgm:t>
    </dgm:pt>
    <dgm:pt modelId="{EEF1CAAD-5A43-460F-BCA8-661BC2480E98}" type="parTrans" cxnId="{79068137-5669-435D-98E4-DDA78010CBA9}">
      <dgm:prSet/>
      <dgm:spPr/>
      <dgm:t>
        <a:bodyPr/>
        <a:lstStyle/>
        <a:p>
          <a:endParaRPr lang="en-US">
            <a:latin typeface="Arial" panose="020B0604020202020204" pitchFamily="34" charset="0"/>
            <a:cs typeface="Arial" panose="020B0604020202020204" pitchFamily="34" charset="0"/>
          </a:endParaRPr>
        </a:p>
      </dgm:t>
    </dgm:pt>
    <dgm:pt modelId="{83195E6B-20D7-46E8-B707-59F42C6A7A90}" type="sibTrans" cxnId="{79068137-5669-435D-98E4-DDA78010CBA9}">
      <dgm:prSet/>
      <dgm:spPr/>
      <dgm:t>
        <a:bodyPr/>
        <a:lstStyle/>
        <a:p>
          <a:endParaRPr lang="en-US">
            <a:latin typeface="Arial" panose="020B0604020202020204" pitchFamily="34" charset="0"/>
            <a:cs typeface="Arial" panose="020B0604020202020204" pitchFamily="34" charset="0"/>
          </a:endParaRPr>
        </a:p>
      </dgm:t>
    </dgm:pt>
    <dgm:pt modelId="{26F95874-4F33-4782-BC3A-F6DBA16A4F95}">
      <dgm:prSet phldrT="[Text]" custT="1"/>
      <dgm:spPr/>
      <dgm:t>
        <a:bodyPr/>
        <a:lstStyle/>
        <a:p>
          <a:r>
            <a:rPr lang="en-US" sz="2400" dirty="0" smtClean="0">
              <a:latin typeface="Arial" panose="020B0604020202020204" pitchFamily="34" charset="0"/>
              <a:cs typeface="Arial" panose="020B0604020202020204" pitchFamily="34" charset="0"/>
            </a:rPr>
            <a:t>Strategy/Action</a:t>
          </a:r>
          <a:endParaRPr lang="en-US" sz="2400" dirty="0">
            <a:latin typeface="Arial" panose="020B0604020202020204" pitchFamily="34" charset="0"/>
            <a:cs typeface="Arial" panose="020B0604020202020204" pitchFamily="34" charset="0"/>
          </a:endParaRPr>
        </a:p>
      </dgm:t>
    </dgm:pt>
    <dgm:pt modelId="{12FFCB5F-5BE2-4217-96F9-5BE2C470B19E}" type="parTrans" cxnId="{CA0BCA76-74A1-4C84-BD68-235F572FBBF1}">
      <dgm:prSet/>
      <dgm:spPr/>
      <dgm:t>
        <a:bodyPr/>
        <a:lstStyle/>
        <a:p>
          <a:endParaRPr lang="en-US">
            <a:latin typeface="Arial" panose="020B0604020202020204" pitchFamily="34" charset="0"/>
            <a:cs typeface="Arial" panose="020B0604020202020204" pitchFamily="34" charset="0"/>
          </a:endParaRPr>
        </a:p>
      </dgm:t>
    </dgm:pt>
    <dgm:pt modelId="{CD980875-3F0E-4C90-B093-966DEF621684}" type="sibTrans" cxnId="{CA0BCA76-74A1-4C84-BD68-235F572FBBF1}">
      <dgm:prSet/>
      <dgm:spPr/>
      <dgm:t>
        <a:bodyPr/>
        <a:lstStyle/>
        <a:p>
          <a:endParaRPr lang="en-US">
            <a:latin typeface="Arial" panose="020B0604020202020204" pitchFamily="34" charset="0"/>
            <a:cs typeface="Arial" panose="020B0604020202020204" pitchFamily="34" charset="0"/>
          </a:endParaRPr>
        </a:p>
      </dgm:t>
    </dgm:pt>
    <dgm:pt modelId="{73FC9DC3-93FA-4F9F-8546-9D0399AA6E8E}">
      <dgm:prSet phldrT="[Text]" custT="1"/>
      <dgm:spPr>
        <a:solidFill>
          <a:schemeClr val="accent4"/>
        </a:solidFill>
      </dgm:spPr>
      <dgm:t>
        <a:bodyPr/>
        <a:lstStyle/>
        <a:p>
          <a:r>
            <a:rPr lang="en-US" sz="2400" dirty="0" smtClean="0">
              <a:latin typeface="Arial" panose="020B0604020202020204" pitchFamily="34" charset="0"/>
              <a:cs typeface="Arial" panose="020B0604020202020204" pitchFamily="34" charset="0"/>
            </a:rPr>
            <a:t>Measurement</a:t>
          </a:r>
          <a:endParaRPr lang="en-US" sz="2400" dirty="0">
            <a:latin typeface="Arial" panose="020B0604020202020204" pitchFamily="34" charset="0"/>
            <a:cs typeface="Arial" panose="020B0604020202020204" pitchFamily="34" charset="0"/>
          </a:endParaRPr>
        </a:p>
      </dgm:t>
    </dgm:pt>
    <dgm:pt modelId="{10E68D7E-E7B8-4AEB-BDBD-1190A51621B0}" type="parTrans" cxnId="{2B6C42F3-7141-48D3-93E3-3435E11463E8}">
      <dgm:prSet/>
      <dgm:spPr/>
      <dgm:t>
        <a:bodyPr/>
        <a:lstStyle/>
        <a:p>
          <a:endParaRPr lang="en-US">
            <a:latin typeface="Arial" panose="020B0604020202020204" pitchFamily="34" charset="0"/>
            <a:cs typeface="Arial" panose="020B0604020202020204" pitchFamily="34" charset="0"/>
          </a:endParaRPr>
        </a:p>
      </dgm:t>
    </dgm:pt>
    <dgm:pt modelId="{35F5AFFD-7407-485E-98DB-D04522CD7CC1}" type="sibTrans" cxnId="{2B6C42F3-7141-48D3-93E3-3435E11463E8}">
      <dgm:prSet/>
      <dgm:spPr/>
      <dgm:t>
        <a:bodyPr/>
        <a:lstStyle/>
        <a:p>
          <a:endParaRPr lang="en-US">
            <a:latin typeface="Arial" panose="020B0604020202020204" pitchFamily="34" charset="0"/>
            <a:cs typeface="Arial" panose="020B0604020202020204" pitchFamily="34" charset="0"/>
          </a:endParaRPr>
        </a:p>
      </dgm:t>
    </dgm:pt>
    <dgm:pt modelId="{26C4DCF9-7D67-4CD0-8491-408EEB76ADA7}">
      <dgm:prSet phldrT="[Text]" custT="1"/>
      <dgm:spPr>
        <a:ln>
          <a:solidFill>
            <a:schemeClr val="accent4"/>
          </a:solidFill>
        </a:ln>
      </dgm:spPr>
      <dgm:t>
        <a:bodyPr/>
        <a:lstStyle/>
        <a:p>
          <a:pPr algn="l"/>
          <a:r>
            <a:rPr lang="en-US" sz="1000" b="1" dirty="0" smtClean="0">
              <a:latin typeface="Arial" panose="020B0604020202020204" pitchFamily="34" charset="0"/>
              <a:cs typeface="Arial" panose="020B0604020202020204" pitchFamily="34" charset="0"/>
            </a:rPr>
            <a:t>Culture survey results</a:t>
          </a:r>
          <a:endParaRPr lang="en-US" sz="1000" b="1" dirty="0">
            <a:latin typeface="Arial" panose="020B0604020202020204" pitchFamily="34" charset="0"/>
            <a:cs typeface="Arial" panose="020B0604020202020204" pitchFamily="34" charset="0"/>
          </a:endParaRPr>
        </a:p>
      </dgm:t>
    </dgm:pt>
    <dgm:pt modelId="{172DF182-D1BE-4CD7-816A-236F53F25C5F}" type="parTrans" cxnId="{DD4633A0-8E81-440B-972A-A19A7DE3F65F}">
      <dgm:prSet/>
      <dgm:spPr/>
      <dgm:t>
        <a:bodyPr/>
        <a:lstStyle/>
        <a:p>
          <a:endParaRPr lang="en-US">
            <a:latin typeface="Arial" panose="020B0604020202020204" pitchFamily="34" charset="0"/>
            <a:cs typeface="Arial" panose="020B0604020202020204" pitchFamily="34" charset="0"/>
          </a:endParaRPr>
        </a:p>
      </dgm:t>
    </dgm:pt>
    <dgm:pt modelId="{A6291925-372B-40A7-949A-25CBBDAEA9F8}" type="sibTrans" cxnId="{DD4633A0-8E81-440B-972A-A19A7DE3F65F}">
      <dgm:prSet/>
      <dgm:spPr/>
      <dgm:t>
        <a:bodyPr/>
        <a:lstStyle/>
        <a:p>
          <a:endParaRPr lang="en-US">
            <a:latin typeface="Arial" panose="020B0604020202020204" pitchFamily="34" charset="0"/>
            <a:cs typeface="Arial" panose="020B0604020202020204" pitchFamily="34" charset="0"/>
          </a:endParaRPr>
        </a:p>
      </dgm:t>
    </dgm:pt>
    <dgm:pt modelId="{24A1C5DF-886B-42ED-94E6-9C11E62F8370}">
      <dgm:prSet phldrT="[Text]" custT="1"/>
      <dgm:spPr/>
      <dgm:t>
        <a:bodyPr/>
        <a:lstStyle/>
        <a:p>
          <a:r>
            <a:rPr lang="en-US" sz="1000" b="1" dirty="0" smtClean="0">
              <a:latin typeface="Arial" panose="020B0604020202020204" pitchFamily="34" charset="0"/>
              <a:cs typeface="Arial" panose="020B0604020202020204" pitchFamily="34" charset="0"/>
            </a:rPr>
            <a:t>Reality - low margin for error</a:t>
          </a:r>
          <a:endParaRPr lang="en-US" sz="1000" b="1" dirty="0">
            <a:latin typeface="Arial" panose="020B0604020202020204" pitchFamily="34" charset="0"/>
            <a:cs typeface="Arial" panose="020B0604020202020204" pitchFamily="34" charset="0"/>
          </a:endParaRPr>
        </a:p>
      </dgm:t>
    </dgm:pt>
    <dgm:pt modelId="{4E58F6EF-9C92-49F7-88BC-689123299A53}" type="parTrans" cxnId="{6FE8671F-D2EC-41D4-B792-AF072CF61055}">
      <dgm:prSet/>
      <dgm:spPr/>
      <dgm:t>
        <a:bodyPr/>
        <a:lstStyle/>
        <a:p>
          <a:endParaRPr lang="en-US"/>
        </a:p>
      </dgm:t>
    </dgm:pt>
    <dgm:pt modelId="{3EED778D-B845-447A-9396-3E354DD64EC2}" type="sibTrans" cxnId="{6FE8671F-D2EC-41D4-B792-AF072CF61055}">
      <dgm:prSet/>
      <dgm:spPr/>
      <dgm:t>
        <a:bodyPr/>
        <a:lstStyle/>
        <a:p>
          <a:endParaRPr lang="en-US"/>
        </a:p>
      </dgm:t>
    </dgm:pt>
    <dgm:pt modelId="{938F918B-3E97-4D79-9B15-080A838A5F9D}">
      <dgm:prSet phldrT="[Text]" custT="1"/>
      <dgm:spPr/>
      <dgm:t>
        <a:bodyPr/>
        <a:lstStyle/>
        <a:p>
          <a:r>
            <a:rPr lang="en-US" sz="1000" b="1" dirty="0" smtClean="0">
              <a:latin typeface="Arial" panose="020B0604020202020204" pitchFamily="34" charset="0"/>
              <a:cs typeface="Arial" panose="020B0604020202020204" pitchFamily="34" charset="0"/>
            </a:rPr>
            <a:t>System-ness - drag/bureaucratic</a:t>
          </a:r>
          <a:endParaRPr lang="en-US" sz="1000" b="1" dirty="0">
            <a:latin typeface="Arial" panose="020B0604020202020204" pitchFamily="34" charset="0"/>
            <a:cs typeface="Arial" panose="020B0604020202020204" pitchFamily="34" charset="0"/>
          </a:endParaRPr>
        </a:p>
      </dgm:t>
    </dgm:pt>
    <dgm:pt modelId="{2BF67CC9-2F08-48D3-B541-ADC98932CD24}" type="parTrans" cxnId="{BA205EFB-FF9A-4906-95C5-2C7267A80C27}">
      <dgm:prSet/>
      <dgm:spPr/>
      <dgm:t>
        <a:bodyPr/>
        <a:lstStyle/>
        <a:p>
          <a:endParaRPr lang="en-US"/>
        </a:p>
      </dgm:t>
    </dgm:pt>
    <dgm:pt modelId="{211C06BE-B506-487B-BAB1-D101B5EB6ECD}" type="sibTrans" cxnId="{BA205EFB-FF9A-4906-95C5-2C7267A80C27}">
      <dgm:prSet/>
      <dgm:spPr/>
      <dgm:t>
        <a:bodyPr/>
        <a:lstStyle/>
        <a:p>
          <a:endParaRPr lang="en-US"/>
        </a:p>
      </dgm:t>
    </dgm:pt>
    <dgm:pt modelId="{53A98E4B-B9C0-4B26-B70B-704B9A7A280B}">
      <dgm:prSet phldrT="[Text]" custT="1"/>
      <dgm:spPr/>
      <dgm:t>
        <a:bodyPr/>
        <a:lstStyle/>
        <a:p>
          <a:r>
            <a:rPr lang="en-US" sz="1000" b="1" dirty="0" smtClean="0">
              <a:latin typeface="Arial" panose="020B0604020202020204" pitchFamily="34" charset="0"/>
              <a:cs typeface="Arial" panose="020B0604020202020204" pitchFamily="34" charset="0"/>
            </a:rPr>
            <a:t>Leaders – overwhelmed/tired</a:t>
          </a:r>
          <a:endParaRPr lang="en-US" sz="1000" b="1" dirty="0">
            <a:latin typeface="Arial" panose="020B0604020202020204" pitchFamily="34" charset="0"/>
            <a:cs typeface="Arial" panose="020B0604020202020204" pitchFamily="34" charset="0"/>
          </a:endParaRPr>
        </a:p>
      </dgm:t>
    </dgm:pt>
    <dgm:pt modelId="{2AB16C10-95CA-4E82-9BE1-151B25AD2CCF}" type="parTrans" cxnId="{AA571D5B-9D6A-400E-9DF1-7DFFAB20307F}">
      <dgm:prSet/>
      <dgm:spPr/>
      <dgm:t>
        <a:bodyPr/>
        <a:lstStyle/>
        <a:p>
          <a:endParaRPr lang="en-US"/>
        </a:p>
      </dgm:t>
    </dgm:pt>
    <dgm:pt modelId="{27010473-7D16-4852-AFBA-8B1E7F2D00C6}" type="sibTrans" cxnId="{AA571D5B-9D6A-400E-9DF1-7DFFAB20307F}">
      <dgm:prSet/>
      <dgm:spPr/>
      <dgm:t>
        <a:bodyPr/>
        <a:lstStyle/>
        <a:p>
          <a:endParaRPr lang="en-US"/>
        </a:p>
      </dgm:t>
    </dgm:pt>
    <dgm:pt modelId="{0CB6A653-23B7-4675-B62F-772BADAC8467}">
      <dgm:prSet phldrT="[Text]"/>
      <dgm:spPr/>
      <dgm:t>
        <a:bodyPr/>
        <a:lstStyle/>
        <a:p>
          <a:r>
            <a:rPr lang="en-US" b="1" dirty="0" smtClean="0">
              <a:latin typeface="Arial" panose="020B0604020202020204" pitchFamily="34" charset="0"/>
              <a:cs typeface="Arial" panose="020B0604020202020204" pitchFamily="34" charset="0"/>
            </a:rPr>
            <a:t>Engagement – employee “</a:t>
          </a:r>
          <a:r>
            <a:rPr lang="en-US" b="1" dirty="0" err="1" smtClean="0">
              <a:latin typeface="Arial" panose="020B0604020202020204" pitchFamily="34" charset="0"/>
              <a:cs typeface="Arial" panose="020B0604020202020204" pitchFamily="34" charset="0"/>
            </a:rPr>
            <a:t>Hackathon</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dgm:t>
    </dgm:pt>
    <dgm:pt modelId="{D6F03ED2-CD1D-4F53-B601-95AB5BEA358B}" type="parTrans" cxnId="{1D055754-F58A-4912-AB1A-A058E8F2BA7A}">
      <dgm:prSet/>
      <dgm:spPr/>
      <dgm:t>
        <a:bodyPr/>
        <a:lstStyle/>
        <a:p>
          <a:endParaRPr lang="en-US"/>
        </a:p>
      </dgm:t>
    </dgm:pt>
    <dgm:pt modelId="{F58D03F0-9D37-402F-B96F-264C448E8236}" type="sibTrans" cxnId="{1D055754-F58A-4912-AB1A-A058E8F2BA7A}">
      <dgm:prSet/>
      <dgm:spPr/>
      <dgm:t>
        <a:bodyPr/>
        <a:lstStyle/>
        <a:p>
          <a:endParaRPr lang="en-US"/>
        </a:p>
      </dgm:t>
    </dgm:pt>
    <dgm:pt modelId="{075B4646-F0C7-4257-B8F0-A987F36EE19C}">
      <dgm:prSet phldrT="[Text]"/>
      <dgm:spPr/>
      <dgm:t>
        <a:bodyPr/>
        <a:lstStyle/>
        <a:p>
          <a:r>
            <a:rPr lang="en-US" b="1" dirty="0" smtClean="0">
              <a:latin typeface="Arial" panose="020B0604020202020204" pitchFamily="34" charset="0"/>
              <a:cs typeface="Arial" panose="020B0604020202020204" pitchFamily="34" charset="0"/>
            </a:rPr>
            <a:t>Appetite –bolder statement/vision</a:t>
          </a:r>
          <a:endParaRPr lang="en-US" b="1" dirty="0">
            <a:latin typeface="Arial" panose="020B0604020202020204" pitchFamily="34" charset="0"/>
            <a:cs typeface="Arial" panose="020B0604020202020204" pitchFamily="34" charset="0"/>
          </a:endParaRPr>
        </a:p>
      </dgm:t>
    </dgm:pt>
    <dgm:pt modelId="{24B48FD0-6B99-40D3-AF22-BB065BB0A692}" type="parTrans" cxnId="{2F2B9F47-B24F-4B72-AE5A-BAF2BAAFADA6}">
      <dgm:prSet/>
      <dgm:spPr/>
      <dgm:t>
        <a:bodyPr/>
        <a:lstStyle/>
        <a:p>
          <a:endParaRPr lang="en-US"/>
        </a:p>
      </dgm:t>
    </dgm:pt>
    <dgm:pt modelId="{6285B465-1A61-4D9F-8419-516D18BFCAC8}" type="sibTrans" cxnId="{2F2B9F47-B24F-4B72-AE5A-BAF2BAAFADA6}">
      <dgm:prSet/>
      <dgm:spPr/>
      <dgm:t>
        <a:bodyPr/>
        <a:lstStyle/>
        <a:p>
          <a:endParaRPr lang="en-US"/>
        </a:p>
      </dgm:t>
    </dgm:pt>
    <dgm:pt modelId="{26C1CC3F-FB21-4A48-B2ED-CA58E488FD1C}">
      <dgm:prSet phldrT="[Text]"/>
      <dgm:spPr/>
      <dgm:t>
        <a:bodyPr/>
        <a:lstStyle/>
        <a:p>
          <a:r>
            <a:rPr lang="en-US" b="1" dirty="0" smtClean="0">
              <a:latin typeface="Arial" panose="020B0604020202020204" pitchFamily="34" charset="0"/>
              <a:cs typeface="Arial" panose="020B0604020202020204" pitchFamily="34" charset="0"/>
            </a:rPr>
            <a:t>System – permission to be different</a:t>
          </a:r>
          <a:endParaRPr lang="en-US" b="1" dirty="0">
            <a:latin typeface="Arial" panose="020B0604020202020204" pitchFamily="34" charset="0"/>
            <a:cs typeface="Arial" panose="020B0604020202020204" pitchFamily="34" charset="0"/>
          </a:endParaRPr>
        </a:p>
      </dgm:t>
    </dgm:pt>
    <dgm:pt modelId="{B80E846F-D7FC-4D68-997C-E89EE42A5C90}" type="parTrans" cxnId="{56B9313E-6527-46CC-9D97-20848C733095}">
      <dgm:prSet/>
      <dgm:spPr/>
      <dgm:t>
        <a:bodyPr/>
        <a:lstStyle/>
        <a:p>
          <a:endParaRPr lang="en-US"/>
        </a:p>
      </dgm:t>
    </dgm:pt>
    <dgm:pt modelId="{C73AA67A-0488-4B8C-B1C8-B15E7A9C8362}" type="sibTrans" cxnId="{56B9313E-6527-46CC-9D97-20848C733095}">
      <dgm:prSet/>
      <dgm:spPr/>
      <dgm:t>
        <a:bodyPr/>
        <a:lstStyle/>
        <a:p>
          <a:endParaRPr lang="en-US"/>
        </a:p>
      </dgm:t>
    </dgm:pt>
    <dgm:pt modelId="{7D41F140-E543-4FEA-8CB2-2CD21021A0BE}">
      <dgm:prSet phldrT="[Text]"/>
      <dgm:spPr/>
      <dgm:t>
        <a:bodyPr/>
        <a:lstStyle/>
        <a:p>
          <a:r>
            <a:rPr lang="en-US" b="1" dirty="0" smtClean="0">
              <a:latin typeface="Arial" panose="020B0604020202020204" pitchFamily="34" charset="0"/>
              <a:cs typeface="Arial" panose="020B0604020202020204" pitchFamily="34" charset="0"/>
            </a:rPr>
            <a:t>Culture – good/great not perfect</a:t>
          </a:r>
          <a:endParaRPr lang="en-US" b="1" dirty="0">
            <a:latin typeface="Arial" panose="020B0604020202020204" pitchFamily="34" charset="0"/>
            <a:cs typeface="Arial" panose="020B0604020202020204" pitchFamily="34" charset="0"/>
          </a:endParaRPr>
        </a:p>
      </dgm:t>
    </dgm:pt>
    <dgm:pt modelId="{F7AC1DA1-09DC-478F-A37D-01AC2DFED59A}" type="parTrans" cxnId="{D4DD3EF2-E110-4E6D-8103-066AF9C79E4B}">
      <dgm:prSet/>
      <dgm:spPr/>
      <dgm:t>
        <a:bodyPr/>
        <a:lstStyle/>
        <a:p>
          <a:endParaRPr lang="en-US"/>
        </a:p>
      </dgm:t>
    </dgm:pt>
    <dgm:pt modelId="{77071791-93DB-4594-8C69-7B62A622A8F6}" type="sibTrans" cxnId="{D4DD3EF2-E110-4E6D-8103-066AF9C79E4B}">
      <dgm:prSet/>
      <dgm:spPr/>
      <dgm:t>
        <a:bodyPr/>
        <a:lstStyle/>
        <a:p>
          <a:endParaRPr lang="en-US"/>
        </a:p>
      </dgm:t>
    </dgm:pt>
    <dgm:pt modelId="{AB72767E-2153-4E53-84E8-1A672971C8E7}">
      <dgm:prSet phldrT="[Text]"/>
      <dgm:spPr/>
      <dgm:t>
        <a:bodyPr/>
        <a:lstStyle/>
        <a:p>
          <a:r>
            <a:rPr lang="en-US" b="1" dirty="0" smtClean="0">
              <a:latin typeface="Arial" panose="020B0604020202020204" pitchFamily="34" charset="0"/>
              <a:cs typeface="Arial" panose="020B0604020202020204" pitchFamily="34" charset="0"/>
            </a:rPr>
            <a:t>Recognition/reward for creativity</a:t>
          </a:r>
          <a:endParaRPr lang="en-US" b="1" dirty="0">
            <a:latin typeface="Arial" panose="020B0604020202020204" pitchFamily="34" charset="0"/>
            <a:cs typeface="Arial" panose="020B0604020202020204" pitchFamily="34" charset="0"/>
          </a:endParaRPr>
        </a:p>
      </dgm:t>
    </dgm:pt>
    <dgm:pt modelId="{5DADF0A3-014C-4910-B017-F82AA9A96BC9}" type="parTrans" cxnId="{6EF17A63-E87C-4632-BFCE-E691E22172F1}">
      <dgm:prSet/>
      <dgm:spPr/>
      <dgm:t>
        <a:bodyPr/>
        <a:lstStyle/>
        <a:p>
          <a:endParaRPr lang="en-US"/>
        </a:p>
      </dgm:t>
    </dgm:pt>
    <dgm:pt modelId="{29FE460C-111B-4542-9867-190A2BC568E3}" type="sibTrans" cxnId="{6EF17A63-E87C-4632-BFCE-E691E22172F1}">
      <dgm:prSet/>
      <dgm:spPr/>
      <dgm:t>
        <a:bodyPr/>
        <a:lstStyle/>
        <a:p>
          <a:endParaRPr lang="en-US"/>
        </a:p>
      </dgm:t>
    </dgm:pt>
    <dgm:pt modelId="{C9921425-24EA-49D0-9911-77B7D808001A}">
      <dgm:prSet phldrT="[Text]"/>
      <dgm:spPr/>
      <dgm:t>
        <a:bodyPr/>
        <a:lstStyle/>
        <a:p>
          <a:endParaRPr lang="en-US" b="1" dirty="0">
            <a:latin typeface="Arial" panose="020B0604020202020204" pitchFamily="34" charset="0"/>
            <a:cs typeface="Arial" panose="020B0604020202020204" pitchFamily="34" charset="0"/>
          </a:endParaRPr>
        </a:p>
      </dgm:t>
    </dgm:pt>
    <dgm:pt modelId="{60C6F451-D7B7-4B7D-9A49-2DE4963D5824}" type="parTrans" cxnId="{3A503A91-DC58-4988-89BB-EB6953ADB944}">
      <dgm:prSet/>
      <dgm:spPr/>
      <dgm:t>
        <a:bodyPr/>
        <a:lstStyle/>
        <a:p>
          <a:endParaRPr lang="en-US"/>
        </a:p>
      </dgm:t>
    </dgm:pt>
    <dgm:pt modelId="{7640D43D-ADB7-49E5-8FA7-21CDD202EE36}" type="sibTrans" cxnId="{3A503A91-DC58-4988-89BB-EB6953ADB944}">
      <dgm:prSet/>
      <dgm:spPr/>
      <dgm:t>
        <a:bodyPr/>
        <a:lstStyle/>
        <a:p>
          <a:endParaRPr lang="en-US"/>
        </a:p>
      </dgm:t>
    </dgm:pt>
    <dgm:pt modelId="{DC33AD36-D6DE-4DE5-9D87-0BAFCD41F726}">
      <dgm:prSet phldrT="[Text]" custT="1"/>
      <dgm:spPr/>
      <dgm:t>
        <a:bodyPr/>
        <a:lstStyle/>
        <a:p>
          <a:r>
            <a:rPr lang="en-US" sz="1000" b="1" dirty="0" smtClean="0">
              <a:latin typeface="Arial" panose="020B0604020202020204" pitchFamily="34" charset="0"/>
              <a:cs typeface="Arial" panose="020B0604020202020204" pitchFamily="34" charset="0"/>
            </a:rPr>
            <a:t>Risk appetite – recently cautious</a:t>
          </a:r>
          <a:endParaRPr lang="en-US" sz="1000" b="1" dirty="0">
            <a:latin typeface="Arial" panose="020B0604020202020204" pitchFamily="34" charset="0"/>
            <a:cs typeface="Arial" panose="020B0604020202020204" pitchFamily="34" charset="0"/>
          </a:endParaRPr>
        </a:p>
      </dgm:t>
    </dgm:pt>
    <dgm:pt modelId="{A22C44B6-FFFC-48BB-B749-8B16ADD795F5}" type="parTrans" cxnId="{DE398360-289A-4FFC-9DAF-28B3E701D053}">
      <dgm:prSet/>
      <dgm:spPr/>
      <dgm:t>
        <a:bodyPr/>
        <a:lstStyle/>
        <a:p>
          <a:endParaRPr lang="en-US"/>
        </a:p>
      </dgm:t>
    </dgm:pt>
    <dgm:pt modelId="{7975E4E6-E318-4A95-B126-82630E0A4351}" type="sibTrans" cxnId="{DE398360-289A-4FFC-9DAF-28B3E701D053}">
      <dgm:prSet/>
      <dgm:spPr/>
      <dgm:t>
        <a:bodyPr/>
        <a:lstStyle/>
        <a:p>
          <a:endParaRPr lang="en-US"/>
        </a:p>
      </dgm:t>
    </dgm:pt>
    <dgm:pt modelId="{52D711AC-54A2-4C33-959F-5CF51B52C76A}">
      <dgm:prSet phldrT="[Text]"/>
      <dgm:spPr/>
      <dgm:t>
        <a:bodyPr/>
        <a:lstStyle/>
        <a:p>
          <a:endParaRPr lang="en-US" sz="900" b="1" dirty="0">
            <a:latin typeface="Arial" panose="020B0604020202020204" pitchFamily="34" charset="0"/>
            <a:cs typeface="Arial" panose="020B0604020202020204" pitchFamily="34" charset="0"/>
          </a:endParaRPr>
        </a:p>
      </dgm:t>
    </dgm:pt>
    <dgm:pt modelId="{350E2A98-E0C5-4946-B3BE-063970924F6E}" type="parTrans" cxnId="{5912A685-BCD6-490C-BF2B-2020841FE8EC}">
      <dgm:prSet/>
      <dgm:spPr/>
      <dgm:t>
        <a:bodyPr/>
        <a:lstStyle/>
        <a:p>
          <a:endParaRPr lang="en-US"/>
        </a:p>
      </dgm:t>
    </dgm:pt>
    <dgm:pt modelId="{5169CD24-9B17-4DBC-9E23-FCA7C0440AAB}" type="sibTrans" cxnId="{5912A685-BCD6-490C-BF2B-2020841FE8EC}">
      <dgm:prSet/>
      <dgm:spPr/>
      <dgm:t>
        <a:bodyPr/>
        <a:lstStyle/>
        <a:p>
          <a:endParaRPr lang="en-US"/>
        </a:p>
      </dgm:t>
    </dgm:pt>
    <dgm:pt modelId="{4B5540A4-1CB9-4641-B99B-D4D9C32A1F19}">
      <dgm:prSet phldrT="[Text]"/>
      <dgm:spPr/>
      <dgm:t>
        <a:bodyPr/>
        <a:lstStyle/>
        <a:p>
          <a:r>
            <a:rPr lang="en-US" b="1" dirty="0" smtClean="0">
              <a:latin typeface="Arial" panose="020B0604020202020204" pitchFamily="34" charset="0"/>
              <a:cs typeface="Arial" panose="020B0604020202020204" pitchFamily="34" charset="0"/>
            </a:rPr>
            <a:t>Board/leader retreat – the </a:t>
          </a:r>
          <a:r>
            <a:rPr lang="en-US" b="1" u="sng" dirty="0" smtClean="0">
              <a:solidFill>
                <a:srgbClr val="A21C45"/>
              </a:solidFill>
              <a:latin typeface="Arial" panose="020B0604020202020204" pitchFamily="34" charset="0"/>
              <a:cs typeface="Arial" panose="020B0604020202020204" pitchFamily="34" charset="0"/>
            </a:rPr>
            <a:t>WHY</a:t>
          </a:r>
          <a:endParaRPr lang="en-US" b="1" u="sng" dirty="0">
            <a:latin typeface="Arial" panose="020B0604020202020204" pitchFamily="34" charset="0"/>
            <a:cs typeface="Arial" panose="020B0604020202020204" pitchFamily="34" charset="0"/>
          </a:endParaRPr>
        </a:p>
      </dgm:t>
    </dgm:pt>
    <dgm:pt modelId="{574AB419-15C6-4DC1-B4F7-6C5508CB8B61}" type="parTrans" cxnId="{6EC9E90B-B9BD-4662-9B42-E42C45115462}">
      <dgm:prSet/>
      <dgm:spPr/>
      <dgm:t>
        <a:bodyPr/>
        <a:lstStyle/>
        <a:p>
          <a:endParaRPr lang="en-US"/>
        </a:p>
      </dgm:t>
    </dgm:pt>
    <dgm:pt modelId="{4C95D4FB-720F-4231-9CD4-EB99B2288D1A}" type="sibTrans" cxnId="{6EC9E90B-B9BD-4662-9B42-E42C45115462}">
      <dgm:prSet/>
      <dgm:spPr/>
      <dgm:t>
        <a:bodyPr/>
        <a:lstStyle/>
        <a:p>
          <a:endParaRPr lang="en-US"/>
        </a:p>
      </dgm:t>
    </dgm:pt>
    <dgm:pt modelId="{9B649E85-3249-4125-A9FF-C0D15728FDDF}">
      <dgm:prSet phldrT="[Text]" custT="1"/>
      <dgm:spPr>
        <a:ln>
          <a:solidFill>
            <a:schemeClr val="accent4"/>
          </a:solidFill>
        </a:ln>
      </dgm:spPr>
      <dgm:t>
        <a:bodyPr/>
        <a:lstStyle/>
        <a:p>
          <a:pPr algn="l"/>
          <a:r>
            <a:rPr lang="en-US" sz="1000" b="1" dirty="0" smtClean="0">
              <a:latin typeface="Arial" panose="020B0604020202020204" pitchFamily="34" charset="0"/>
              <a:cs typeface="Arial" panose="020B0604020202020204" pitchFamily="34" charset="0"/>
            </a:rPr>
            <a:t>Number new ideas implemented</a:t>
          </a:r>
          <a:endParaRPr lang="en-US" sz="1000" b="1" dirty="0">
            <a:latin typeface="Arial" panose="020B0604020202020204" pitchFamily="34" charset="0"/>
            <a:cs typeface="Arial" panose="020B0604020202020204" pitchFamily="34" charset="0"/>
          </a:endParaRPr>
        </a:p>
      </dgm:t>
    </dgm:pt>
    <dgm:pt modelId="{26EF41A8-F511-4E64-BCE2-0234B9D4CB06}" type="parTrans" cxnId="{19F86FAD-2376-4324-A372-0A9CE130AFCD}">
      <dgm:prSet/>
      <dgm:spPr/>
      <dgm:t>
        <a:bodyPr/>
        <a:lstStyle/>
        <a:p>
          <a:endParaRPr lang="en-US"/>
        </a:p>
      </dgm:t>
    </dgm:pt>
    <dgm:pt modelId="{4F4DB9AE-18EB-4EE4-8746-C6ACA65C7F94}" type="sibTrans" cxnId="{19F86FAD-2376-4324-A372-0A9CE130AFCD}">
      <dgm:prSet/>
      <dgm:spPr/>
      <dgm:t>
        <a:bodyPr/>
        <a:lstStyle/>
        <a:p>
          <a:endParaRPr lang="en-US"/>
        </a:p>
      </dgm:t>
    </dgm:pt>
    <dgm:pt modelId="{44067E77-D174-4D08-B2D1-3FFDE763FEDE}">
      <dgm:prSet phldrT="[Text]" custT="1"/>
      <dgm:spPr>
        <a:ln>
          <a:solidFill>
            <a:schemeClr val="accent4"/>
          </a:solidFill>
        </a:ln>
      </dgm:spPr>
      <dgm:t>
        <a:bodyPr/>
        <a:lstStyle/>
        <a:p>
          <a:pPr algn="l"/>
          <a:r>
            <a:rPr lang="en-US" sz="1000" b="1" dirty="0" smtClean="0">
              <a:latin typeface="Arial" panose="020B0604020202020204" pitchFamily="34" charset="0"/>
              <a:cs typeface="Arial" panose="020B0604020202020204" pitchFamily="34" charset="0"/>
            </a:rPr>
            <a:t>Diversity of employees involved</a:t>
          </a:r>
          <a:endParaRPr lang="en-US" sz="1000" b="1" dirty="0">
            <a:latin typeface="Arial" panose="020B0604020202020204" pitchFamily="34" charset="0"/>
            <a:cs typeface="Arial" panose="020B0604020202020204" pitchFamily="34" charset="0"/>
          </a:endParaRPr>
        </a:p>
      </dgm:t>
    </dgm:pt>
    <dgm:pt modelId="{76672273-8DC7-4A60-88E0-969B2CB01A69}" type="parTrans" cxnId="{A7B6679B-A5C9-45BB-B74F-EBC462EC7F7A}">
      <dgm:prSet/>
      <dgm:spPr/>
      <dgm:t>
        <a:bodyPr/>
        <a:lstStyle/>
        <a:p>
          <a:endParaRPr lang="en-US"/>
        </a:p>
      </dgm:t>
    </dgm:pt>
    <dgm:pt modelId="{21BA77F4-A901-462D-8E74-C598ECA886AA}" type="sibTrans" cxnId="{A7B6679B-A5C9-45BB-B74F-EBC462EC7F7A}">
      <dgm:prSet/>
      <dgm:spPr/>
      <dgm:t>
        <a:bodyPr/>
        <a:lstStyle/>
        <a:p>
          <a:endParaRPr lang="en-US"/>
        </a:p>
      </dgm:t>
    </dgm:pt>
    <dgm:pt modelId="{204EF073-F4FE-4913-9A44-5CE8A28C4F51}">
      <dgm:prSet phldrT="[Text]" custT="1"/>
      <dgm:spPr/>
      <dgm:t>
        <a:bodyPr/>
        <a:lstStyle/>
        <a:p>
          <a:r>
            <a:rPr lang="en-US" sz="1000" b="1" dirty="0" smtClean="0">
              <a:latin typeface="Arial" panose="020B0604020202020204" pitchFamily="34" charset="0"/>
              <a:cs typeface="Arial" panose="020B0604020202020204" pitchFamily="34" charset="0"/>
            </a:rPr>
            <a:t>System goal – reduce variability</a:t>
          </a:r>
          <a:endParaRPr lang="en-US" sz="1000" b="1" dirty="0">
            <a:latin typeface="Arial" panose="020B0604020202020204" pitchFamily="34" charset="0"/>
            <a:cs typeface="Arial" panose="020B0604020202020204" pitchFamily="34" charset="0"/>
          </a:endParaRPr>
        </a:p>
      </dgm:t>
    </dgm:pt>
    <dgm:pt modelId="{26A87498-DF3B-4866-9192-343C83077BA2}" type="parTrans" cxnId="{A5701F32-18FA-4CCF-9B2D-2C04AB47C5A7}">
      <dgm:prSet/>
      <dgm:spPr/>
      <dgm:t>
        <a:bodyPr/>
        <a:lstStyle/>
        <a:p>
          <a:endParaRPr lang="en-US"/>
        </a:p>
      </dgm:t>
    </dgm:pt>
    <dgm:pt modelId="{8FE57BDB-6653-41BA-B42B-0D9B3EA6672C}" type="sibTrans" cxnId="{A5701F32-18FA-4CCF-9B2D-2C04AB47C5A7}">
      <dgm:prSet/>
      <dgm:spPr/>
      <dgm:t>
        <a:bodyPr/>
        <a:lstStyle/>
        <a:p>
          <a:endParaRPr lang="en-US"/>
        </a:p>
      </dgm:t>
    </dgm:pt>
    <dgm:pt modelId="{7CA988A1-4746-403C-8190-0939F6963574}">
      <dgm:prSet phldrT="[Text]" custT="1"/>
      <dgm:spPr/>
      <dgm:t>
        <a:bodyPr/>
        <a:lstStyle/>
        <a:p>
          <a:r>
            <a:rPr lang="en-US" sz="1000" b="1" dirty="0" smtClean="0">
              <a:latin typeface="Arial" panose="020B0604020202020204" pitchFamily="34" charset="0"/>
              <a:cs typeface="Arial" panose="020B0604020202020204" pitchFamily="34" charset="0"/>
            </a:rPr>
            <a:t>Not seen as a competitive advantage</a:t>
          </a:r>
          <a:endParaRPr lang="en-US" sz="1000" b="1" dirty="0">
            <a:latin typeface="Arial" panose="020B0604020202020204" pitchFamily="34" charset="0"/>
            <a:cs typeface="Arial" panose="020B0604020202020204" pitchFamily="34" charset="0"/>
          </a:endParaRPr>
        </a:p>
      </dgm:t>
    </dgm:pt>
    <dgm:pt modelId="{026409B6-398D-42A4-AAA7-783AC435F7D0}" type="parTrans" cxnId="{6BB2BE65-E6C3-464F-A510-F290C2CA2D2B}">
      <dgm:prSet/>
      <dgm:spPr/>
      <dgm:t>
        <a:bodyPr/>
        <a:lstStyle/>
        <a:p>
          <a:endParaRPr lang="en-US"/>
        </a:p>
      </dgm:t>
    </dgm:pt>
    <dgm:pt modelId="{F32F9C30-91DD-4E0E-BEE0-39B26CF0032C}" type="sibTrans" cxnId="{6BB2BE65-E6C3-464F-A510-F290C2CA2D2B}">
      <dgm:prSet/>
      <dgm:spPr/>
      <dgm:t>
        <a:bodyPr/>
        <a:lstStyle/>
        <a:p>
          <a:endParaRPr lang="en-US"/>
        </a:p>
      </dgm:t>
    </dgm:pt>
    <dgm:pt modelId="{867DC167-27DD-486C-904E-577DB37FBEE7}">
      <dgm:prSet phldrT="[Text]" custT="1"/>
      <dgm:spPr>
        <a:ln>
          <a:solidFill>
            <a:schemeClr val="accent4"/>
          </a:solidFill>
        </a:ln>
      </dgm:spPr>
      <dgm:t>
        <a:bodyPr/>
        <a:lstStyle/>
        <a:p>
          <a:pPr algn="l"/>
          <a:r>
            <a:rPr lang="en-US" sz="1000" b="1" dirty="0" smtClean="0">
              <a:latin typeface="Arial" panose="020B0604020202020204" pitchFamily="34" charset="0"/>
              <a:cs typeface="Arial" panose="020B0604020202020204" pitchFamily="34" charset="0"/>
            </a:rPr>
            <a:t>Re-prioritized as a risk</a:t>
          </a:r>
          <a:endParaRPr lang="en-US" sz="1000" b="1" dirty="0">
            <a:latin typeface="Arial" panose="020B0604020202020204" pitchFamily="34" charset="0"/>
            <a:cs typeface="Arial" panose="020B0604020202020204" pitchFamily="34" charset="0"/>
          </a:endParaRPr>
        </a:p>
      </dgm:t>
    </dgm:pt>
    <dgm:pt modelId="{CC901F83-C199-4889-8BD6-AF4C9E0DA62D}" type="parTrans" cxnId="{C1FDF501-BD24-4735-A2AD-06FE610E2C5F}">
      <dgm:prSet/>
      <dgm:spPr/>
      <dgm:t>
        <a:bodyPr/>
        <a:lstStyle/>
        <a:p>
          <a:endParaRPr lang="en-US"/>
        </a:p>
      </dgm:t>
    </dgm:pt>
    <dgm:pt modelId="{9B1921D8-C155-4CB7-9305-FB1587EFEA67}" type="sibTrans" cxnId="{C1FDF501-BD24-4735-A2AD-06FE610E2C5F}">
      <dgm:prSet/>
      <dgm:spPr/>
      <dgm:t>
        <a:bodyPr/>
        <a:lstStyle/>
        <a:p>
          <a:endParaRPr lang="en-US"/>
        </a:p>
      </dgm:t>
    </dgm:pt>
    <dgm:pt modelId="{FA774C56-E1E3-4345-8A2E-361A7E4E45F9}">
      <dgm:prSet phldrT="[Text]"/>
      <dgm:spPr/>
      <dgm:t>
        <a:bodyPr/>
        <a:lstStyle/>
        <a:p>
          <a:r>
            <a:rPr lang="en-US" b="1" dirty="0" smtClean="0">
              <a:solidFill>
                <a:srgbClr val="A21C45"/>
              </a:solidFill>
              <a:latin typeface="Arial" panose="020B0604020202020204" pitchFamily="34" charset="0"/>
              <a:cs typeface="Arial" panose="020B0604020202020204" pitchFamily="34" charset="0"/>
            </a:rPr>
            <a:t>Other?</a:t>
          </a:r>
          <a:endParaRPr lang="en-US" b="1" dirty="0">
            <a:solidFill>
              <a:srgbClr val="A21C45"/>
            </a:solidFill>
            <a:latin typeface="Arial" panose="020B0604020202020204" pitchFamily="34" charset="0"/>
            <a:cs typeface="Arial" panose="020B0604020202020204" pitchFamily="34" charset="0"/>
          </a:endParaRPr>
        </a:p>
      </dgm:t>
    </dgm:pt>
    <dgm:pt modelId="{B3AE3C11-06E9-4DD0-8BF3-7CB5BFA81677}" type="parTrans" cxnId="{1950A5B2-90C2-46EC-83C8-ED23CC6BFD17}">
      <dgm:prSet/>
      <dgm:spPr/>
      <dgm:t>
        <a:bodyPr/>
        <a:lstStyle/>
        <a:p>
          <a:endParaRPr lang="en-US"/>
        </a:p>
      </dgm:t>
    </dgm:pt>
    <dgm:pt modelId="{2B898CDF-68B0-4542-8631-536F3BDB6694}" type="sibTrans" cxnId="{1950A5B2-90C2-46EC-83C8-ED23CC6BFD17}">
      <dgm:prSet/>
      <dgm:spPr/>
      <dgm:t>
        <a:bodyPr/>
        <a:lstStyle/>
        <a:p>
          <a:endParaRPr lang="en-US"/>
        </a:p>
      </dgm:t>
    </dgm:pt>
    <dgm:pt modelId="{F541E074-2147-4999-BADA-2CC583E9A864}">
      <dgm:prSet phldrT="[Text]" custT="1"/>
      <dgm:spPr>
        <a:ln>
          <a:solidFill>
            <a:schemeClr val="accent4"/>
          </a:solidFill>
        </a:ln>
      </dgm:spPr>
      <dgm:t>
        <a:bodyPr/>
        <a:lstStyle/>
        <a:p>
          <a:pPr algn="l"/>
          <a:r>
            <a:rPr lang="en-US" sz="1000" b="1" dirty="0" smtClean="0">
              <a:solidFill>
                <a:srgbClr val="A21C45"/>
              </a:solidFill>
              <a:latin typeface="Arial" panose="020B0604020202020204" pitchFamily="34" charset="0"/>
              <a:cs typeface="Arial" panose="020B0604020202020204" pitchFamily="34" charset="0"/>
            </a:rPr>
            <a:t>Other?</a:t>
          </a:r>
          <a:endParaRPr lang="en-US" sz="1000" b="1" dirty="0">
            <a:solidFill>
              <a:srgbClr val="A21C45"/>
            </a:solidFill>
            <a:latin typeface="Arial" panose="020B0604020202020204" pitchFamily="34" charset="0"/>
            <a:cs typeface="Arial" panose="020B0604020202020204" pitchFamily="34" charset="0"/>
          </a:endParaRPr>
        </a:p>
      </dgm:t>
    </dgm:pt>
    <dgm:pt modelId="{71E69992-36C8-421B-B3B7-0C9E2873F596}" type="parTrans" cxnId="{4DBE63D5-50C1-488B-98BC-27AE7E8995D3}">
      <dgm:prSet/>
      <dgm:spPr/>
      <dgm:t>
        <a:bodyPr/>
        <a:lstStyle/>
        <a:p>
          <a:endParaRPr lang="en-US"/>
        </a:p>
      </dgm:t>
    </dgm:pt>
    <dgm:pt modelId="{D33F408B-6C32-4EA7-BF28-E9843FEBF481}" type="sibTrans" cxnId="{4DBE63D5-50C1-488B-98BC-27AE7E8995D3}">
      <dgm:prSet/>
      <dgm:spPr/>
      <dgm:t>
        <a:bodyPr/>
        <a:lstStyle/>
        <a:p>
          <a:endParaRPr lang="en-US"/>
        </a:p>
      </dgm:t>
    </dgm:pt>
    <dgm:pt modelId="{020A4140-827D-443F-B43E-FD26E706683B}" type="pres">
      <dgm:prSet presAssocID="{5AE7519E-0CEE-47DF-8666-6692B68A260F}" presName="Name0" presStyleCnt="0">
        <dgm:presLayoutVars>
          <dgm:dir/>
          <dgm:animLvl val="lvl"/>
          <dgm:resizeHandles val="exact"/>
        </dgm:presLayoutVars>
      </dgm:prSet>
      <dgm:spPr/>
      <dgm:t>
        <a:bodyPr/>
        <a:lstStyle/>
        <a:p>
          <a:endParaRPr lang="en-US"/>
        </a:p>
      </dgm:t>
    </dgm:pt>
    <dgm:pt modelId="{31D11C8F-4F42-44FE-9D45-A3A24F99A78B}" type="pres">
      <dgm:prSet presAssocID="{5AE7519E-0CEE-47DF-8666-6692B68A260F}" presName="tSp" presStyleCnt="0"/>
      <dgm:spPr/>
    </dgm:pt>
    <dgm:pt modelId="{74866C59-EC92-4855-A405-1D7211ABA56C}" type="pres">
      <dgm:prSet presAssocID="{5AE7519E-0CEE-47DF-8666-6692B68A260F}" presName="bSp" presStyleCnt="0"/>
      <dgm:spPr/>
    </dgm:pt>
    <dgm:pt modelId="{723E3159-ADD1-4421-9984-0EE0688CBDAA}" type="pres">
      <dgm:prSet presAssocID="{5AE7519E-0CEE-47DF-8666-6692B68A260F}" presName="process" presStyleCnt="0"/>
      <dgm:spPr/>
    </dgm:pt>
    <dgm:pt modelId="{5DFE3F4E-32B9-4FA7-9A37-5FC07D3C0F69}" type="pres">
      <dgm:prSet presAssocID="{4700ABF6-E249-4489-AA04-031A470F5654}" presName="composite1" presStyleCnt="0"/>
      <dgm:spPr/>
    </dgm:pt>
    <dgm:pt modelId="{E71066AA-32ED-4CF7-852D-496FA0EC357E}" type="pres">
      <dgm:prSet presAssocID="{4700ABF6-E249-4489-AA04-031A470F5654}" presName="dummyNode1" presStyleLbl="node1" presStyleIdx="0" presStyleCnt="3"/>
      <dgm:spPr/>
    </dgm:pt>
    <dgm:pt modelId="{26FBC12E-E210-4004-8350-716EC0A0D04D}" type="pres">
      <dgm:prSet presAssocID="{4700ABF6-E249-4489-AA04-031A470F5654}" presName="childNode1" presStyleLbl="bgAcc1" presStyleIdx="0" presStyleCnt="3" custScaleX="107555">
        <dgm:presLayoutVars>
          <dgm:bulletEnabled val="1"/>
        </dgm:presLayoutVars>
      </dgm:prSet>
      <dgm:spPr/>
      <dgm:t>
        <a:bodyPr/>
        <a:lstStyle/>
        <a:p>
          <a:endParaRPr lang="en-US"/>
        </a:p>
      </dgm:t>
    </dgm:pt>
    <dgm:pt modelId="{FBA70485-0B6F-41E6-8926-BFB5BE274FCC}" type="pres">
      <dgm:prSet presAssocID="{4700ABF6-E249-4489-AA04-031A470F5654}" presName="childNode1tx" presStyleLbl="bgAcc1" presStyleIdx="0" presStyleCnt="3">
        <dgm:presLayoutVars>
          <dgm:bulletEnabled val="1"/>
        </dgm:presLayoutVars>
      </dgm:prSet>
      <dgm:spPr/>
      <dgm:t>
        <a:bodyPr/>
        <a:lstStyle/>
        <a:p>
          <a:endParaRPr lang="en-US"/>
        </a:p>
      </dgm:t>
    </dgm:pt>
    <dgm:pt modelId="{82A9CBAA-4450-482F-B0B8-0E9E13ADF5B7}" type="pres">
      <dgm:prSet presAssocID="{4700ABF6-E249-4489-AA04-031A470F5654}" presName="parentNode1" presStyleLbl="node1" presStyleIdx="0" presStyleCnt="3" custScaleX="93952" custScaleY="82101">
        <dgm:presLayoutVars>
          <dgm:chMax val="1"/>
          <dgm:bulletEnabled val="1"/>
        </dgm:presLayoutVars>
      </dgm:prSet>
      <dgm:spPr/>
      <dgm:t>
        <a:bodyPr/>
        <a:lstStyle/>
        <a:p>
          <a:endParaRPr lang="en-US"/>
        </a:p>
      </dgm:t>
    </dgm:pt>
    <dgm:pt modelId="{77AAF36F-456C-4084-AF5F-6E83B8CE3A2A}" type="pres">
      <dgm:prSet presAssocID="{4700ABF6-E249-4489-AA04-031A470F5654}" presName="connSite1" presStyleCnt="0"/>
      <dgm:spPr/>
    </dgm:pt>
    <dgm:pt modelId="{A2D04961-7AEC-481D-A79B-94D170F3AC1F}" type="pres">
      <dgm:prSet presAssocID="{83195E6B-20D7-46E8-B707-59F42C6A7A90}" presName="Name9" presStyleLbl="sibTrans2D1" presStyleIdx="0" presStyleCnt="2"/>
      <dgm:spPr/>
      <dgm:t>
        <a:bodyPr/>
        <a:lstStyle/>
        <a:p>
          <a:endParaRPr lang="en-US"/>
        </a:p>
      </dgm:t>
    </dgm:pt>
    <dgm:pt modelId="{6D7FBEA4-0552-4B63-A5D9-E48B8D69FAF8}" type="pres">
      <dgm:prSet presAssocID="{26F95874-4F33-4782-BC3A-F6DBA16A4F95}" presName="composite2" presStyleCnt="0"/>
      <dgm:spPr/>
    </dgm:pt>
    <dgm:pt modelId="{F4A11AA6-86E5-472F-BC02-5A3015CE0208}" type="pres">
      <dgm:prSet presAssocID="{26F95874-4F33-4782-BC3A-F6DBA16A4F95}" presName="dummyNode2" presStyleLbl="node1" presStyleIdx="0" presStyleCnt="3"/>
      <dgm:spPr/>
    </dgm:pt>
    <dgm:pt modelId="{E38CD01B-2FF7-473A-B3BA-119BA0473A8F}" type="pres">
      <dgm:prSet presAssocID="{26F95874-4F33-4782-BC3A-F6DBA16A4F95}" presName="childNode2" presStyleLbl="bgAcc1" presStyleIdx="1" presStyleCnt="3" custScaleX="120654">
        <dgm:presLayoutVars>
          <dgm:bulletEnabled val="1"/>
        </dgm:presLayoutVars>
      </dgm:prSet>
      <dgm:spPr/>
      <dgm:t>
        <a:bodyPr/>
        <a:lstStyle/>
        <a:p>
          <a:endParaRPr lang="en-US"/>
        </a:p>
      </dgm:t>
    </dgm:pt>
    <dgm:pt modelId="{6113570A-2450-44F4-9EDE-9D04D23CB400}" type="pres">
      <dgm:prSet presAssocID="{26F95874-4F33-4782-BC3A-F6DBA16A4F95}" presName="childNode2tx" presStyleLbl="bgAcc1" presStyleIdx="1" presStyleCnt="3">
        <dgm:presLayoutVars>
          <dgm:bulletEnabled val="1"/>
        </dgm:presLayoutVars>
      </dgm:prSet>
      <dgm:spPr/>
      <dgm:t>
        <a:bodyPr/>
        <a:lstStyle/>
        <a:p>
          <a:endParaRPr lang="en-US"/>
        </a:p>
      </dgm:t>
    </dgm:pt>
    <dgm:pt modelId="{5A61EDC4-209B-4E86-B393-6C63DD548DF9}" type="pres">
      <dgm:prSet presAssocID="{26F95874-4F33-4782-BC3A-F6DBA16A4F95}" presName="parentNode2" presStyleLbl="node1" presStyleIdx="1" presStyleCnt="3" custScaleX="121052">
        <dgm:presLayoutVars>
          <dgm:chMax val="0"/>
          <dgm:bulletEnabled val="1"/>
        </dgm:presLayoutVars>
      </dgm:prSet>
      <dgm:spPr/>
      <dgm:t>
        <a:bodyPr/>
        <a:lstStyle/>
        <a:p>
          <a:endParaRPr lang="en-US"/>
        </a:p>
      </dgm:t>
    </dgm:pt>
    <dgm:pt modelId="{19442671-AF9D-4469-B1F9-9C72C47A3908}" type="pres">
      <dgm:prSet presAssocID="{26F95874-4F33-4782-BC3A-F6DBA16A4F95}" presName="connSite2" presStyleCnt="0"/>
      <dgm:spPr/>
    </dgm:pt>
    <dgm:pt modelId="{FEA2D391-9956-4CE9-8236-C8DACE0B0244}" type="pres">
      <dgm:prSet presAssocID="{CD980875-3F0E-4C90-B093-966DEF621684}" presName="Name18" presStyleLbl="sibTrans2D1" presStyleIdx="1" presStyleCnt="2"/>
      <dgm:spPr/>
      <dgm:t>
        <a:bodyPr/>
        <a:lstStyle/>
        <a:p>
          <a:endParaRPr lang="en-US"/>
        </a:p>
      </dgm:t>
    </dgm:pt>
    <dgm:pt modelId="{1974AB17-61ED-4FCF-A8F3-5F92B98A012A}" type="pres">
      <dgm:prSet presAssocID="{73FC9DC3-93FA-4F9F-8546-9D0399AA6E8E}" presName="composite1" presStyleCnt="0"/>
      <dgm:spPr/>
    </dgm:pt>
    <dgm:pt modelId="{0F97AC22-95F3-473D-AE34-2770835FDA5A}" type="pres">
      <dgm:prSet presAssocID="{73FC9DC3-93FA-4F9F-8546-9D0399AA6E8E}" presName="dummyNode1" presStyleLbl="node1" presStyleIdx="1" presStyleCnt="3"/>
      <dgm:spPr/>
    </dgm:pt>
    <dgm:pt modelId="{8320E0EB-837A-4C07-ABD8-AF4B78CF36B0}" type="pres">
      <dgm:prSet presAssocID="{73FC9DC3-93FA-4F9F-8546-9D0399AA6E8E}" presName="childNode1" presStyleLbl="bgAcc1" presStyleIdx="2" presStyleCnt="3">
        <dgm:presLayoutVars>
          <dgm:bulletEnabled val="1"/>
        </dgm:presLayoutVars>
      </dgm:prSet>
      <dgm:spPr/>
      <dgm:t>
        <a:bodyPr/>
        <a:lstStyle/>
        <a:p>
          <a:endParaRPr lang="en-US"/>
        </a:p>
      </dgm:t>
    </dgm:pt>
    <dgm:pt modelId="{DA88456F-C803-421C-A531-3A1A8A6440E4}" type="pres">
      <dgm:prSet presAssocID="{73FC9DC3-93FA-4F9F-8546-9D0399AA6E8E}" presName="childNode1tx" presStyleLbl="bgAcc1" presStyleIdx="2" presStyleCnt="3">
        <dgm:presLayoutVars>
          <dgm:bulletEnabled val="1"/>
        </dgm:presLayoutVars>
      </dgm:prSet>
      <dgm:spPr/>
      <dgm:t>
        <a:bodyPr/>
        <a:lstStyle/>
        <a:p>
          <a:endParaRPr lang="en-US"/>
        </a:p>
      </dgm:t>
    </dgm:pt>
    <dgm:pt modelId="{72834A95-1F5A-496E-A343-98FE7D896E49}" type="pres">
      <dgm:prSet presAssocID="{73FC9DC3-93FA-4F9F-8546-9D0399AA6E8E}" presName="parentNode1" presStyleLbl="node1" presStyleIdx="2" presStyleCnt="3" custScaleX="109180">
        <dgm:presLayoutVars>
          <dgm:chMax val="1"/>
          <dgm:bulletEnabled val="1"/>
        </dgm:presLayoutVars>
      </dgm:prSet>
      <dgm:spPr/>
      <dgm:t>
        <a:bodyPr/>
        <a:lstStyle/>
        <a:p>
          <a:endParaRPr lang="en-US"/>
        </a:p>
      </dgm:t>
    </dgm:pt>
    <dgm:pt modelId="{49BBD352-40E5-44CD-B7CD-670C7CF6249A}" type="pres">
      <dgm:prSet presAssocID="{73FC9DC3-93FA-4F9F-8546-9D0399AA6E8E}" presName="connSite1" presStyleCnt="0"/>
      <dgm:spPr/>
    </dgm:pt>
  </dgm:ptLst>
  <dgm:cxnLst>
    <dgm:cxn modelId="{A7B6679B-A5C9-45BB-B74F-EBC462EC7F7A}" srcId="{73FC9DC3-93FA-4F9F-8546-9D0399AA6E8E}" destId="{44067E77-D174-4D08-B2D1-3FFDE763FEDE}" srcOrd="3" destOrd="0" parTransId="{76672273-8DC7-4A60-88E0-969B2CB01A69}" sibTransId="{21BA77F4-A901-462D-8E74-C598ECA886AA}"/>
    <dgm:cxn modelId="{AF725BCE-F527-43AA-BF2A-888A84BB6215}" type="presOf" srcId="{26F95874-4F33-4782-BC3A-F6DBA16A4F95}" destId="{5A61EDC4-209B-4E86-B393-6C63DD548DF9}" srcOrd="0" destOrd="0" presId="urn:microsoft.com/office/officeart/2005/8/layout/hProcess4"/>
    <dgm:cxn modelId="{5324ED27-F2EB-41E7-AC18-97296CD64BD5}" type="presOf" srcId="{26C4DCF9-7D67-4CD0-8491-408EEB76ADA7}" destId="{8320E0EB-837A-4C07-ABD8-AF4B78CF36B0}" srcOrd="0" destOrd="0" presId="urn:microsoft.com/office/officeart/2005/8/layout/hProcess4"/>
    <dgm:cxn modelId="{6BB2BE65-E6C3-464F-A510-F290C2CA2D2B}" srcId="{4700ABF6-E249-4489-AA04-031A470F5654}" destId="{7CA988A1-4746-403C-8190-0939F6963574}" srcOrd="6" destOrd="0" parTransId="{026409B6-398D-42A4-AAA7-783AC435F7D0}" sibTransId="{F32F9C30-91DD-4E0E-BEE0-39B26CF0032C}"/>
    <dgm:cxn modelId="{1FD9CDFE-F504-481F-9ACE-92D345881CB1}" type="presOf" srcId="{867DC167-27DD-486C-904E-577DB37FBEE7}" destId="{DA88456F-C803-421C-A531-3A1A8A6440E4}" srcOrd="1" destOrd="1" presId="urn:microsoft.com/office/officeart/2005/8/layout/hProcess4"/>
    <dgm:cxn modelId="{BA1AD7A5-5FED-49F9-B722-A6E23943DE99}" type="presOf" srcId="{24A1C5DF-886B-42ED-94E6-9C11E62F8370}" destId="{26FBC12E-E210-4004-8350-716EC0A0D04D}" srcOrd="0" destOrd="2" presId="urn:microsoft.com/office/officeart/2005/8/layout/hProcess4"/>
    <dgm:cxn modelId="{165A8DD1-B3D4-403C-8238-E0B49DD2A51C}" type="presOf" srcId="{204EF073-F4FE-4913-9A44-5CE8A28C4F51}" destId="{26FBC12E-E210-4004-8350-716EC0A0D04D}" srcOrd="0" destOrd="3" presId="urn:microsoft.com/office/officeart/2005/8/layout/hProcess4"/>
    <dgm:cxn modelId="{56B9313E-6527-46CC-9D97-20848C733095}" srcId="{26F95874-4F33-4782-BC3A-F6DBA16A4F95}" destId="{26C1CC3F-FB21-4A48-B2ED-CA58E488FD1C}" srcOrd="2" destOrd="0" parTransId="{B80E846F-D7FC-4D68-997C-E89EE42A5C90}" sibTransId="{C73AA67A-0488-4B8C-B1C8-B15E7A9C8362}"/>
    <dgm:cxn modelId="{F5F2979E-53FD-4F3D-A60E-FDE5278DC3C2}" type="presOf" srcId="{0CB6A653-23B7-4675-B62F-772BADAC8467}" destId="{E38CD01B-2FF7-473A-B3BA-119BA0473A8F}" srcOrd="0" destOrd="4" presId="urn:microsoft.com/office/officeart/2005/8/layout/hProcess4"/>
    <dgm:cxn modelId="{6FE8671F-D2EC-41D4-B792-AF072CF61055}" srcId="{4700ABF6-E249-4489-AA04-031A470F5654}" destId="{24A1C5DF-886B-42ED-94E6-9C11E62F8370}" srcOrd="2" destOrd="0" parTransId="{4E58F6EF-9C92-49F7-88BC-689123299A53}" sibTransId="{3EED778D-B845-447A-9396-3E354DD64EC2}"/>
    <dgm:cxn modelId="{8F576D1B-8CE5-4CCC-A9BD-9A77361308D4}" type="presOf" srcId="{075B4646-F0C7-4257-B8F0-A987F36EE19C}" destId="{6113570A-2450-44F4-9EDE-9D04D23CB400}" srcOrd="1" destOrd="1" presId="urn:microsoft.com/office/officeart/2005/8/layout/hProcess4"/>
    <dgm:cxn modelId="{5D6F517C-A6D6-4F0C-898E-B6CF1EB952B6}" type="presOf" srcId="{4B5540A4-1CB9-4641-B99B-D4D9C32A1F19}" destId="{E38CD01B-2FF7-473A-B3BA-119BA0473A8F}" srcOrd="0" destOrd="0" presId="urn:microsoft.com/office/officeart/2005/8/layout/hProcess4"/>
    <dgm:cxn modelId="{0EC8E3E0-B773-405E-BBE2-423C2D368C06}" type="presOf" srcId="{44067E77-D174-4D08-B2D1-3FFDE763FEDE}" destId="{DA88456F-C803-421C-A531-3A1A8A6440E4}" srcOrd="1" destOrd="3" presId="urn:microsoft.com/office/officeart/2005/8/layout/hProcess4"/>
    <dgm:cxn modelId="{5EF3B452-C62B-496F-925E-3A7028D21F0E}" type="presOf" srcId="{4B5540A4-1CB9-4641-B99B-D4D9C32A1F19}" destId="{6113570A-2450-44F4-9EDE-9D04D23CB400}" srcOrd="1" destOrd="0" presId="urn:microsoft.com/office/officeart/2005/8/layout/hProcess4"/>
    <dgm:cxn modelId="{6EF17A63-E87C-4632-BFCE-E691E22172F1}" srcId="{26F95874-4F33-4782-BC3A-F6DBA16A4F95}" destId="{AB72767E-2153-4E53-84E8-1A672971C8E7}" srcOrd="5" destOrd="0" parTransId="{5DADF0A3-014C-4910-B017-F82AA9A96BC9}" sibTransId="{29FE460C-111B-4542-9867-190A2BC568E3}"/>
    <dgm:cxn modelId="{D4DD3EF2-E110-4E6D-8103-066AF9C79E4B}" srcId="{26F95874-4F33-4782-BC3A-F6DBA16A4F95}" destId="{7D41F140-E543-4FEA-8CB2-2CD21021A0BE}" srcOrd="3" destOrd="0" parTransId="{F7AC1DA1-09DC-478F-A37D-01AC2DFED59A}" sibTransId="{77071791-93DB-4594-8C69-7B62A622A8F6}"/>
    <dgm:cxn modelId="{2C1CDE91-E2B0-4A35-87CC-C1B2C4581E34}" type="presOf" srcId="{F541E074-2147-4999-BADA-2CC583E9A864}" destId="{8320E0EB-837A-4C07-ABD8-AF4B78CF36B0}" srcOrd="0" destOrd="4" presId="urn:microsoft.com/office/officeart/2005/8/layout/hProcess4"/>
    <dgm:cxn modelId="{92CF02BE-6F09-4A96-BE04-B6307622DB9B}" type="presOf" srcId="{AB72767E-2153-4E53-84E8-1A672971C8E7}" destId="{6113570A-2450-44F4-9EDE-9D04D23CB400}" srcOrd="1" destOrd="5" presId="urn:microsoft.com/office/officeart/2005/8/layout/hProcess4"/>
    <dgm:cxn modelId="{E709EF6E-1768-4E1B-92CC-CA9E7D71921A}" type="presOf" srcId="{44067E77-D174-4D08-B2D1-3FFDE763FEDE}" destId="{8320E0EB-837A-4C07-ABD8-AF4B78CF36B0}" srcOrd="0" destOrd="3" presId="urn:microsoft.com/office/officeart/2005/8/layout/hProcess4"/>
    <dgm:cxn modelId="{6EFC213C-B895-4B38-B7E0-3D652463D69E}" type="presOf" srcId="{9B649E85-3249-4125-A9FF-C0D15728FDDF}" destId="{DA88456F-C803-421C-A531-3A1A8A6440E4}" srcOrd="1" destOrd="2" presId="urn:microsoft.com/office/officeart/2005/8/layout/hProcess4"/>
    <dgm:cxn modelId="{267ED18D-72F1-47EF-887E-C996AE78972E}" type="presOf" srcId="{FA774C56-E1E3-4345-8A2E-361A7E4E45F9}" destId="{6113570A-2450-44F4-9EDE-9D04D23CB400}" srcOrd="1" destOrd="6" presId="urn:microsoft.com/office/officeart/2005/8/layout/hProcess4"/>
    <dgm:cxn modelId="{96751674-213C-4B8C-A4B0-F90C56E6613D}" type="presOf" srcId="{9B649E85-3249-4125-A9FF-C0D15728FDDF}" destId="{8320E0EB-837A-4C07-ABD8-AF4B78CF36B0}" srcOrd="0" destOrd="2" presId="urn:microsoft.com/office/officeart/2005/8/layout/hProcess4"/>
    <dgm:cxn modelId="{3A005CF6-3EF5-4A75-B903-2BA28E0DA761}" type="presOf" srcId="{26C1CC3F-FB21-4A48-B2ED-CA58E488FD1C}" destId="{6113570A-2450-44F4-9EDE-9D04D23CB400}" srcOrd="1" destOrd="2" presId="urn:microsoft.com/office/officeart/2005/8/layout/hProcess4"/>
    <dgm:cxn modelId="{BA205EFB-FF9A-4906-95C5-2C7267A80C27}" srcId="{4700ABF6-E249-4489-AA04-031A470F5654}" destId="{938F918B-3E97-4D79-9B15-080A838A5F9D}" srcOrd="4" destOrd="0" parTransId="{2BF67CC9-2F08-48D3-B541-ADC98932CD24}" sibTransId="{211C06BE-B506-487B-BAB1-D101B5EB6ECD}"/>
    <dgm:cxn modelId="{81E5314C-EC0B-477B-B1B6-BE6ED725FA30}" type="presOf" srcId="{26C1CC3F-FB21-4A48-B2ED-CA58E488FD1C}" destId="{E38CD01B-2FF7-473A-B3BA-119BA0473A8F}" srcOrd="0" destOrd="2" presId="urn:microsoft.com/office/officeart/2005/8/layout/hProcess4"/>
    <dgm:cxn modelId="{1D055754-F58A-4912-AB1A-A058E8F2BA7A}" srcId="{26F95874-4F33-4782-BC3A-F6DBA16A4F95}" destId="{0CB6A653-23B7-4675-B62F-772BADAC8467}" srcOrd="4" destOrd="0" parTransId="{D6F03ED2-CD1D-4F53-B601-95AB5BEA358B}" sibTransId="{F58D03F0-9D37-402F-B96F-264C448E8236}"/>
    <dgm:cxn modelId="{2F2B9F47-B24F-4B72-AE5A-BAF2BAAFADA6}" srcId="{26F95874-4F33-4782-BC3A-F6DBA16A4F95}" destId="{075B4646-F0C7-4257-B8F0-A987F36EE19C}" srcOrd="1" destOrd="0" parTransId="{24B48FD0-6B99-40D3-AF22-BB065BB0A692}" sibTransId="{6285B465-1A61-4D9F-8419-516D18BFCAC8}"/>
    <dgm:cxn modelId="{DE398360-289A-4FFC-9DAF-28B3E701D053}" srcId="{4700ABF6-E249-4489-AA04-031A470F5654}" destId="{DC33AD36-D6DE-4DE5-9D87-0BAFCD41F726}" srcOrd="1" destOrd="0" parTransId="{A22C44B6-FFFC-48BB-B749-8B16ADD795F5}" sibTransId="{7975E4E6-E318-4A95-B126-82630E0A4351}"/>
    <dgm:cxn modelId="{2B6C42F3-7141-48D3-93E3-3435E11463E8}" srcId="{5AE7519E-0CEE-47DF-8666-6692B68A260F}" destId="{73FC9DC3-93FA-4F9F-8546-9D0399AA6E8E}" srcOrd="2" destOrd="0" parTransId="{10E68D7E-E7B8-4AEB-BDBD-1190A51621B0}" sibTransId="{35F5AFFD-7407-485E-98DB-D04522CD7CC1}"/>
    <dgm:cxn modelId="{DD4633A0-8E81-440B-972A-A19A7DE3F65F}" srcId="{73FC9DC3-93FA-4F9F-8546-9D0399AA6E8E}" destId="{26C4DCF9-7D67-4CD0-8491-408EEB76ADA7}" srcOrd="0" destOrd="0" parTransId="{172DF182-D1BE-4CD7-816A-236F53F25C5F}" sibTransId="{A6291925-372B-40A7-949A-25CBBDAEA9F8}"/>
    <dgm:cxn modelId="{AA571D5B-9D6A-400E-9DF1-7DFFAB20307F}" srcId="{4700ABF6-E249-4489-AA04-031A470F5654}" destId="{53A98E4B-B9C0-4B26-B70B-704B9A7A280B}" srcOrd="5" destOrd="0" parTransId="{2AB16C10-95CA-4E82-9BE1-151B25AD2CCF}" sibTransId="{27010473-7D16-4852-AFBA-8B1E7F2D00C6}"/>
    <dgm:cxn modelId="{595511C8-CCA6-4788-AEA2-3418C6F0B833}" type="presOf" srcId="{7CA988A1-4746-403C-8190-0939F6963574}" destId="{26FBC12E-E210-4004-8350-716EC0A0D04D}" srcOrd="0" destOrd="6" presId="urn:microsoft.com/office/officeart/2005/8/layout/hProcess4"/>
    <dgm:cxn modelId="{9480702D-D5C5-4795-B0AB-9AFDB0843A6D}" type="presOf" srcId="{5AE7519E-0CEE-47DF-8666-6692B68A260F}" destId="{020A4140-827D-443F-B43E-FD26E706683B}" srcOrd="0" destOrd="0" presId="urn:microsoft.com/office/officeart/2005/8/layout/hProcess4"/>
    <dgm:cxn modelId="{5F1B5DBE-CFB4-41E6-8809-1914FCE21720}" type="presOf" srcId="{075B4646-F0C7-4257-B8F0-A987F36EE19C}" destId="{E38CD01B-2FF7-473A-B3BA-119BA0473A8F}" srcOrd="0" destOrd="1" presId="urn:microsoft.com/office/officeart/2005/8/layout/hProcess4"/>
    <dgm:cxn modelId="{6EC9E90B-B9BD-4662-9B42-E42C45115462}" srcId="{26F95874-4F33-4782-BC3A-F6DBA16A4F95}" destId="{4B5540A4-1CB9-4641-B99B-D4D9C32A1F19}" srcOrd="0" destOrd="0" parTransId="{574AB419-15C6-4DC1-B4F7-6C5508CB8B61}" sibTransId="{4C95D4FB-720F-4231-9CD4-EB99B2288D1A}"/>
    <dgm:cxn modelId="{F3ACBE2B-0A30-4B28-87BB-69DC893D5440}" type="presOf" srcId="{DC33AD36-D6DE-4DE5-9D87-0BAFCD41F726}" destId="{FBA70485-0B6F-41E6-8926-BFB5BE274FCC}" srcOrd="1" destOrd="1" presId="urn:microsoft.com/office/officeart/2005/8/layout/hProcess4"/>
    <dgm:cxn modelId="{C1FDF501-BD24-4735-A2AD-06FE610E2C5F}" srcId="{73FC9DC3-93FA-4F9F-8546-9D0399AA6E8E}" destId="{867DC167-27DD-486C-904E-577DB37FBEE7}" srcOrd="1" destOrd="0" parTransId="{CC901F83-C199-4889-8BD6-AF4C9E0DA62D}" sibTransId="{9B1921D8-C155-4CB7-9305-FB1587EFEA67}"/>
    <dgm:cxn modelId="{4264CD8E-5E04-4F6B-9600-3554A2A06394}" type="presOf" srcId="{26C4DCF9-7D67-4CD0-8491-408EEB76ADA7}" destId="{DA88456F-C803-421C-A531-3A1A8A6440E4}" srcOrd="1" destOrd="0" presId="urn:microsoft.com/office/officeart/2005/8/layout/hProcess4"/>
    <dgm:cxn modelId="{74F97A67-0707-4CEF-816B-F0C27852A645}" type="presOf" srcId="{4700ABF6-E249-4489-AA04-031A470F5654}" destId="{82A9CBAA-4450-482F-B0B8-0E9E13ADF5B7}" srcOrd="0" destOrd="0" presId="urn:microsoft.com/office/officeart/2005/8/layout/hProcess4"/>
    <dgm:cxn modelId="{1950A5B2-90C2-46EC-83C8-ED23CC6BFD17}" srcId="{26F95874-4F33-4782-BC3A-F6DBA16A4F95}" destId="{FA774C56-E1E3-4345-8A2E-361A7E4E45F9}" srcOrd="6" destOrd="0" parTransId="{B3AE3C11-06E9-4DD0-8BF3-7CB5BFA81677}" sibTransId="{2B898CDF-68B0-4542-8631-536F3BDB6694}"/>
    <dgm:cxn modelId="{06C34735-4C08-44C1-B0E9-A12D83133D41}" type="presOf" srcId="{204EF073-F4FE-4913-9A44-5CE8A28C4F51}" destId="{FBA70485-0B6F-41E6-8926-BFB5BE274FCC}" srcOrd="1" destOrd="3" presId="urn:microsoft.com/office/officeart/2005/8/layout/hProcess4"/>
    <dgm:cxn modelId="{4B750DC2-7D61-4D06-B7D7-7A62645D0F05}" type="presOf" srcId="{52D711AC-54A2-4C33-959F-5CF51B52C76A}" destId="{26FBC12E-E210-4004-8350-716EC0A0D04D}" srcOrd="0" destOrd="0" presId="urn:microsoft.com/office/officeart/2005/8/layout/hProcess4"/>
    <dgm:cxn modelId="{52B8FB69-00B8-4123-9A6F-C2178DCBAC2E}" type="presOf" srcId="{C9921425-24EA-49D0-9911-77B7D808001A}" destId="{6113570A-2450-44F4-9EDE-9D04D23CB400}" srcOrd="1" destOrd="7" presId="urn:microsoft.com/office/officeart/2005/8/layout/hProcess4"/>
    <dgm:cxn modelId="{B2CD9D16-D98D-4ADC-8F6C-6F699FCAFACF}" type="presOf" srcId="{867DC167-27DD-486C-904E-577DB37FBEE7}" destId="{8320E0EB-837A-4C07-ABD8-AF4B78CF36B0}" srcOrd="0" destOrd="1" presId="urn:microsoft.com/office/officeart/2005/8/layout/hProcess4"/>
    <dgm:cxn modelId="{322213E2-6801-471A-B194-E7EE67B6F6A7}" type="presOf" srcId="{7D41F140-E543-4FEA-8CB2-2CD21021A0BE}" destId="{6113570A-2450-44F4-9EDE-9D04D23CB400}" srcOrd="1" destOrd="3" presId="urn:microsoft.com/office/officeart/2005/8/layout/hProcess4"/>
    <dgm:cxn modelId="{50AE7C38-A29D-4A4B-8B0E-FEA836F14C37}" type="presOf" srcId="{F541E074-2147-4999-BADA-2CC583E9A864}" destId="{DA88456F-C803-421C-A531-3A1A8A6440E4}" srcOrd="1" destOrd="4" presId="urn:microsoft.com/office/officeart/2005/8/layout/hProcess4"/>
    <dgm:cxn modelId="{9B474F9A-EB49-4E0C-B488-C40FDF7C6EC9}" type="presOf" srcId="{938F918B-3E97-4D79-9B15-080A838A5F9D}" destId="{FBA70485-0B6F-41E6-8926-BFB5BE274FCC}" srcOrd="1" destOrd="4" presId="urn:microsoft.com/office/officeart/2005/8/layout/hProcess4"/>
    <dgm:cxn modelId="{FCCE818E-9335-4D36-8208-B6E232264569}" type="presOf" srcId="{52D711AC-54A2-4C33-959F-5CF51B52C76A}" destId="{FBA70485-0B6F-41E6-8926-BFB5BE274FCC}" srcOrd="1" destOrd="0" presId="urn:microsoft.com/office/officeart/2005/8/layout/hProcess4"/>
    <dgm:cxn modelId="{04C14B59-F095-4FEE-B391-4FF757A60676}" type="presOf" srcId="{24A1C5DF-886B-42ED-94E6-9C11E62F8370}" destId="{FBA70485-0B6F-41E6-8926-BFB5BE274FCC}" srcOrd="1" destOrd="2" presId="urn:microsoft.com/office/officeart/2005/8/layout/hProcess4"/>
    <dgm:cxn modelId="{DB5208B4-1B73-4D6B-A9D3-20CF8B12238B}" type="presOf" srcId="{938F918B-3E97-4D79-9B15-080A838A5F9D}" destId="{26FBC12E-E210-4004-8350-716EC0A0D04D}" srcOrd="0" destOrd="4" presId="urn:microsoft.com/office/officeart/2005/8/layout/hProcess4"/>
    <dgm:cxn modelId="{5912A685-BCD6-490C-BF2B-2020841FE8EC}" srcId="{4700ABF6-E249-4489-AA04-031A470F5654}" destId="{52D711AC-54A2-4C33-959F-5CF51B52C76A}" srcOrd="0" destOrd="0" parTransId="{350E2A98-E0C5-4946-B3BE-063970924F6E}" sibTransId="{5169CD24-9B17-4DBC-9E23-FCA7C0440AAB}"/>
    <dgm:cxn modelId="{2FB9FE58-B152-41AE-BBAC-AF8CC05D70A2}" type="presOf" srcId="{7CA988A1-4746-403C-8190-0939F6963574}" destId="{FBA70485-0B6F-41E6-8926-BFB5BE274FCC}" srcOrd="1" destOrd="6" presId="urn:microsoft.com/office/officeart/2005/8/layout/hProcess4"/>
    <dgm:cxn modelId="{9224EB69-9504-4630-97FB-B40086E21B93}" type="presOf" srcId="{AB72767E-2153-4E53-84E8-1A672971C8E7}" destId="{E38CD01B-2FF7-473A-B3BA-119BA0473A8F}" srcOrd="0" destOrd="5" presId="urn:microsoft.com/office/officeart/2005/8/layout/hProcess4"/>
    <dgm:cxn modelId="{7DD5636C-CA84-47A8-8238-CC461B659E1F}" type="presOf" srcId="{53A98E4B-B9C0-4B26-B70B-704B9A7A280B}" destId="{26FBC12E-E210-4004-8350-716EC0A0D04D}" srcOrd="0" destOrd="5" presId="urn:microsoft.com/office/officeart/2005/8/layout/hProcess4"/>
    <dgm:cxn modelId="{CA0BCA76-74A1-4C84-BD68-235F572FBBF1}" srcId="{5AE7519E-0CEE-47DF-8666-6692B68A260F}" destId="{26F95874-4F33-4782-BC3A-F6DBA16A4F95}" srcOrd="1" destOrd="0" parTransId="{12FFCB5F-5BE2-4217-96F9-5BE2C470B19E}" sibTransId="{CD980875-3F0E-4C90-B093-966DEF621684}"/>
    <dgm:cxn modelId="{AF189047-FFBD-400E-BE94-9376AD2D7113}" type="presOf" srcId="{83195E6B-20D7-46E8-B707-59F42C6A7A90}" destId="{A2D04961-7AEC-481D-A79B-94D170F3AC1F}" srcOrd="0" destOrd="0" presId="urn:microsoft.com/office/officeart/2005/8/layout/hProcess4"/>
    <dgm:cxn modelId="{4489C5D0-E620-4B3F-97AB-D0DB7E086921}" type="presOf" srcId="{DC33AD36-D6DE-4DE5-9D87-0BAFCD41F726}" destId="{26FBC12E-E210-4004-8350-716EC0A0D04D}" srcOrd="0" destOrd="1" presId="urn:microsoft.com/office/officeart/2005/8/layout/hProcess4"/>
    <dgm:cxn modelId="{79068137-5669-435D-98E4-DDA78010CBA9}" srcId="{5AE7519E-0CEE-47DF-8666-6692B68A260F}" destId="{4700ABF6-E249-4489-AA04-031A470F5654}" srcOrd="0" destOrd="0" parTransId="{EEF1CAAD-5A43-460F-BCA8-661BC2480E98}" sibTransId="{83195E6B-20D7-46E8-B707-59F42C6A7A90}"/>
    <dgm:cxn modelId="{587C4233-C935-4B1E-9C46-E829879A803C}" type="presOf" srcId="{73FC9DC3-93FA-4F9F-8546-9D0399AA6E8E}" destId="{72834A95-1F5A-496E-A343-98FE7D896E49}" srcOrd="0" destOrd="0" presId="urn:microsoft.com/office/officeart/2005/8/layout/hProcess4"/>
    <dgm:cxn modelId="{A994C78D-9106-4F4A-8DB5-A0D425881984}" type="presOf" srcId="{0CB6A653-23B7-4675-B62F-772BADAC8467}" destId="{6113570A-2450-44F4-9EDE-9D04D23CB400}" srcOrd="1" destOrd="4" presId="urn:microsoft.com/office/officeart/2005/8/layout/hProcess4"/>
    <dgm:cxn modelId="{3A503A91-DC58-4988-89BB-EB6953ADB944}" srcId="{26F95874-4F33-4782-BC3A-F6DBA16A4F95}" destId="{C9921425-24EA-49D0-9911-77B7D808001A}" srcOrd="7" destOrd="0" parTransId="{60C6F451-D7B7-4B7D-9A49-2DE4963D5824}" sibTransId="{7640D43D-ADB7-49E5-8FA7-21CDD202EE36}"/>
    <dgm:cxn modelId="{4DBE63D5-50C1-488B-98BC-27AE7E8995D3}" srcId="{73FC9DC3-93FA-4F9F-8546-9D0399AA6E8E}" destId="{F541E074-2147-4999-BADA-2CC583E9A864}" srcOrd="4" destOrd="0" parTransId="{71E69992-36C8-421B-B3B7-0C9E2873F596}" sibTransId="{D33F408B-6C32-4EA7-BF28-E9843FEBF481}"/>
    <dgm:cxn modelId="{FBF41486-6503-4822-ADE2-FFA0F7F2E62E}" type="presOf" srcId="{53A98E4B-B9C0-4B26-B70B-704B9A7A280B}" destId="{FBA70485-0B6F-41E6-8926-BFB5BE274FCC}" srcOrd="1" destOrd="5" presId="urn:microsoft.com/office/officeart/2005/8/layout/hProcess4"/>
    <dgm:cxn modelId="{EC9A64BC-54B8-4870-8BAE-D5DBAA19266C}" type="presOf" srcId="{C9921425-24EA-49D0-9911-77B7D808001A}" destId="{E38CD01B-2FF7-473A-B3BA-119BA0473A8F}" srcOrd="0" destOrd="7" presId="urn:microsoft.com/office/officeart/2005/8/layout/hProcess4"/>
    <dgm:cxn modelId="{2F101466-1627-4BF7-836D-A11D27291A93}" type="presOf" srcId="{7D41F140-E543-4FEA-8CB2-2CD21021A0BE}" destId="{E38CD01B-2FF7-473A-B3BA-119BA0473A8F}" srcOrd="0" destOrd="3" presId="urn:microsoft.com/office/officeart/2005/8/layout/hProcess4"/>
    <dgm:cxn modelId="{A5701F32-18FA-4CCF-9B2D-2C04AB47C5A7}" srcId="{4700ABF6-E249-4489-AA04-031A470F5654}" destId="{204EF073-F4FE-4913-9A44-5CE8A28C4F51}" srcOrd="3" destOrd="0" parTransId="{26A87498-DF3B-4866-9192-343C83077BA2}" sibTransId="{8FE57BDB-6653-41BA-B42B-0D9B3EA6672C}"/>
    <dgm:cxn modelId="{13D19F0D-261A-4E79-A558-32C99A32AA1F}" type="presOf" srcId="{FA774C56-E1E3-4345-8A2E-361A7E4E45F9}" destId="{E38CD01B-2FF7-473A-B3BA-119BA0473A8F}" srcOrd="0" destOrd="6" presId="urn:microsoft.com/office/officeart/2005/8/layout/hProcess4"/>
    <dgm:cxn modelId="{7A6A79BC-1938-4832-90A3-83B201DB0827}" type="presOf" srcId="{CD980875-3F0E-4C90-B093-966DEF621684}" destId="{FEA2D391-9956-4CE9-8236-C8DACE0B0244}" srcOrd="0" destOrd="0" presId="urn:microsoft.com/office/officeart/2005/8/layout/hProcess4"/>
    <dgm:cxn modelId="{19F86FAD-2376-4324-A372-0A9CE130AFCD}" srcId="{73FC9DC3-93FA-4F9F-8546-9D0399AA6E8E}" destId="{9B649E85-3249-4125-A9FF-C0D15728FDDF}" srcOrd="2" destOrd="0" parTransId="{26EF41A8-F511-4E64-BCE2-0234B9D4CB06}" sibTransId="{4F4DB9AE-18EB-4EE4-8746-C6ACA65C7F94}"/>
    <dgm:cxn modelId="{CD186624-7FEC-4447-8E4B-3BC31FD292B5}" type="presParOf" srcId="{020A4140-827D-443F-B43E-FD26E706683B}" destId="{31D11C8F-4F42-44FE-9D45-A3A24F99A78B}" srcOrd="0" destOrd="0" presId="urn:microsoft.com/office/officeart/2005/8/layout/hProcess4"/>
    <dgm:cxn modelId="{01A3EA43-E2E3-4EE1-ADEB-98EBA1F0E493}" type="presParOf" srcId="{020A4140-827D-443F-B43E-FD26E706683B}" destId="{74866C59-EC92-4855-A405-1D7211ABA56C}" srcOrd="1" destOrd="0" presId="urn:microsoft.com/office/officeart/2005/8/layout/hProcess4"/>
    <dgm:cxn modelId="{596B78ED-DE47-4810-AF90-049C5B68BF4B}" type="presParOf" srcId="{020A4140-827D-443F-B43E-FD26E706683B}" destId="{723E3159-ADD1-4421-9984-0EE0688CBDAA}" srcOrd="2" destOrd="0" presId="urn:microsoft.com/office/officeart/2005/8/layout/hProcess4"/>
    <dgm:cxn modelId="{023AB694-A9F5-4BCE-9021-3619BBE535D4}" type="presParOf" srcId="{723E3159-ADD1-4421-9984-0EE0688CBDAA}" destId="{5DFE3F4E-32B9-4FA7-9A37-5FC07D3C0F69}" srcOrd="0" destOrd="0" presId="urn:microsoft.com/office/officeart/2005/8/layout/hProcess4"/>
    <dgm:cxn modelId="{558613A9-2973-4CB0-9E28-63F2783CE7C0}" type="presParOf" srcId="{5DFE3F4E-32B9-4FA7-9A37-5FC07D3C0F69}" destId="{E71066AA-32ED-4CF7-852D-496FA0EC357E}" srcOrd="0" destOrd="0" presId="urn:microsoft.com/office/officeart/2005/8/layout/hProcess4"/>
    <dgm:cxn modelId="{E01072F7-758D-4402-A0DB-82101D9A317A}" type="presParOf" srcId="{5DFE3F4E-32B9-4FA7-9A37-5FC07D3C0F69}" destId="{26FBC12E-E210-4004-8350-716EC0A0D04D}" srcOrd="1" destOrd="0" presId="urn:microsoft.com/office/officeart/2005/8/layout/hProcess4"/>
    <dgm:cxn modelId="{C107F7EB-7ABA-4660-8A01-060FEF871F84}" type="presParOf" srcId="{5DFE3F4E-32B9-4FA7-9A37-5FC07D3C0F69}" destId="{FBA70485-0B6F-41E6-8926-BFB5BE274FCC}" srcOrd="2" destOrd="0" presId="urn:microsoft.com/office/officeart/2005/8/layout/hProcess4"/>
    <dgm:cxn modelId="{2A05622E-F980-4D92-8EED-08DA5ABC7709}" type="presParOf" srcId="{5DFE3F4E-32B9-4FA7-9A37-5FC07D3C0F69}" destId="{82A9CBAA-4450-482F-B0B8-0E9E13ADF5B7}" srcOrd="3" destOrd="0" presId="urn:microsoft.com/office/officeart/2005/8/layout/hProcess4"/>
    <dgm:cxn modelId="{0D0589A2-BAE1-449B-A136-AEFC7033E2DD}" type="presParOf" srcId="{5DFE3F4E-32B9-4FA7-9A37-5FC07D3C0F69}" destId="{77AAF36F-456C-4084-AF5F-6E83B8CE3A2A}" srcOrd="4" destOrd="0" presId="urn:microsoft.com/office/officeart/2005/8/layout/hProcess4"/>
    <dgm:cxn modelId="{31B50578-1E37-45C5-95B7-0A9B1C8D7A1D}" type="presParOf" srcId="{723E3159-ADD1-4421-9984-0EE0688CBDAA}" destId="{A2D04961-7AEC-481D-A79B-94D170F3AC1F}" srcOrd="1" destOrd="0" presId="urn:microsoft.com/office/officeart/2005/8/layout/hProcess4"/>
    <dgm:cxn modelId="{DA6E285B-CDEE-4B95-B230-6534ADDDE83E}" type="presParOf" srcId="{723E3159-ADD1-4421-9984-0EE0688CBDAA}" destId="{6D7FBEA4-0552-4B63-A5D9-E48B8D69FAF8}" srcOrd="2" destOrd="0" presId="urn:microsoft.com/office/officeart/2005/8/layout/hProcess4"/>
    <dgm:cxn modelId="{99A7F994-0F91-4273-9663-63C54DED0CE5}" type="presParOf" srcId="{6D7FBEA4-0552-4B63-A5D9-E48B8D69FAF8}" destId="{F4A11AA6-86E5-472F-BC02-5A3015CE0208}" srcOrd="0" destOrd="0" presId="urn:microsoft.com/office/officeart/2005/8/layout/hProcess4"/>
    <dgm:cxn modelId="{5B460970-96C8-4D73-87F8-781B24417185}" type="presParOf" srcId="{6D7FBEA4-0552-4B63-A5D9-E48B8D69FAF8}" destId="{E38CD01B-2FF7-473A-B3BA-119BA0473A8F}" srcOrd="1" destOrd="0" presId="urn:microsoft.com/office/officeart/2005/8/layout/hProcess4"/>
    <dgm:cxn modelId="{E5FD7355-BCEE-407B-9FA8-C212FD77741D}" type="presParOf" srcId="{6D7FBEA4-0552-4B63-A5D9-E48B8D69FAF8}" destId="{6113570A-2450-44F4-9EDE-9D04D23CB400}" srcOrd="2" destOrd="0" presId="urn:microsoft.com/office/officeart/2005/8/layout/hProcess4"/>
    <dgm:cxn modelId="{97A8002C-F187-48B3-897E-34F0812C35DF}" type="presParOf" srcId="{6D7FBEA4-0552-4B63-A5D9-E48B8D69FAF8}" destId="{5A61EDC4-209B-4E86-B393-6C63DD548DF9}" srcOrd="3" destOrd="0" presId="urn:microsoft.com/office/officeart/2005/8/layout/hProcess4"/>
    <dgm:cxn modelId="{5EE8FEAF-380E-48C2-9E55-6A4142E134CD}" type="presParOf" srcId="{6D7FBEA4-0552-4B63-A5D9-E48B8D69FAF8}" destId="{19442671-AF9D-4469-B1F9-9C72C47A3908}" srcOrd="4" destOrd="0" presId="urn:microsoft.com/office/officeart/2005/8/layout/hProcess4"/>
    <dgm:cxn modelId="{5DC9452C-47BC-4241-B3AE-42C3E0C32A3B}" type="presParOf" srcId="{723E3159-ADD1-4421-9984-0EE0688CBDAA}" destId="{FEA2D391-9956-4CE9-8236-C8DACE0B0244}" srcOrd="3" destOrd="0" presId="urn:microsoft.com/office/officeart/2005/8/layout/hProcess4"/>
    <dgm:cxn modelId="{F4131E53-3AA2-4687-B3EB-9DA1C462C493}" type="presParOf" srcId="{723E3159-ADD1-4421-9984-0EE0688CBDAA}" destId="{1974AB17-61ED-4FCF-A8F3-5F92B98A012A}" srcOrd="4" destOrd="0" presId="urn:microsoft.com/office/officeart/2005/8/layout/hProcess4"/>
    <dgm:cxn modelId="{B7F64DFA-8A58-43EC-85D0-C6C9BABDA3B8}" type="presParOf" srcId="{1974AB17-61ED-4FCF-A8F3-5F92B98A012A}" destId="{0F97AC22-95F3-473D-AE34-2770835FDA5A}" srcOrd="0" destOrd="0" presId="urn:microsoft.com/office/officeart/2005/8/layout/hProcess4"/>
    <dgm:cxn modelId="{C4DCC19F-5AD0-401D-9E4B-1C5C387F3EC5}" type="presParOf" srcId="{1974AB17-61ED-4FCF-A8F3-5F92B98A012A}" destId="{8320E0EB-837A-4C07-ABD8-AF4B78CF36B0}" srcOrd="1" destOrd="0" presId="urn:microsoft.com/office/officeart/2005/8/layout/hProcess4"/>
    <dgm:cxn modelId="{A927A5E5-E984-4B28-B4C0-7C25C6888D34}" type="presParOf" srcId="{1974AB17-61ED-4FCF-A8F3-5F92B98A012A}" destId="{DA88456F-C803-421C-A531-3A1A8A6440E4}" srcOrd="2" destOrd="0" presId="urn:microsoft.com/office/officeart/2005/8/layout/hProcess4"/>
    <dgm:cxn modelId="{3164C661-BF63-4D27-AE6A-A127D285D787}" type="presParOf" srcId="{1974AB17-61ED-4FCF-A8F3-5F92B98A012A}" destId="{72834A95-1F5A-496E-A343-98FE7D896E49}" srcOrd="3" destOrd="0" presId="urn:microsoft.com/office/officeart/2005/8/layout/hProcess4"/>
    <dgm:cxn modelId="{C1ECF6B8-4E1C-4E0A-8494-F5342A39E772}" type="presParOf" srcId="{1974AB17-61ED-4FCF-A8F3-5F92B98A012A}" destId="{49BBD352-40E5-44CD-B7CD-670C7CF6249A}"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ECB941-2080-4B18-9BB9-A38DC243273D}" type="doc">
      <dgm:prSet loTypeId="urn:microsoft.com/office/officeart/2009/3/layout/IncreasingArrowsProcess" loCatId="process" qsTypeId="urn:microsoft.com/office/officeart/2005/8/quickstyle/simple1" qsCatId="simple" csTypeId="urn:microsoft.com/office/officeart/2005/8/colors/accent1_3" csCatId="accent1" phldr="1"/>
      <dgm:spPr/>
    </dgm:pt>
    <dgm:pt modelId="{7A2F0BF7-4DC0-499C-A77D-C7B96B4E3FA4}">
      <dgm:prSet phldrT="[Text]" custT="1"/>
      <dgm:spPr/>
      <dgm: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E04678D1-8458-431C-9B70-2DBA5BBB9CF6}" type="parTrans" cxnId="{6A19DF7D-6053-457D-9929-98EEBF4E0E7E}">
      <dgm:prSet/>
      <dgm:spPr/>
      <dgm:t>
        <a:bodyPr/>
        <a:lstStyle/>
        <a:p>
          <a:endParaRPr lang="en-US">
            <a:latin typeface="Arial" panose="020B0604020202020204" pitchFamily="34" charset="0"/>
            <a:cs typeface="Arial" panose="020B0604020202020204" pitchFamily="34" charset="0"/>
          </a:endParaRPr>
        </a:p>
      </dgm:t>
    </dgm:pt>
    <dgm:pt modelId="{F95AA494-578F-423B-910F-8A1DE96257E3}" type="sibTrans" cxnId="{6A19DF7D-6053-457D-9929-98EEBF4E0E7E}">
      <dgm:prSet/>
      <dgm:spPr/>
      <dgm:t>
        <a:bodyPr/>
        <a:lstStyle/>
        <a:p>
          <a:endParaRPr lang="en-US">
            <a:latin typeface="Arial" panose="020B0604020202020204" pitchFamily="34" charset="0"/>
            <a:cs typeface="Arial" panose="020B0604020202020204" pitchFamily="34" charset="0"/>
          </a:endParaRPr>
        </a:p>
      </dgm:t>
    </dgm:pt>
    <dgm:pt modelId="{AF8AD569-F161-48DC-B108-4C39210FD094}">
      <dgm:prSet phldrT="[Text]" custT="1"/>
      <dgm:spPr/>
      <dgm:t>
        <a:bodyPr/>
        <a:lstStyle/>
        <a:p>
          <a:pPr algn="ctr"/>
          <a:r>
            <a:rPr lang="en-US" sz="1400" b="1" dirty="0" smtClean="0">
              <a:solidFill>
                <a:srgbClr val="A21C45"/>
              </a:solidFill>
              <a:latin typeface="Arial" panose="020B0604020202020204" pitchFamily="34" charset="0"/>
              <a:cs typeface="Arial" panose="020B0604020202020204" pitchFamily="34" charset="0"/>
            </a:rPr>
            <a:t>Risk Manager Skill Set</a:t>
          </a:r>
        </a:p>
        <a:p>
          <a:pPr algn="ctr"/>
          <a:r>
            <a:rPr lang="en-US" sz="1200" b="1" dirty="0" smtClean="0">
              <a:latin typeface="Arial" panose="020B0604020202020204" pitchFamily="34" charset="0"/>
              <a:cs typeface="Arial" panose="020B0604020202020204" pitchFamily="34" charset="0"/>
            </a:rPr>
            <a:t>Be Introspective</a:t>
          </a:r>
        </a:p>
        <a:p>
          <a:pPr algn="l"/>
          <a:endParaRPr lang="en-US" sz="1200" dirty="0" smtClean="0">
            <a:latin typeface="Arial" panose="020B0604020202020204" pitchFamily="34" charset="0"/>
            <a:cs typeface="Arial" panose="020B0604020202020204" pitchFamily="34" charset="0"/>
          </a:endParaRPr>
        </a:p>
        <a:p>
          <a:pPr algn="l"/>
          <a:r>
            <a:rPr lang="en-US" sz="1200" dirty="0" smtClean="0">
              <a:latin typeface="Arial" panose="020B0604020202020204" pitchFamily="34" charset="0"/>
              <a:cs typeface="Arial" panose="020B0604020202020204" pitchFamily="34" charset="0"/>
            </a:rPr>
            <a:t>Team Sport</a:t>
          </a:r>
        </a:p>
        <a:p>
          <a:pPr algn="l"/>
          <a:r>
            <a:rPr lang="en-US" sz="1200" dirty="0" smtClean="0">
              <a:latin typeface="Arial" panose="020B0604020202020204" pitchFamily="34" charset="0"/>
              <a:cs typeface="Arial" panose="020B0604020202020204" pitchFamily="34" charset="0"/>
            </a:rPr>
            <a:t>Strategic Thinker</a:t>
          </a:r>
        </a:p>
        <a:p>
          <a:pPr algn="l"/>
          <a:r>
            <a:rPr lang="en-US" sz="1200" dirty="0" smtClean="0">
              <a:latin typeface="Arial" panose="020B0604020202020204" pitchFamily="34" charset="0"/>
              <a:cs typeface="Arial" panose="020B0604020202020204" pitchFamily="34" charset="0"/>
            </a:rPr>
            <a:t>Data Driven</a:t>
          </a:r>
        </a:p>
        <a:p>
          <a:pPr algn="l"/>
          <a:r>
            <a:rPr lang="en-US" sz="1200" dirty="0" smtClean="0">
              <a:latin typeface="Arial" panose="020B0604020202020204" pitchFamily="34" charset="0"/>
              <a:cs typeface="Arial" panose="020B0604020202020204" pitchFamily="34" charset="0"/>
            </a:rPr>
            <a:t>Big Picture</a:t>
          </a:r>
        </a:p>
        <a:p>
          <a:pPr algn="l"/>
          <a:r>
            <a:rPr lang="en-US" sz="1200" dirty="0" smtClean="0">
              <a:latin typeface="Arial" panose="020B0604020202020204" pitchFamily="34" charset="0"/>
              <a:cs typeface="Arial" panose="020B0604020202020204" pitchFamily="34" charset="0"/>
            </a:rPr>
            <a:t>Business Acumen</a:t>
          </a:r>
        </a:p>
        <a:p>
          <a:pPr algn="l"/>
          <a:r>
            <a:rPr lang="en-US" sz="1200" dirty="0" smtClean="0">
              <a:latin typeface="Arial" panose="020B0604020202020204" pitchFamily="34" charset="0"/>
              <a:cs typeface="Arial" panose="020B0604020202020204" pitchFamily="34" charset="0"/>
            </a:rPr>
            <a:t>PM, Synthesizer, Cheerleader</a:t>
          </a:r>
        </a:p>
        <a:p>
          <a:pPr algn="l"/>
          <a:r>
            <a:rPr lang="en-US" sz="1200" dirty="0" smtClean="0">
              <a:latin typeface="Arial" panose="020B0604020202020204" pitchFamily="34" charset="0"/>
              <a:cs typeface="Arial" panose="020B0604020202020204" pitchFamily="34" charset="0"/>
            </a:rPr>
            <a:t>Communication Rock Star</a:t>
          </a:r>
          <a:endParaRPr lang="en-US" sz="1200" dirty="0">
            <a:latin typeface="Arial" panose="020B0604020202020204" pitchFamily="34" charset="0"/>
            <a:cs typeface="Arial" panose="020B0604020202020204" pitchFamily="34" charset="0"/>
          </a:endParaRPr>
        </a:p>
      </dgm:t>
    </dgm:pt>
    <dgm:pt modelId="{73D20CFB-C63B-4B37-AEB7-DD5EF3609AF2}" type="parTrans" cxnId="{6F5AD918-1EA9-401D-8051-76674D14D18C}">
      <dgm:prSet/>
      <dgm:spPr/>
      <dgm:t>
        <a:bodyPr/>
        <a:lstStyle/>
        <a:p>
          <a:endParaRPr lang="en-US">
            <a:latin typeface="Arial" panose="020B0604020202020204" pitchFamily="34" charset="0"/>
            <a:cs typeface="Arial" panose="020B0604020202020204" pitchFamily="34" charset="0"/>
          </a:endParaRPr>
        </a:p>
      </dgm:t>
    </dgm:pt>
    <dgm:pt modelId="{C87E87CB-9869-4B11-BB0B-A160906F0D04}" type="sibTrans" cxnId="{6F5AD918-1EA9-401D-8051-76674D14D18C}">
      <dgm:prSet/>
      <dgm:spPr/>
      <dgm:t>
        <a:bodyPr/>
        <a:lstStyle/>
        <a:p>
          <a:endParaRPr lang="en-US">
            <a:latin typeface="Arial" panose="020B0604020202020204" pitchFamily="34" charset="0"/>
            <a:cs typeface="Arial" panose="020B0604020202020204" pitchFamily="34" charset="0"/>
          </a:endParaRPr>
        </a:p>
      </dgm:t>
    </dgm:pt>
    <dgm:pt modelId="{5BB0D941-DED6-4566-AFAF-43613D3582E8}">
      <dgm:prSet phldrT="[Text]" custT="1"/>
      <dgm:spPr/>
      <dgm: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D2F2A410-5B8E-48F9-B01D-CCD6F1D4F129}" type="parTrans" cxnId="{62ACF8F8-3FE7-4A63-9F9D-F93CDF7EC698}">
      <dgm:prSet/>
      <dgm:spPr/>
      <dgm:t>
        <a:bodyPr/>
        <a:lstStyle/>
        <a:p>
          <a:endParaRPr lang="en-US">
            <a:latin typeface="Arial" panose="020B0604020202020204" pitchFamily="34" charset="0"/>
            <a:cs typeface="Arial" panose="020B0604020202020204" pitchFamily="34" charset="0"/>
          </a:endParaRPr>
        </a:p>
      </dgm:t>
    </dgm:pt>
    <dgm:pt modelId="{BE934083-2A7C-40EC-81B3-9875269F5DC6}" type="sibTrans" cxnId="{62ACF8F8-3FE7-4A63-9F9D-F93CDF7EC698}">
      <dgm:prSet/>
      <dgm:spPr/>
      <dgm:t>
        <a:bodyPr/>
        <a:lstStyle/>
        <a:p>
          <a:endParaRPr lang="en-US">
            <a:latin typeface="Arial" panose="020B0604020202020204" pitchFamily="34" charset="0"/>
            <a:cs typeface="Arial" panose="020B0604020202020204" pitchFamily="34" charset="0"/>
          </a:endParaRPr>
        </a:p>
      </dgm:t>
    </dgm:pt>
    <dgm:pt modelId="{1E6BCE7B-365F-4588-8DF8-B736B7476130}">
      <dgm:prSet phldrT="[Text]" custT="1"/>
      <dgm:spPr/>
      <dgm:t>
        <a:bodyPr/>
        <a:lstStyle/>
        <a:p>
          <a:pPr algn="ctr"/>
          <a:r>
            <a:rPr lang="en-US" sz="1400" b="1" dirty="0" smtClean="0">
              <a:solidFill>
                <a:srgbClr val="A21C45"/>
              </a:solidFill>
              <a:latin typeface="Arial" panose="020B0604020202020204" pitchFamily="34" charset="0"/>
              <a:cs typeface="Arial" panose="020B0604020202020204" pitchFamily="34" charset="0"/>
            </a:rPr>
            <a:t>Role of C-Suite</a:t>
          </a:r>
        </a:p>
        <a:p>
          <a:pPr algn="ctr"/>
          <a:r>
            <a:rPr lang="en-US" sz="1200" b="1" dirty="0" smtClean="0">
              <a:latin typeface="Arial" panose="020B0604020202020204" pitchFamily="34" charset="0"/>
              <a:cs typeface="Arial" panose="020B0604020202020204" pitchFamily="34" charset="0"/>
            </a:rPr>
            <a:t>Change in delivery model, financing, &amp; consumer voice across the continuum</a:t>
          </a:r>
        </a:p>
        <a:p>
          <a:pPr algn="ctr"/>
          <a:endParaRPr lang="en-US" sz="1200" b="1" dirty="0" smtClean="0">
            <a:latin typeface="Arial" panose="020B0604020202020204" pitchFamily="34" charset="0"/>
            <a:cs typeface="Arial" panose="020B0604020202020204" pitchFamily="34" charset="0"/>
          </a:endParaRPr>
        </a:p>
        <a:p>
          <a:pPr algn="l"/>
          <a:r>
            <a:rPr lang="en-US" sz="1200" dirty="0" smtClean="0">
              <a:latin typeface="Arial" panose="020B0604020202020204" pitchFamily="34" charset="0"/>
              <a:cs typeface="Arial" panose="020B0604020202020204" pitchFamily="34" charset="0"/>
            </a:rPr>
            <a:t>Culture Shift</a:t>
          </a:r>
        </a:p>
        <a:p>
          <a:pPr algn="l"/>
          <a:r>
            <a:rPr lang="en-US" sz="1200" dirty="0" smtClean="0">
              <a:latin typeface="Arial" panose="020B0604020202020204" pitchFamily="34" charset="0"/>
              <a:cs typeface="Arial" panose="020B0604020202020204" pitchFamily="34" charset="0"/>
            </a:rPr>
            <a:t>Strong Ethics &amp; Sense of Direction</a:t>
          </a:r>
        </a:p>
        <a:p>
          <a:pPr algn="l"/>
          <a:r>
            <a:rPr lang="en-US" sz="1200" dirty="0" smtClean="0">
              <a:latin typeface="Arial" panose="020B0604020202020204" pitchFamily="34" charset="0"/>
              <a:cs typeface="Arial" panose="020B0604020202020204" pitchFamily="34" charset="0"/>
            </a:rPr>
            <a:t>Resource Commitment</a:t>
          </a:r>
        </a:p>
        <a:p>
          <a:pPr algn="l"/>
          <a:r>
            <a:rPr lang="en-US" sz="1200" dirty="0" smtClean="0">
              <a:latin typeface="Arial" panose="020B0604020202020204" pitchFamily="34" charset="0"/>
              <a:cs typeface="Arial" panose="020B0604020202020204" pitchFamily="34" charset="0"/>
            </a:rPr>
            <a:t>Communicate &amp; Model ERM as a Way of Life &amp; Doing Business</a:t>
          </a:r>
        </a:p>
        <a:p>
          <a:pPr algn="l"/>
          <a:r>
            <a:rPr lang="en-US" sz="1200" dirty="0" smtClean="0">
              <a:latin typeface="Arial" panose="020B0604020202020204" pitchFamily="34" charset="0"/>
              <a:cs typeface="Arial" panose="020B0604020202020204" pitchFamily="34" charset="0"/>
            </a:rPr>
            <a:t>Balance Opportunity &amp; Liability</a:t>
          </a:r>
          <a:endParaRPr lang="en-US" sz="1400" dirty="0" smtClean="0">
            <a:latin typeface="Arial" panose="020B0604020202020204" pitchFamily="34" charset="0"/>
            <a:cs typeface="Arial" panose="020B0604020202020204" pitchFamily="34" charset="0"/>
          </a:endParaRPr>
        </a:p>
      </dgm:t>
    </dgm:pt>
    <dgm:pt modelId="{EAB1F481-98C8-4677-851F-ACEF1F81D6E5}" type="parTrans" cxnId="{6F9BA290-3EB4-4F2A-877C-AEF221AE5FE2}">
      <dgm:prSet/>
      <dgm:spPr/>
      <dgm:t>
        <a:bodyPr/>
        <a:lstStyle/>
        <a:p>
          <a:endParaRPr lang="en-US">
            <a:latin typeface="Arial" panose="020B0604020202020204" pitchFamily="34" charset="0"/>
            <a:cs typeface="Arial" panose="020B0604020202020204" pitchFamily="34" charset="0"/>
          </a:endParaRPr>
        </a:p>
      </dgm:t>
    </dgm:pt>
    <dgm:pt modelId="{2E0704AD-1D22-466C-9FA1-0B65E8F65378}" type="sibTrans" cxnId="{6F9BA290-3EB4-4F2A-877C-AEF221AE5FE2}">
      <dgm:prSet/>
      <dgm:spPr/>
      <dgm:t>
        <a:bodyPr/>
        <a:lstStyle/>
        <a:p>
          <a:endParaRPr lang="en-US">
            <a:latin typeface="Arial" panose="020B0604020202020204" pitchFamily="34" charset="0"/>
            <a:cs typeface="Arial" panose="020B0604020202020204" pitchFamily="34" charset="0"/>
          </a:endParaRPr>
        </a:p>
      </dgm:t>
    </dgm:pt>
    <dgm:pt modelId="{720740FA-8D6E-4EE4-A445-C8E8F4132AD8}">
      <dgm:prSet phldrT="[Text]" custT="1"/>
      <dgm:spPr/>
      <dgm:t>
        <a:bodyPr/>
        <a:lstStyle/>
        <a:p>
          <a:pPr algn="ctr"/>
          <a:r>
            <a:rPr lang="en-US" sz="1400" b="1" dirty="0" smtClean="0">
              <a:solidFill>
                <a:srgbClr val="A21C45"/>
              </a:solidFill>
              <a:latin typeface="Arial" panose="020B0604020202020204" pitchFamily="34" charset="0"/>
              <a:cs typeface="Arial" panose="020B0604020202020204" pitchFamily="34" charset="0"/>
            </a:rPr>
            <a:t>Role of RM</a:t>
          </a:r>
        </a:p>
        <a:p>
          <a:pPr algn="ctr"/>
          <a:r>
            <a:rPr lang="en-US" sz="1200" b="1" i="0" dirty="0" smtClean="0">
              <a:latin typeface="Arial" panose="020B0604020202020204" pitchFamily="34" charset="0"/>
              <a:cs typeface="Arial" panose="020B0604020202020204" pitchFamily="34" charset="0"/>
            </a:rPr>
            <a:t>Development, implementation &amp; support of a sound ERM program</a:t>
          </a:r>
        </a:p>
        <a:p>
          <a:pPr algn="ctr"/>
          <a:r>
            <a:rPr lang="en-US" sz="1200" b="1" i="0" dirty="0" smtClean="0">
              <a:latin typeface="Arial" panose="020B0604020202020204" pitchFamily="34" charset="0"/>
              <a:cs typeface="Arial" panose="020B0604020202020204" pitchFamily="34" charset="0"/>
            </a:rPr>
            <a:t> </a:t>
          </a:r>
        </a:p>
        <a:p>
          <a:pPr algn="l"/>
          <a:r>
            <a:rPr lang="en-US" sz="1200" i="0" dirty="0" smtClean="0">
              <a:latin typeface="Arial" panose="020B0604020202020204" pitchFamily="34" charset="0"/>
              <a:cs typeface="Arial" panose="020B0604020202020204" pitchFamily="34" charset="0"/>
            </a:rPr>
            <a:t>Tools &amp; skills different</a:t>
          </a:r>
        </a:p>
        <a:p>
          <a:pPr algn="l"/>
          <a:r>
            <a:rPr lang="en-US" sz="1200" i="0" dirty="0" smtClean="0">
              <a:latin typeface="Arial" panose="020B0604020202020204" pitchFamily="34" charset="0"/>
              <a:cs typeface="Arial" panose="020B0604020202020204" pitchFamily="34" charset="0"/>
            </a:rPr>
            <a:t>Decision Delegator &amp; Facilitator</a:t>
          </a:r>
        </a:p>
        <a:p>
          <a:pPr algn="l"/>
          <a:r>
            <a:rPr lang="en-US" sz="1200" i="0" dirty="0" smtClean="0">
              <a:latin typeface="Arial" panose="020B0604020202020204" pitchFamily="34" charset="0"/>
              <a:cs typeface="Arial" panose="020B0604020202020204" pitchFamily="34" charset="0"/>
            </a:rPr>
            <a:t>Accountability/Authority changes</a:t>
          </a:r>
        </a:p>
        <a:p>
          <a:pPr algn="l"/>
          <a:r>
            <a:rPr lang="en-US" sz="1200" i="0" dirty="0" smtClean="0">
              <a:latin typeface="Arial" panose="020B0604020202020204" pitchFamily="34" charset="0"/>
              <a:cs typeface="Arial" panose="020B0604020202020204" pitchFamily="34" charset="0"/>
            </a:rPr>
            <a:t>ERM Competence</a:t>
          </a:r>
        </a:p>
        <a:p>
          <a:pPr algn="l"/>
          <a:r>
            <a:rPr lang="en-US" sz="1200" i="0" dirty="0" smtClean="0">
              <a:latin typeface="Arial" panose="020B0604020202020204" pitchFamily="34" charset="0"/>
              <a:cs typeface="Arial" panose="020B0604020202020204" pitchFamily="34" charset="0"/>
            </a:rPr>
            <a:t>Champion Tolerance/Appetite </a:t>
          </a:r>
        </a:p>
        <a:p>
          <a:pPr algn="l"/>
          <a:endParaRPr lang="en-US" sz="1200" i="0" dirty="0" smtClean="0">
            <a:latin typeface="Arial" panose="020B0604020202020204" pitchFamily="34" charset="0"/>
            <a:cs typeface="Arial" panose="020B0604020202020204" pitchFamily="34" charset="0"/>
          </a:endParaRPr>
        </a:p>
      </dgm:t>
    </dgm:pt>
    <dgm:pt modelId="{2A80AB31-BFA3-49EF-B69F-DC5EDB02A3DC}" type="parTrans" cxnId="{71AC7DC5-5E2F-44F9-93A1-1AB74AB4FFA5}">
      <dgm:prSet/>
      <dgm:spPr/>
      <dgm:t>
        <a:bodyPr/>
        <a:lstStyle/>
        <a:p>
          <a:endParaRPr lang="en-US">
            <a:latin typeface="Arial" panose="020B0604020202020204" pitchFamily="34" charset="0"/>
            <a:cs typeface="Arial" panose="020B0604020202020204" pitchFamily="34" charset="0"/>
          </a:endParaRPr>
        </a:p>
      </dgm:t>
    </dgm:pt>
    <dgm:pt modelId="{C5D2318D-27B3-4104-9889-2BA4BCABFC2E}" type="sibTrans" cxnId="{71AC7DC5-5E2F-44F9-93A1-1AB74AB4FFA5}">
      <dgm:prSet/>
      <dgm:spPr/>
      <dgm:t>
        <a:bodyPr/>
        <a:lstStyle/>
        <a:p>
          <a:endParaRPr lang="en-US">
            <a:latin typeface="Arial" panose="020B0604020202020204" pitchFamily="34" charset="0"/>
            <a:cs typeface="Arial" panose="020B0604020202020204" pitchFamily="34" charset="0"/>
          </a:endParaRPr>
        </a:p>
      </dgm:t>
    </dgm:pt>
    <dgm:pt modelId="{4717850E-73FB-4E1E-8789-CE2720C7D2EB}">
      <dgm:prSet phldrT="[Text]" custT="1"/>
      <dgm:spPr/>
      <dgm: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BD54BCF5-3659-4B4A-9C85-3DBD263B9FE9}" type="parTrans" cxnId="{4650E18F-626A-47AE-904F-C89CCFECDF32}">
      <dgm:prSet/>
      <dgm:spPr/>
      <dgm:t>
        <a:bodyPr/>
        <a:lstStyle/>
        <a:p>
          <a:endParaRPr lang="en-US">
            <a:latin typeface="Arial" panose="020B0604020202020204" pitchFamily="34" charset="0"/>
            <a:cs typeface="Arial" panose="020B0604020202020204" pitchFamily="34" charset="0"/>
          </a:endParaRPr>
        </a:p>
      </dgm:t>
    </dgm:pt>
    <dgm:pt modelId="{42C82113-C1FE-461F-A01F-20EAB73E21CA}" type="sibTrans" cxnId="{4650E18F-626A-47AE-904F-C89CCFECDF32}">
      <dgm:prSet/>
      <dgm:spPr/>
      <dgm:t>
        <a:bodyPr/>
        <a:lstStyle/>
        <a:p>
          <a:endParaRPr lang="en-US">
            <a:latin typeface="Arial" panose="020B0604020202020204" pitchFamily="34" charset="0"/>
            <a:cs typeface="Arial" panose="020B0604020202020204" pitchFamily="34" charset="0"/>
          </a:endParaRPr>
        </a:p>
      </dgm:t>
    </dgm:pt>
    <dgm:pt modelId="{EC7CC2BB-373A-495F-A58C-B3CD3824A748}">
      <dgm:prSet phldrT="[Text]" custT="1"/>
      <dgm:spPr/>
      <dgm:t>
        <a:bodyPr/>
        <a:lstStyle/>
        <a:p>
          <a:pPr marL="225425" indent="-107950" algn="l"/>
          <a:endParaRPr lang="en-US" sz="1200" dirty="0">
            <a:latin typeface="Arial" panose="020B0604020202020204" pitchFamily="34" charset="0"/>
            <a:cs typeface="Arial" panose="020B0604020202020204" pitchFamily="34" charset="0"/>
          </a:endParaRPr>
        </a:p>
      </dgm:t>
    </dgm:pt>
    <dgm:pt modelId="{1C87E639-EAFC-478E-BD31-9D655F47B00E}" type="parTrans" cxnId="{91F6A88E-6F47-4FD6-B21A-DC7C714E6023}">
      <dgm:prSet/>
      <dgm:spPr/>
      <dgm:t>
        <a:bodyPr/>
        <a:lstStyle/>
        <a:p>
          <a:endParaRPr lang="en-US"/>
        </a:p>
      </dgm:t>
    </dgm:pt>
    <dgm:pt modelId="{AE7AA406-F8A9-4CD5-ADD6-4E3BD8366E60}" type="sibTrans" cxnId="{91F6A88E-6F47-4FD6-B21A-DC7C714E6023}">
      <dgm:prSet/>
      <dgm:spPr/>
      <dgm:t>
        <a:bodyPr/>
        <a:lstStyle/>
        <a:p>
          <a:endParaRPr lang="en-US"/>
        </a:p>
      </dgm:t>
    </dgm:pt>
    <dgm:pt modelId="{D97300B7-9355-4783-9E03-FC8295C4433F}" type="pres">
      <dgm:prSet presAssocID="{75ECB941-2080-4B18-9BB9-A38DC243273D}" presName="Name0" presStyleCnt="0">
        <dgm:presLayoutVars>
          <dgm:chMax val="5"/>
          <dgm:chPref val="5"/>
          <dgm:dir/>
          <dgm:animLvl val="lvl"/>
        </dgm:presLayoutVars>
      </dgm:prSet>
      <dgm:spPr/>
    </dgm:pt>
    <dgm:pt modelId="{A7AF3140-24CD-4F23-906F-FC6B31A03203}" type="pres">
      <dgm:prSet presAssocID="{5BB0D941-DED6-4566-AFAF-43613D3582E8}" presName="parentText1" presStyleLbl="node1" presStyleIdx="0" presStyleCnt="3">
        <dgm:presLayoutVars>
          <dgm:chMax/>
          <dgm:chPref val="3"/>
          <dgm:bulletEnabled val="1"/>
        </dgm:presLayoutVars>
      </dgm:prSet>
      <dgm:spPr/>
      <dgm:t>
        <a:bodyPr/>
        <a:lstStyle/>
        <a:p>
          <a:endParaRPr lang="en-US"/>
        </a:p>
      </dgm:t>
    </dgm:pt>
    <dgm:pt modelId="{FC058198-2410-4EB4-B3E7-B9226465516C}" type="pres">
      <dgm:prSet presAssocID="{5BB0D941-DED6-4566-AFAF-43613D3582E8}" presName="childText1" presStyleLbl="solidAlignAcc1" presStyleIdx="0" presStyleCnt="3">
        <dgm:presLayoutVars>
          <dgm:chMax val="0"/>
          <dgm:chPref val="0"/>
          <dgm:bulletEnabled val="1"/>
        </dgm:presLayoutVars>
      </dgm:prSet>
      <dgm:spPr/>
      <dgm:t>
        <a:bodyPr/>
        <a:lstStyle/>
        <a:p>
          <a:endParaRPr lang="en-US"/>
        </a:p>
      </dgm:t>
    </dgm:pt>
    <dgm:pt modelId="{DF00C712-9D6D-46A8-BF95-43BBFC9334F5}" type="pres">
      <dgm:prSet presAssocID="{7A2F0BF7-4DC0-499C-A77D-C7B96B4E3FA4}" presName="parentText2" presStyleLbl="node1" presStyleIdx="1" presStyleCnt="3">
        <dgm:presLayoutVars>
          <dgm:chMax/>
          <dgm:chPref val="3"/>
          <dgm:bulletEnabled val="1"/>
        </dgm:presLayoutVars>
      </dgm:prSet>
      <dgm:spPr/>
      <dgm:t>
        <a:bodyPr/>
        <a:lstStyle/>
        <a:p>
          <a:endParaRPr lang="en-US"/>
        </a:p>
      </dgm:t>
    </dgm:pt>
    <dgm:pt modelId="{38AC4D2E-ED74-4602-8333-C8AC6FC9978D}" type="pres">
      <dgm:prSet presAssocID="{7A2F0BF7-4DC0-499C-A77D-C7B96B4E3FA4}" presName="childText2" presStyleLbl="solidAlignAcc1" presStyleIdx="1" presStyleCnt="3">
        <dgm:presLayoutVars>
          <dgm:chMax val="0"/>
          <dgm:chPref val="0"/>
          <dgm:bulletEnabled val="1"/>
        </dgm:presLayoutVars>
      </dgm:prSet>
      <dgm:spPr/>
      <dgm:t>
        <a:bodyPr/>
        <a:lstStyle/>
        <a:p>
          <a:endParaRPr lang="en-US"/>
        </a:p>
      </dgm:t>
    </dgm:pt>
    <dgm:pt modelId="{A4AEF686-6F47-4F3D-824D-F3C4FC439BEC}" type="pres">
      <dgm:prSet presAssocID="{4717850E-73FB-4E1E-8789-CE2720C7D2EB}" presName="parentText3" presStyleLbl="node1" presStyleIdx="2" presStyleCnt="3">
        <dgm:presLayoutVars>
          <dgm:chMax/>
          <dgm:chPref val="3"/>
          <dgm:bulletEnabled val="1"/>
        </dgm:presLayoutVars>
      </dgm:prSet>
      <dgm:spPr/>
      <dgm:t>
        <a:bodyPr/>
        <a:lstStyle/>
        <a:p>
          <a:endParaRPr lang="en-US"/>
        </a:p>
      </dgm:t>
    </dgm:pt>
    <dgm:pt modelId="{337B96A8-DD8B-4B02-9061-29378873CE12}" type="pres">
      <dgm:prSet presAssocID="{4717850E-73FB-4E1E-8789-CE2720C7D2EB}" presName="childText3" presStyleLbl="solidAlignAcc1" presStyleIdx="2" presStyleCnt="3">
        <dgm:presLayoutVars>
          <dgm:chMax val="0"/>
          <dgm:chPref val="0"/>
          <dgm:bulletEnabled val="1"/>
        </dgm:presLayoutVars>
      </dgm:prSet>
      <dgm:spPr/>
      <dgm:t>
        <a:bodyPr/>
        <a:lstStyle/>
        <a:p>
          <a:endParaRPr lang="en-US"/>
        </a:p>
      </dgm:t>
    </dgm:pt>
  </dgm:ptLst>
  <dgm:cxnLst>
    <dgm:cxn modelId="{62ACF8F8-3FE7-4A63-9F9D-F93CDF7EC698}" srcId="{75ECB941-2080-4B18-9BB9-A38DC243273D}" destId="{5BB0D941-DED6-4566-AFAF-43613D3582E8}" srcOrd="0" destOrd="0" parTransId="{D2F2A410-5B8E-48F9-B01D-CCD6F1D4F129}" sibTransId="{BE934083-2A7C-40EC-81B3-9875269F5DC6}"/>
    <dgm:cxn modelId="{3F94DD39-ED9C-410A-8B07-E9C45CF5D829}" type="presOf" srcId="{AF8AD569-F161-48DC-B108-4C39210FD094}" destId="{337B96A8-DD8B-4B02-9061-29378873CE12}" srcOrd="0" destOrd="0" presId="urn:microsoft.com/office/officeart/2009/3/layout/IncreasingArrowsProcess"/>
    <dgm:cxn modelId="{6A19DF7D-6053-457D-9929-98EEBF4E0E7E}" srcId="{75ECB941-2080-4B18-9BB9-A38DC243273D}" destId="{7A2F0BF7-4DC0-499C-A77D-C7B96B4E3FA4}" srcOrd="1" destOrd="0" parTransId="{E04678D1-8458-431C-9B70-2DBA5BBB9CF6}" sibTransId="{F95AA494-578F-423B-910F-8A1DE96257E3}"/>
    <dgm:cxn modelId="{6BE9973D-7070-4D11-BC9E-71225D84CB62}" type="presOf" srcId="{1E6BCE7B-365F-4588-8DF8-B736B7476130}" destId="{FC058198-2410-4EB4-B3E7-B9226465516C}" srcOrd="0" destOrd="0" presId="urn:microsoft.com/office/officeart/2009/3/layout/IncreasingArrowsProcess"/>
    <dgm:cxn modelId="{6F5AD918-1EA9-401D-8051-76674D14D18C}" srcId="{4717850E-73FB-4E1E-8789-CE2720C7D2EB}" destId="{AF8AD569-F161-48DC-B108-4C39210FD094}" srcOrd="0" destOrd="0" parTransId="{73D20CFB-C63B-4B37-AEB7-DD5EF3609AF2}" sibTransId="{C87E87CB-9869-4B11-BB0B-A160906F0D04}"/>
    <dgm:cxn modelId="{56E69B2D-EEAE-43AA-AB14-3D53977EDF6C}" type="presOf" srcId="{7A2F0BF7-4DC0-499C-A77D-C7B96B4E3FA4}" destId="{DF00C712-9D6D-46A8-BF95-43BBFC9334F5}" srcOrd="0" destOrd="0" presId="urn:microsoft.com/office/officeart/2009/3/layout/IncreasingArrowsProcess"/>
    <dgm:cxn modelId="{4650E18F-626A-47AE-904F-C89CCFECDF32}" srcId="{75ECB941-2080-4B18-9BB9-A38DC243273D}" destId="{4717850E-73FB-4E1E-8789-CE2720C7D2EB}" srcOrd="2" destOrd="0" parTransId="{BD54BCF5-3659-4B4A-9C85-3DBD263B9FE9}" sibTransId="{42C82113-C1FE-461F-A01F-20EAB73E21CA}"/>
    <dgm:cxn modelId="{91F6A88E-6F47-4FD6-B21A-DC7C714E6023}" srcId="{5BB0D941-DED6-4566-AFAF-43613D3582E8}" destId="{EC7CC2BB-373A-495F-A58C-B3CD3824A748}" srcOrd="1" destOrd="0" parTransId="{1C87E639-EAFC-478E-BD31-9D655F47B00E}" sibTransId="{AE7AA406-F8A9-4CD5-ADD6-4E3BD8366E60}"/>
    <dgm:cxn modelId="{D248DE5B-63D0-41CE-80CC-405954FDB283}" type="presOf" srcId="{720740FA-8D6E-4EE4-A445-C8E8F4132AD8}" destId="{38AC4D2E-ED74-4602-8333-C8AC6FC9978D}" srcOrd="0" destOrd="0" presId="urn:microsoft.com/office/officeart/2009/3/layout/IncreasingArrowsProcess"/>
    <dgm:cxn modelId="{D60ED44D-E9E6-4FCE-B4F5-FF478930132E}" type="presOf" srcId="{5BB0D941-DED6-4566-AFAF-43613D3582E8}" destId="{A7AF3140-24CD-4F23-906F-FC6B31A03203}" srcOrd="0" destOrd="0" presId="urn:microsoft.com/office/officeart/2009/3/layout/IncreasingArrowsProcess"/>
    <dgm:cxn modelId="{6F9BA290-3EB4-4F2A-877C-AEF221AE5FE2}" srcId="{5BB0D941-DED6-4566-AFAF-43613D3582E8}" destId="{1E6BCE7B-365F-4588-8DF8-B736B7476130}" srcOrd="0" destOrd="0" parTransId="{EAB1F481-98C8-4677-851F-ACEF1F81D6E5}" sibTransId="{2E0704AD-1D22-466C-9FA1-0B65E8F65378}"/>
    <dgm:cxn modelId="{C95F5DC2-EAB0-46A1-A0B6-3C545B74DFA7}" type="presOf" srcId="{75ECB941-2080-4B18-9BB9-A38DC243273D}" destId="{D97300B7-9355-4783-9E03-FC8295C4433F}" srcOrd="0" destOrd="0" presId="urn:microsoft.com/office/officeart/2009/3/layout/IncreasingArrowsProcess"/>
    <dgm:cxn modelId="{71AC7DC5-5E2F-44F9-93A1-1AB74AB4FFA5}" srcId="{7A2F0BF7-4DC0-499C-A77D-C7B96B4E3FA4}" destId="{720740FA-8D6E-4EE4-A445-C8E8F4132AD8}" srcOrd="0" destOrd="0" parTransId="{2A80AB31-BFA3-49EF-B69F-DC5EDB02A3DC}" sibTransId="{C5D2318D-27B3-4104-9889-2BA4BCABFC2E}"/>
    <dgm:cxn modelId="{0F976737-50CB-4A01-9AFD-A637BAFA9AA0}" type="presOf" srcId="{4717850E-73FB-4E1E-8789-CE2720C7D2EB}" destId="{A4AEF686-6F47-4F3D-824D-F3C4FC439BEC}" srcOrd="0" destOrd="0" presId="urn:microsoft.com/office/officeart/2009/3/layout/IncreasingArrowsProcess"/>
    <dgm:cxn modelId="{2B593A3A-8751-4044-A5BE-62B0720B99E2}" type="presOf" srcId="{EC7CC2BB-373A-495F-A58C-B3CD3824A748}" destId="{FC058198-2410-4EB4-B3E7-B9226465516C}" srcOrd="0" destOrd="1" presId="urn:microsoft.com/office/officeart/2009/3/layout/IncreasingArrowsProcess"/>
    <dgm:cxn modelId="{D2CC5095-BC88-4F68-9261-1F7511B285D3}" type="presParOf" srcId="{D97300B7-9355-4783-9E03-FC8295C4433F}" destId="{A7AF3140-24CD-4F23-906F-FC6B31A03203}" srcOrd="0" destOrd="0" presId="urn:microsoft.com/office/officeart/2009/3/layout/IncreasingArrowsProcess"/>
    <dgm:cxn modelId="{059781AB-2391-48F6-A12E-21585AA36FC7}" type="presParOf" srcId="{D97300B7-9355-4783-9E03-FC8295C4433F}" destId="{FC058198-2410-4EB4-B3E7-B9226465516C}" srcOrd="1" destOrd="0" presId="urn:microsoft.com/office/officeart/2009/3/layout/IncreasingArrowsProcess"/>
    <dgm:cxn modelId="{41D6ED79-8904-46B5-BFD7-07BC49C4B71C}" type="presParOf" srcId="{D97300B7-9355-4783-9E03-FC8295C4433F}" destId="{DF00C712-9D6D-46A8-BF95-43BBFC9334F5}" srcOrd="2" destOrd="0" presId="urn:microsoft.com/office/officeart/2009/3/layout/IncreasingArrowsProcess"/>
    <dgm:cxn modelId="{EE2869AB-FD79-4B18-B5DF-527AEA378DDA}" type="presParOf" srcId="{D97300B7-9355-4783-9E03-FC8295C4433F}" destId="{38AC4D2E-ED74-4602-8333-C8AC6FC9978D}" srcOrd="3" destOrd="0" presId="urn:microsoft.com/office/officeart/2009/3/layout/IncreasingArrowsProcess"/>
    <dgm:cxn modelId="{AD153610-18BA-420E-BF0A-CB03C837082F}" type="presParOf" srcId="{D97300B7-9355-4783-9E03-FC8295C4433F}" destId="{A4AEF686-6F47-4F3D-824D-F3C4FC439BEC}" srcOrd="4" destOrd="0" presId="urn:microsoft.com/office/officeart/2009/3/layout/IncreasingArrowsProcess"/>
    <dgm:cxn modelId="{FDE85EAB-B489-40C0-A233-CD99B04BD90F}" type="presParOf" srcId="{D97300B7-9355-4783-9E03-FC8295C4433F}" destId="{337B96A8-DD8B-4B02-9061-29378873CE12}" srcOrd="5" destOrd="0" presId="urn:microsoft.com/office/officeart/2009/3/layout/IncreasingArrows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01F99-384F-4354-9448-F1B78D960468}">
      <dsp:nvSpPr>
        <dsp:cNvPr id="0" name=""/>
        <dsp:cNvSpPr/>
      </dsp:nvSpPr>
      <dsp:spPr>
        <a:xfrm>
          <a:off x="0" y="0"/>
          <a:ext cx="4572000" cy="4572000"/>
        </a:xfrm>
        <a:prstGeom prst="pie">
          <a:avLst>
            <a:gd name="adj1" fmla="val 5400000"/>
            <a:gd name="adj2" fmla="val 162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00BCB-4936-4D7F-A950-DFE9684DE80F}">
      <dsp:nvSpPr>
        <dsp:cNvPr id="0" name=""/>
        <dsp:cNvSpPr/>
      </dsp:nvSpPr>
      <dsp:spPr>
        <a:xfrm>
          <a:off x="2286000" y="0"/>
          <a:ext cx="6400800" cy="45720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Review foundational principles of ERM</a:t>
          </a:r>
          <a:endParaRPr lang="en-US" sz="2400" kern="1200" dirty="0">
            <a:latin typeface="Arial" panose="020B0604020202020204" pitchFamily="34" charset="0"/>
            <a:cs typeface="Arial" panose="020B0604020202020204" pitchFamily="34" charset="0"/>
          </a:endParaRPr>
        </a:p>
      </dsp:txBody>
      <dsp:txXfrm>
        <a:off x="2286000" y="0"/>
        <a:ext cx="6400800" cy="971549"/>
      </dsp:txXfrm>
    </dsp:sp>
    <dsp:sp modelId="{5797C1C8-909F-45BC-87FD-93D6006DD99F}">
      <dsp:nvSpPr>
        <dsp:cNvPr id="0" name=""/>
        <dsp:cNvSpPr/>
      </dsp:nvSpPr>
      <dsp:spPr>
        <a:xfrm>
          <a:off x="600074" y="971549"/>
          <a:ext cx="3371850" cy="3371850"/>
        </a:xfrm>
        <a:prstGeom prst="pie">
          <a:avLst>
            <a:gd name="adj1" fmla="val 5400000"/>
            <a:gd name="adj2" fmla="val 16200000"/>
          </a:avLst>
        </a:prstGeom>
        <a:solidFill>
          <a:schemeClr val="accent1">
            <a:shade val="80000"/>
            <a:hueOff val="118090"/>
            <a:satOff val="-7825"/>
            <a:lumOff val="103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AF975-101F-4B54-8216-ACBB6403F80A}">
      <dsp:nvSpPr>
        <dsp:cNvPr id="0" name=""/>
        <dsp:cNvSpPr/>
      </dsp:nvSpPr>
      <dsp:spPr>
        <a:xfrm>
          <a:off x="2286000" y="971549"/>
          <a:ext cx="6400800" cy="3371850"/>
        </a:xfrm>
        <a:prstGeom prst="rect">
          <a:avLst/>
        </a:prstGeom>
        <a:solidFill>
          <a:schemeClr val="lt1">
            <a:alpha val="90000"/>
            <a:hueOff val="0"/>
            <a:satOff val="0"/>
            <a:lumOff val="0"/>
            <a:alphaOff val="0"/>
          </a:schemeClr>
        </a:solidFill>
        <a:ln w="25400" cap="flat" cmpd="sng" algn="ctr">
          <a:solidFill>
            <a:schemeClr val="accent1">
              <a:shade val="80000"/>
              <a:hueOff val="118090"/>
              <a:satOff val="-7825"/>
              <a:lumOff val="10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Explore factors that influence ERM adoption &amp; success</a:t>
          </a:r>
          <a:endParaRPr lang="en-US" sz="2400" kern="1200" dirty="0">
            <a:latin typeface="Arial" panose="020B0604020202020204" pitchFamily="34" charset="0"/>
            <a:cs typeface="Arial" panose="020B0604020202020204" pitchFamily="34" charset="0"/>
          </a:endParaRPr>
        </a:p>
      </dsp:txBody>
      <dsp:txXfrm>
        <a:off x="2286000" y="971549"/>
        <a:ext cx="6400800" cy="971550"/>
      </dsp:txXfrm>
    </dsp:sp>
    <dsp:sp modelId="{41E2B13B-83E7-4FEB-B2D7-1843D2EFCF27}">
      <dsp:nvSpPr>
        <dsp:cNvPr id="0" name=""/>
        <dsp:cNvSpPr/>
      </dsp:nvSpPr>
      <dsp:spPr>
        <a:xfrm>
          <a:off x="1200150" y="1943100"/>
          <a:ext cx="2171700" cy="2171700"/>
        </a:xfrm>
        <a:prstGeom prst="pie">
          <a:avLst>
            <a:gd name="adj1" fmla="val 5400000"/>
            <a:gd name="adj2" fmla="val 16200000"/>
          </a:avLst>
        </a:prstGeom>
        <a:solidFill>
          <a:schemeClr val="accent1">
            <a:shade val="80000"/>
            <a:hueOff val="236179"/>
            <a:satOff val="-15649"/>
            <a:lumOff val="206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05F34-38F0-469D-B419-416D575969AD}">
      <dsp:nvSpPr>
        <dsp:cNvPr id="0" name=""/>
        <dsp:cNvSpPr/>
      </dsp:nvSpPr>
      <dsp:spPr>
        <a:xfrm>
          <a:off x="2286000" y="1943100"/>
          <a:ext cx="6400800" cy="2171700"/>
        </a:xfrm>
        <a:prstGeom prst="rect">
          <a:avLst/>
        </a:prstGeom>
        <a:solidFill>
          <a:schemeClr val="lt1">
            <a:alpha val="90000"/>
            <a:hueOff val="0"/>
            <a:satOff val="0"/>
            <a:lumOff val="0"/>
            <a:alphaOff val="0"/>
          </a:schemeClr>
        </a:solidFill>
        <a:ln w="25400" cap="flat" cmpd="sng" algn="ctr">
          <a:solidFill>
            <a:schemeClr val="accent1">
              <a:shade val="80000"/>
              <a:hueOff val="236179"/>
              <a:satOff val="-15649"/>
              <a:lumOff val="206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Discuss ways to measure the value of ERM to your organization </a:t>
          </a:r>
          <a:endParaRPr lang="en-US" sz="2400" kern="1200" dirty="0">
            <a:latin typeface="Arial" panose="020B0604020202020204" pitchFamily="34" charset="0"/>
            <a:cs typeface="Arial" panose="020B0604020202020204" pitchFamily="34" charset="0"/>
          </a:endParaRPr>
        </a:p>
      </dsp:txBody>
      <dsp:txXfrm>
        <a:off x="2286000" y="1943100"/>
        <a:ext cx="6400800" cy="971550"/>
      </dsp:txXfrm>
    </dsp:sp>
    <dsp:sp modelId="{4F782822-A61A-4AAB-ADF2-AAD925362C46}">
      <dsp:nvSpPr>
        <dsp:cNvPr id="0" name=""/>
        <dsp:cNvSpPr/>
      </dsp:nvSpPr>
      <dsp:spPr>
        <a:xfrm>
          <a:off x="1800225" y="2914650"/>
          <a:ext cx="971549" cy="971549"/>
        </a:xfrm>
        <a:prstGeom prst="pie">
          <a:avLst>
            <a:gd name="adj1" fmla="val 5400000"/>
            <a:gd name="adj2" fmla="val 16200000"/>
          </a:avLst>
        </a:prstGeom>
        <a:solidFill>
          <a:schemeClr val="accent1">
            <a:shade val="80000"/>
            <a:hueOff val="354269"/>
            <a:satOff val="-23474"/>
            <a:lumOff val="30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3EE67-1CF3-4BA4-8989-B2E1180B0426}">
      <dsp:nvSpPr>
        <dsp:cNvPr id="0" name=""/>
        <dsp:cNvSpPr/>
      </dsp:nvSpPr>
      <dsp:spPr>
        <a:xfrm>
          <a:off x="2286000" y="2914650"/>
          <a:ext cx="6400800" cy="971549"/>
        </a:xfrm>
        <a:prstGeom prst="rect">
          <a:avLst/>
        </a:prstGeom>
        <a:solidFill>
          <a:schemeClr val="lt1">
            <a:alpha val="90000"/>
            <a:hueOff val="0"/>
            <a:satOff val="0"/>
            <a:lumOff val="0"/>
            <a:alphaOff val="0"/>
          </a:schemeClr>
        </a:solidFill>
        <a:ln w="25400" cap="flat" cmpd="sng" algn="ctr">
          <a:solidFill>
            <a:schemeClr val="accent1">
              <a:shade val="80000"/>
              <a:hueOff val="354269"/>
              <a:satOff val="-23474"/>
              <a:lumOff val="309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Practice &amp; participation….</a:t>
          </a:r>
          <a:r>
            <a:rPr lang="en-US" sz="2400" kern="1200" dirty="0" smtClean="0">
              <a:solidFill>
                <a:srgbClr val="A00133"/>
              </a:solidFill>
              <a:latin typeface="Arial" panose="020B0604020202020204" pitchFamily="34" charset="0"/>
              <a:cs typeface="Arial" panose="020B0604020202020204" pitchFamily="34" charset="0"/>
            </a:rPr>
            <a:t>these slides do not include the exercises!</a:t>
          </a:r>
          <a:endParaRPr lang="en-US" sz="2400" kern="1200" dirty="0">
            <a:solidFill>
              <a:srgbClr val="A00133"/>
            </a:solidFill>
            <a:latin typeface="Arial" panose="020B0604020202020204" pitchFamily="34" charset="0"/>
            <a:cs typeface="Arial" panose="020B0604020202020204" pitchFamily="34" charset="0"/>
          </a:endParaRPr>
        </a:p>
      </dsp:txBody>
      <dsp:txXfrm>
        <a:off x="2286000" y="2914650"/>
        <a:ext cx="6400800" cy="97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BC12E-E210-4004-8350-716EC0A0D04D}">
      <dsp:nvSpPr>
        <dsp:cNvPr id="0" name=""/>
        <dsp:cNvSpPr/>
      </dsp:nvSpPr>
      <dsp:spPr>
        <a:xfrm>
          <a:off x="3000" y="1574841"/>
          <a:ext cx="2278779" cy="18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Silo approach</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Insurance / risk transfer</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Claims management</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Loss control</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Fails to ID complex risk</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Value protection</a:t>
          </a:r>
          <a:endParaRPr lang="en-US" sz="1300" kern="1200" dirty="0">
            <a:latin typeface="Arial" panose="020B0604020202020204" pitchFamily="34" charset="0"/>
            <a:cs typeface="Arial" panose="020B0604020202020204" pitchFamily="34" charset="0"/>
          </a:endParaRPr>
        </a:p>
      </dsp:txBody>
      <dsp:txXfrm>
        <a:off x="46253" y="1618094"/>
        <a:ext cx="2192273" cy="1390256"/>
      </dsp:txXfrm>
    </dsp:sp>
    <dsp:sp modelId="{A2D04961-7AEC-481D-A79B-94D170F3AC1F}">
      <dsp:nvSpPr>
        <dsp:cNvPr id="0" name=""/>
        <dsp:cNvSpPr/>
      </dsp:nvSpPr>
      <dsp:spPr>
        <a:xfrm>
          <a:off x="1302868" y="2091634"/>
          <a:ext cx="2410914" cy="2410914"/>
        </a:xfrm>
        <a:prstGeom prst="leftCircularArrow">
          <a:avLst>
            <a:gd name="adj1" fmla="val 2734"/>
            <a:gd name="adj2" fmla="val 333101"/>
            <a:gd name="adj3" fmla="val 2108611"/>
            <a:gd name="adj4" fmla="val 9024489"/>
            <a:gd name="adj5" fmla="val 31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A9CBAA-4450-482F-B0B8-0E9E13ADF5B7}">
      <dsp:nvSpPr>
        <dsp:cNvPr id="0" name=""/>
        <dsp:cNvSpPr/>
      </dsp:nvSpPr>
      <dsp:spPr>
        <a:xfrm>
          <a:off x="509396" y="3051604"/>
          <a:ext cx="2025581" cy="805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Traditional</a:t>
          </a:r>
          <a:endParaRPr lang="en-US" sz="2400" kern="1200" dirty="0">
            <a:latin typeface="Arial" panose="020B0604020202020204" pitchFamily="34" charset="0"/>
            <a:cs typeface="Arial" panose="020B0604020202020204" pitchFamily="34" charset="0"/>
          </a:endParaRPr>
        </a:p>
      </dsp:txBody>
      <dsp:txXfrm>
        <a:off x="532988" y="3075196"/>
        <a:ext cx="1978397" cy="758322"/>
      </dsp:txXfrm>
    </dsp:sp>
    <dsp:sp modelId="{E38CD01B-2FF7-473A-B3BA-119BA0473A8F}">
      <dsp:nvSpPr>
        <dsp:cNvPr id="0" name=""/>
        <dsp:cNvSpPr/>
      </dsp:nvSpPr>
      <dsp:spPr>
        <a:xfrm>
          <a:off x="2848811" y="1574841"/>
          <a:ext cx="2278779" cy="18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Healthcare reform</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Data transparency</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Payment uncertainty </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Digital/electronic</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Consumerism</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Competition</a:t>
          </a:r>
          <a:endParaRPr lang="en-US" sz="1300" kern="1200" dirty="0">
            <a:latin typeface="Arial" panose="020B0604020202020204" pitchFamily="34" charset="0"/>
            <a:cs typeface="Arial" panose="020B0604020202020204" pitchFamily="34" charset="0"/>
          </a:endParaRPr>
        </a:p>
      </dsp:txBody>
      <dsp:txXfrm>
        <a:off x="2892064" y="2020848"/>
        <a:ext cx="2192273" cy="1390256"/>
      </dsp:txXfrm>
    </dsp:sp>
    <dsp:sp modelId="{FEA2D391-9956-4CE9-8236-C8DACE0B0244}">
      <dsp:nvSpPr>
        <dsp:cNvPr id="0" name=""/>
        <dsp:cNvSpPr/>
      </dsp:nvSpPr>
      <dsp:spPr>
        <a:xfrm>
          <a:off x="4129689" y="452956"/>
          <a:ext cx="2702092" cy="2702092"/>
        </a:xfrm>
        <a:prstGeom prst="circularArrow">
          <a:avLst>
            <a:gd name="adj1" fmla="val 2439"/>
            <a:gd name="adj2" fmla="val 295178"/>
            <a:gd name="adj3" fmla="val 19529311"/>
            <a:gd name="adj4" fmla="val 12575511"/>
            <a:gd name="adj5" fmla="val 28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1EDC4-209B-4E86-B393-6C63DD548DF9}">
      <dsp:nvSpPr>
        <dsp:cNvPr id="0" name=""/>
        <dsp:cNvSpPr/>
      </dsp:nvSpPr>
      <dsp:spPr>
        <a:xfrm>
          <a:off x="3355206" y="1172088"/>
          <a:ext cx="2025581" cy="805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Emerging</a:t>
          </a:r>
          <a:endParaRPr lang="en-US" sz="2400" kern="1200" dirty="0">
            <a:latin typeface="Arial" panose="020B0604020202020204" pitchFamily="34" charset="0"/>
            <a:cs typeface="Arial" panose="020B0604020202020204" pitchFamily="34" charset="0"/>
          </a:endParaRPr>
        </a:p>
      </dsp:txBody>
      <dsp:txXfrm>
        <a:off x="3378798" y="1195680"/>
        <a:ext cx="1978397" cy="758322"/>
      </dsp:txXfrm>
    </dsp:sp>
    <dsp:sp modelId="{8320E0EB-837A-4C07-ABD8-AF4B78CF36B0}">
      <dsp:nvSpPr>
        <dsp:cNvPr id="0" name=""/>
        <dsp:cNvSpPr/>
      </dsp:nvSpPr>
      <dsp:spPr>
        <a:xfrm>
          <a:off x="5694622" y="1574841"/>
          <a:ext cx="2278779" cy="1879516"/>
        </a:xfrm>
        <a:prstGeom prst="roundRect">
          <a:avLst>
            <a:gd name="adj" fmla="val 10000"/>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Comprehensive</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Strategic</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Alternative risk financing</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Nimble &amp; Resilient</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“Yes, if..” v. “No, because..”</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Value creation</a:t>
          </a:r>
          <a:endParaRPr lang="en-US" sz="1300" kern="1200" dirty="0">
            <a:latin typeface="Arial" panose="020B0604020202020204" pitchFamily="34" charset="0"/>
            <a:cs typeface="Arial" panose="020B0604020202020204" pitchFamily="34" charset="0"/>
          </a:endParaRPr>
        </a:p>
      </dsp:txBody>
      <dsp:txXfrm>
        <a:off x="5737875" y="1618094"/>
        <a:ext cx="2192273" cy="1390256"/>
      </dsp:txXfrm>
    </dsp:sp>
    <dsp:sp modelId="{72834A95-1F5A-496E-A343-98FE7D896E49}">
      <dsp:nvSpPr>
        <dsp:cNvPr id="0" name=""/>
        <dsp:cNvSpPr/>
      </dsp:nvSpPr>
      <dsp:spPr>
        <a:xfrm>
          <a:off x="6201017" y="3051604"/>
          <a:ext cx="2025581" cy="805506"/>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ERM</a:t>
          </a:r>
          <a:endParaRPr lang="en-US" sz="2400" kern="1200" dirty="0">
            <a:latin typeface="Arial" panose="020B0604020202020204" pitchFamily="34" charset="0"/>
            <a:cs typeface="Arial" panose="020B0604020202020204" pitchFamily="34" charset="0"/>
          </a:endParaRPr>
        </a:p>
      </dsp:txBody>
      <dsp:txXfrm>
        <a:off x="6224609" y="3075196"/>
        <a:ext cx="1978397" cy="758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01F99-384F-4354-9448-F1B78D960468}">
      <dsp:nvSpPr>
        <dsp:cNvPr id="0" name=""/>
        <dsp:cNvSpPr/>
      </dsp:nvSpPr>
      <dsp:spPr>
        <a:xfrm>
          <a:off x="0" y="0"/>
          <a:ext cx="4572000" cy="4572000"/>
        </a:xfrm>
        <a:prstGeom prst="pie">
          <a:avLst>
            <a:gd name="adj1" fmla="val 5400000"/>
            <a:gd name="adj2" fmla="val 162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00BCB-4936-4D7F-A950-DFE9684DE80F}">
      <dsp:nvSpPr>
        <dsp:cNvPr id="0" name=""/>
        <dsp:cNvSpPr/>
      </dsp:nvSpPr>
      <dsp:spPr>
        <a:xfrm>
          <a:off x="2286000" y="0"/>
          <a:ext cx="6400800" cy="45720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ASHRM – ERM Task Force</a:t>
          </a:r>
          <a:endParaRPr lang="en-US" sz="2400" kern="1200" dirty="0">
            <a:latin typeface="Arial" panose="020B0604020202020204" pitchFamily="34" charset="0"/>
            <a:cs typeface="Arial" panose="020B0604020202020204" pitchFamily="34" charset="0"/>
          </a:endParaRPr>
        </a:p>
      </dsp:txBody>
      <dsp:txXfrm>
        <a:off x="2286000" y="0"/>
        <a:ext cx="6400800" cy="971549"/>
      </dsp:txXfrm>
    </dsp:sp>
    <dsp:sp modelId="{5797C1C8-909F-45BC-87FD-93D6006DD99F}">
      <dsp:nvSpPr>
        <dsp:cNvPr id="0" name=""/>
        <dsp:cNvSpPr/>
      </dsp:nvSpPr>
      <dsp:spPr>
        <a:xfrm>
          <a:off x="600074" y="971549"/>
          <a:ext cx="3371850" cy="3371850"/>
        </a:xfrm>
        <a:prstGeom prst="pie">
          <a:avLst>
            <a:gd name="adj1" fmla="val 5400000"/>
            <a:gd name="adj2" fmla="val 16200000"/>
          </a:avLst>
        </a:prstGeom>
        <a:solidFill>
          <a:schemeClr val="accent1">
            <a:shade val="80000"/>
            <a:hueOff val="118090"/>
            <a:satOff val="-7825"/>
            <a:lumOff val="103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AF975-101F-4B54-8216-ACBB6403F80A}">
      <dsp:nvSpPr>
        <dsp:cNvPr id="0" name=""/>
        <dsp:cNvSpPr/>
      </dsp:nvSpPr>
      <dsp:spPr>
        <a:xfrm>
          <a:off x="2286000" y="1024488"/>
          <a:ext cx="6400800" cy="3371850"/>
        </a:xfrm>
        <a:prstGeom prst="rect">
          <a:avLst/>
        </a:prstGeom>
        <a:solidFill>
          <a:schemeClr val="lt1">
            <a:alpha val="90000"/>
            <a:hueOff val="0"/>
            <a:satOff val="0"/>
            <a:lumOff val="0"/>
            <a:alphaOff val="0"/>
          </a:schemeClr>
        </a:solidFill>
        <a:ln w="25400" cap="flat" cmpd="sng" algn="ctr">
          <a:solidFill>
            <a:schemeClr val="accent1">
              <a:shade val="80000"/>
              <a:hueOff val="118090"/>
              <a:satOff val="-7825"/>
              <a:lumOff val="10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COSO </a:t>
          </a:r>
        </a:p>
        <a:p>
          <a:pPr lvl="0" algn="l" defTabSz="10668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Committee on Sponsoring Organizations </a:t>
          </a:r>
        </a:p>
        <a:p>
          <a:pPr lvl="0" algn="l" defTabSz="10668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of </a:t>
          </a:r>
          <a:r>
            <a:rPr lang="en-US" sz="1400" kern="1200" dirty="0" err="1" smtClean="0">
              <a:latin typeface="Arial" panose="020B0604020202020204" pitchFamily="34" charset="0"/>
              <a:cs typeface="Arial" panose="020B0604020202020204" pitchFamily="34" charset="0"/>
            </a:rPr>
            <a:t>Treadway</a:t>
          </a:r>
          <a:r>
            <a:rPr lang="en-US" sz="1400" kern="1200" dirty="0" smtClean="0">
              <a:latin typeface="Arial" panose="020B0604020202020204" pitchFamily="34" charset="0"/>
              <a:cs typeface="Arial" panose="020B0604020202020204" pitchFamily="34" charset="0"/>
            </a:rPr>
            <a:t> Commission</a:t>
          </a:r>
          <a:endParaRPr lang="en-US" sz="1400" kern="1200" dirty="0">
            <a:latin typeface="Arial" panose="020B0604020202020204" pitchFamily="34" charset="0"/>
            <a:cs typeface="Arial" panose="020B0604020202020204" pitchFamily="34" charset="0"/>
          </a:endParaRPr>
        </a:p>
      </dsp:txBody>
      <dsp:txXfrm>
        <a:off x="2286000" y="1024488"/>
        <a:ext cx="6400800" cy="971550"/>
      </dsp:txXfrm>
    </dsp:sp>
    <dsp:sp modelId="{41E2B13B-83E7-4FEB-B2D7-1843D2EFCF27}">
      <dsp:nvSpPr>
        <dsp:cNvPr id="0" name=""/>
        <dsp:cNvSpPr/>
      </dsp:nvSpPr>
      <dsp:spPr>
        <a:xfrm>
          <a:off x="1200150" y="1943100"/>
          <a:ext cx="2171700" cy="2171700"/>
        </a:xfrm>
        <a:prstGeom prst="pie">
          <a:avLst>
            <a:gd name="adj1" fmla="val 5400000"/>
            <a:gd name="adj2" fmla="val 16200000"/>
          </a:avLst>
        </a:prstGeom>
        <a:solidFill>
          <a:schemeClr val="accent1">
            <a:shade val="80000"/>
            <a:hueOff val="236179"/>
            <a:satOff val="-15649"/>
            <a:lumOff val="206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05F34-38F0-469D-B419-416D575969AD}">
      <dsp:nvSpPr>
        <dsp:cNvPr id="0" name=""/>
        <dsp:cNvSpPr/>
      </dsp:nvSpPr>
      <dsp:spPr>
        <a:xfrm>
          <a:off x="2286000" y="2011682"/>
          <a:ext cx="6400800" cy="2207880"/>
        </a:xfrm>
        <a:prstGeom prst="rect">
          <a:avLst/>
        </a:prstGeom>
        <a:solidFill>
          <a:schemeClr val="lt1">
            <a:alpha val="90000"/>
            <a:hueOff val="0"/>
            <a:satOff val="0"/>
            <a:lumOff val="0"/>
            <a:alphaOff val="0"/>
          </a:schemeClr>
        </a:solidFill>
        <a:ln w="25400" cap="flat" cmpd="sng" algn="ctr">
          <a:solidFill>
            <a:schemeClr val="accent1">
              <a:shade val="80000"/>
              <a:hueOff val="236179"/>
              <a:satOff val="-15649"/>
              <a:lumOff val="206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ISO 31000 </a:t>
          </a:r>
        </a:p>
        <a:p>
          <a:pPr lvl="0" algn="l" defTabSz="1066800">
            <a:lnSpc>
              <a:spcPct val="90000"/>
            </a:lnSpc>
            <a:spcBef>
              <a:spcPct val="0"/>
            </a:spcBef>
            <a:spcAft>
              <a:spcPct val="35000"/>
            </a:spcAft>
          </a:pPr>
          <a:r>
            <a:rPr lang="en-US" sz="1400" b="0" kern="1200" dirty="0" smtClean="0">
              <a:latin typeface="Arial" panose="020B0604020202020204" pitchFamily="34" charset="0"/>
              <a:cs typeface="Arial" panose="020B0604020202020204" pitchFamily="34" charset="0"/>
            </a:rPr>
            <a:t>International Organization for Standardization</a:t>
          </a:r>
          <a:endParaRPr lang="en-US" sz="1400" kern="1200" dirty="0">
            <a:latin typeface="Arial" panose="020B0604020202020204" pitchFamily="34" charset="0"/>
            <a:cs typeface="Arial" panose="020B0604020202020204" pitchFamily="34" charset="0"/>
          </a:endParaRPr>
        </a:p>
      </dsp:txBody>
      <dsp:txXfrm>
        <a:off x="2286000" y="2011682"/>
        <a:ext cx="6400800" cy="987736"/>
      </dsp:txXfrm>
    </dsp:sp>
    <dsp:sp modelId="{4F782822-A61A-4AAB-ADF2-AAD925362C46}">
      <dsp:nvSpPr>
        <dsp:cNvPr id="0" name=""/>
        <dsp:cNvSpPr/>
      </dsp:nvSpPr>
      <dsp:spPr>
        <a:xfrm>
          <a:off x="1800225" y="2914650"/>
          <a:ext cx="971549" cy="971549"/>
        </a:xfrm>
        <a:prstGeom prst="pie">
          <a:avLst>
            <a:gd name="adj1" fmla="val 5400000"/>
            <a:gd name="adj2" fmla="val 16200000"/>
          </a:avLst>
        </a:prstGeom>
        <a:solidFill>
          <a:schemeClr val="accent1">
            <a:shade val="80000"/>
            <a:hueOff val="354269"/>
            <a:satOff val="-23474"/>
            <a:lumOff val="30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3EE67-1CF3-4BA4-8989-B2E1180B0426}">
      <dsp:nvSpPr>
        <dsp:cNvPr id="0" name=""/>
        <dsp:cNvSpPr/>
      </dsp:nvSpPr>
      <dsp:spPr>
        <a:xfrm>
          <a:off x="2286000" y="2987890"/>
          <a:ext cx="6400800" cy="700477"/>
        </a:xfrm>
        <a:prstGeom prst="rect">
          <a:avLst/>
        </a:prstGeom>
        <a:solidFill>
          <a:schemeClr val="lt1">
            <a:alpha val="90000"/>
            <a:hueOff val="0"/>
            <a:satOff val="0"/>
            <a:lumOff val="0"/>
            <a:alphaOff val="0"/>
          </a:schemeClr>
        </a:solidFill>
        <a:ln w="25400" cap="flat" cmpd="sng" algn="ctr">
          <a:solidFill>
            <a:schemeClr val="accent1">
              <a:shade val="80000"/>
              <a:hueOff val="354269"/>
              <a:satOff val="-23474"/>
              <a:lumOff val="309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AS/NZS ISO 31000</a:t>
          </a:r>
          <a:endParaRPr lang="en-US" sz="2400" kern="1200" dirty="0">
            <a:latin typeface="Arial" panose="020B0604020202020204" pitchFamily="34" charset="0"/>
            <a:cs typeface="Arial" panose="020B0604020202020204" pitchFamily="34" charset="0"/>
          </a:endParaRPr>
        </a:p>
      </dsp:txBody>
      <dsp:txXfrm>
        <a:off x="2286000" y="2987890"/>
        <a:ext cx="6400800" cy="700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3443B-BEC6-482C-98B2-41E17A92A6AE}">
      <dsp:nvSpPr>
        <dsp:cNvPr id="0" name=""/>
        <dsp:cNvSpPr/>
      </dsp:nvSpPr>
      <dsp:spPr>
        <a:xfrm rot="16200000">
          <a:off x="-979028" y="980033"/>
          <a:ext cx="4572000" cy="2611933"/>
        </a:xfrm>
        <a:prstGeom prst="flowChartManualOperati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Micro</a:t>
          </a:r>
          <a:endParaRPr lang="en-US" sz="2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Feels like your existing clinical RM program</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Good way to start small</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Quick wins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Builds support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Natural areas of x-over</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dsp:txBody>
      <dsp:txXfrm rot="5400000">
        <a:off x="1005" y="914400"/>
        <a:ext cx="2611933" cy="2743200"/>
      </dsp:txXfrm>
    </dsp:sp>
    <dsp:sp modelId="{6A1F7E69-E717-4B06-B38C-4F44DAB45F3B}">
      <dsp:nvSpPr>
        <dsp:cNvPr id="0" name=""/>
        <dsp:cNvSpPr/>
      </dsp:nvSpPr>
      <dsp:spPr>
        <a:xfrm rot="16200000">
          <a:off x="1828799" y="980033"/>
          <a:ext cx="4572000" cy="2611933"/>
        </a:xfrm>
        <a:prstGeom prst="flowChartManualOperation">
          <a:avLst/>
        </a:prstGeom>
        <a:solidFill>
          <a:schemeClr val="accent1">
            <a:shade val="80000"/>
            <a:hueOff val="177134"/>
            <a:satOff val="-11737"/>
            <a:lumOff val="15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Micro Limitations</a:t>
          </a:r>
          <a:endParaRPr lang="en-US" sz="2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No real culture change needed</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smtClean="0">
              <a:latin typeface="Arial" panose="020B0604020202020204" pitchFamily="34" charset="0"/>
              <a:cs typeface="Arial" panose="020B0604020202020204" pitchFamily="34" charset="0"/>
            </a:rPr>
            <a:t>Buy-in may not stick</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May or may not contribute to organizational success/failure</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Multiple “micro” assessments split resources &amp; energy</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dsp:txBody>
      <dsp:txXfrm rot="5400000">
        <a:off x="2808832" y="914400"/>
        <a:ext cx="2611933" cy="2743200"/>
      </dsp:txXfrm>
    </dsp:sp>
    <dsp:sp modelId="{7087CAE1-4CCD-4D8C-9457-221BF48866B6}">
      <dsp:nvSpPr>
        <dsp:cNvPr id="0" name=""/>
        <dsp:cNvSpPr/>
      </dsp:nvSpPr>
      <dsp:spPr>
        <a:xfrm rot="16200000">
          <a:off x="4636628" y="980033"/>
          <a:ext cx="4572000" cy="2611933"/>
        </a:xfrm>
        <a:prstGeom prst="flowChartManualOperation">
          <a:avLst/>
        </a:prstGeom>
        <a:solidFill>
          <a:schemeClr val="accent1">
            <a:shade val="80000"/>
            <a:hueOff val="354269"/>
            <a:satOff val="-23474"/>
            <a:lumOff val="30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Macro</a:t>
          </a:r>
          <a:endParaRPr lang="en-US" sz="2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Comprehensive</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Strategic</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Business integration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Value creation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Value protection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Emerging risk</a:t>
          </a:r>
          <a:endParaRPr lang="en-US" sz="1600" kern="1200" dirty="0">
            <a:latin typeface="Arial" panose="020B0604020202020204" pitchFamily="34" charset="0"/>
            <a:cs typeface="Arial" panose="020B0604020202020204" pitchFamily="34" charset="0"/>
          </a:endParaRPr>
        </a:p>
      </dsp:txBody>
      <dsp:txXfrm rot="5400000">
        <a:off x="5616661" y="914400"/>
        <a:ext cx="2611933" cy="2743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AAB0-7F9B-4A9A-B0CE-F76482C36F87}">
      <dsp:nvSpPr>
        <dsp:cNvPr id="0" name=""/>
        <dsp:cNvSpPr/>
      </dsp:nvSpPr>
      <dsp:spPr>
        <a:xfrm>
          <a:off x="0" y="196200"/>
          <a:ext cx="2057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Method</a:t>
          </a:r>
          <a:endParaRPr lang="en-US" sz="2400" b="1" kern="1200" dirty="0">
            <a:latin typeface="Arial" panose="020B0604020202020204" pitchFamily="34" charset="0"/>
            <a:cs typeface="Arial" panose="020B0604020202020204" pitchFamily="34" charset="0"/>
          </a:endParaRPr>
        </a:p>
      </dsp:txBody>
      <dsp:txXfrm>
        <a:off x="0" y="196200"/>
        <a:ext cx="2057400" cy="1287000"/>
      </dsp:txXfrm>
    </dsp:sp>
    <dsp:sp modelId="{E4DEE3AF-E03F-4607-95E5-411B761D693E}">
      <dsp:nvSpPr>
        <dsp:cNvPr id="0" name=""/>
        <dsp:cNvSpPr/>
      </dsp:nvSpPr>
      <dsp:spPr>
        <a:xfrm>
          <a:off x="2057399" y="95653"/>
          <a:ext cx="411480" cy="148809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90116-8B70-4BAD-8952-ADB6C1C45E7C}">
      <dsp:nvSpPr>
        <dsp:cNvPr id="0" name=""/>
        <dsp:cNvSpPr/>
      </dsp:nvSpPr>
      <dsp:spPr>
        <a:xfrm>
          <a:off x="2633471" y="95653"/>
          <a:ext cx="5596128" cy="1488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Interviews</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Survey</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Focus group</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Single question</a:t>
          </a:r>
          <a:endParaRPr lang="en-US" sz="2200" kern="1200" dirty="0">
            <a:latin typeface="Arial" panose="020B0604020202020204" pitchFamily="34" charset="0"/>
            <a:cs typeface="Arial" panose="020B0604020202020204" pitchFamily="34" charset="0"/>
          </a:endParaRPr>
        </a:p>
      </dsp:txBody>
      <dsp:txXfrm>
        <a:off x="2633471" y="95653"/>
        <a:ext cx="5596128" cy="1488093"/>
      </dsp:txXfrm>
    </dsp:sp>
    <dsp:sp modelId="{59367CA3-C494-4804-84D8-85FF8B5D933B}">
      <dsp:nvSpPr>
        <dsp:cNvPr id="0" name=""/>
        <dsp:cNvSpPr/>
      </dsp:nvSpPr>
      <dsp:spPr>
        <a:xfrm>
          <a:off x="0" y="1817746"/>
          <a:ext cx="2057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dsp:txBody>
      <dsp:txXfrm>
        <a:off x="0" y="1817746"/>
        <a:ext cx="2057400" cy="1287000"/>
      </dsp:txXfrm>
    </dsp:sp>
    <dsp:sp modelId="{8756D731-B40D-4C6C-9559-24F23FC11501}">
      <dsp:nvSpPr>
        <dsp:cNvPr id="0" name=""/>
        <dsp:cNvSpPr/>
      </dsp:nvSpPr>
      <dsp:spPr>
        <a:xfrm>
          <a:off x="2057399" y="1817746"/>
          <a:ext cx="411480" cy="128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B11C27-3E88-4661-BD31-BED96572B6AC}">
      <dsp:nvSpPr>
        <dsp:cNvPr id="0" name=""/>
        <dsp:cNvSpPr/>
      </dsp:nvSpPr>
      <dsp:spPr>
        <a:xfrm>
          <a:off x="2633471" y="1817746"/>
          <a:ext cx="5596128" cy="128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Qualitative  (i.e., when to add “numbers”)</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Quantitative</a:t>
          </a:r>
        </a:p>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Other data sources – internal/external</a:t>
          </a:r>
        </a:p>
      </dsp:txBody>
      <dsp:txXfrm>
        <a:off x="2633471" y="1817746"/>
        <a:ext cx="5596128" cy="1287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BC12E-E210-4004-8350-716EC0A0D04D}">
      <dsp:nvSpPr>
        <dsp:cNvPr id="0" name=""/>
        <dsp:cNvSpPr/>
      </dsp:nvSpPr>
      <dsp:spPr>
        <a:xfrm>
          <a:off x="864" y="1641022"/>
          <a:ext cx="2278339" cy="17471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00050">
            <a:lnSpc>
              <a:spcPct val="90000"/>
            </a:lnSpc>
            <a:spcBef>
              <a:spcPct val="0"/>
            </a:spcBef>
            <a:spcAft>
              <a:spcPct val="15000"/>
            </a:spcAft>
            <a:buChar char="••"/>
          </a:pPr>
          <a:endParaRPr lang="en-US" sz="9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Risk appetite – recently cautious</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Reality - low margin for error</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System goal – reduce variability</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System-ness - drag/bureaucratic</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Leaders – overwhelmed/tired</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Not seen as a competitive advantage</a:t>
          </a:r>
          <a:endParaRPr lang="en-US" sz="1000" b="1" kern="1200" dirty="0">
            <a:latin typeface="Arial" panose="020B0604020202020204" pitchFamily="34" charset="0"/>
            <a:cs typeface="Arial" panose="020B0604020202020204" pitchFamily="34" charset="0"/>
          </a:endParaRPr>
        </a:p>
      </dsp:txBody>
      <dsp:txXfrm>
        <a:off x="41071" y="1681229"/>
        <a:ext cx="2197925" cy="1292351"/>
      </dsp:txXfrm>
    </dsp:sp>
    <dsp:sp modelId="{A2D04961-7AEC-481D-A79B-94D170F3AC1F}">
      <dsp:nvSpPr>
        <dsp:cNvPr id="0" name=""/>
        <dsp:cNvSpPr/>
      </dsp:nvSpPr>
      <dsp:spPr>
        <a:xfrm>
          <a:off x="1291203" y="1899385"/>
          <a:ext cx="2493960" cy="2493960"/>
        </a:xfrm>
        <a:prstGeom prst="leftCircularArrow">
          <a:avLst>
            <a:gd name="adj1" fmla="val 2456"/>
            <a:gd name="adj2" fmla="val 297410"/>
            <a:gd name="adj3" fmla="val 2185140"/>
            <a:gd name="adj4" fmla="val 9136708"/>
            <a:gd name="adj5" fmla="val 286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A9CBAA-4450-482F-B0B8-0E9E13ADF5B7}">
      <dsp:nvSpPr>
        <dsp:cNvPr id="0" name=""/>
        <dsp:cNvSpPr/>
      </dsp:nvSpPr>
      <dsp:spPr>
        <a:xfrm>
          <a:off x="608556" y="3080799"/>
          <a:ext cx="1769054" cy="614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Drivers</a:t>
          </a:r>
          <a:endParaRPr lang="en-US" sz="2400" kern="1200" dirty="0">
            <a:latin typeface="Arial" panose="020B0604020202020204" pitchFamily="34" charset="0"/>
            <a:cs typeface="Arial" panose="020B0604020202020204" pitchFamily="34" charset="0"/>
          </a:endParaRPr>
        </a:p>
      </dsp:txBody>
      <dsp:txXfrm>
        <a:off x="626562" y="3098805"/>
        <a:ext cx="1733042" cy="578744"/>
      </dsp:txXfrm>
    </dsp:sp>
    <dsp:sp modelId="{E38CD01B-2FF7-473A-B3BA-119BA0473A8F}">
      <dsp:nvSpPr>
        <dsp:cNvPr id="0" name=""/>
        <dsp:cNvSpPr/>
      </dsp:nvSpPr>
      <dsp:spPr>
        <a:xfrm>
          <a:off x="2726284" y="1641022"/>
          <a:ext cx="2555815" cy="17471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Board/leader retreat – the </a:t>
          </a:r>
          <a:r>
            <a:rPr lang="en-US" sz="1000" b="1" u="sng" kern="1200" dirty="0" smtClean="0">
              <a:solidFill>
                <a:srgbClr val="A21C45"/>
              </a:solidFill>
              <a:latin typeface="Arial" panose="020B0604020202020204" pitchFamily="34" charset="0"/>
              <a:cs typeface="Arial" panose="020B0604020202020204" pitchFamily="34" charset="0"/>
            </a:rPr>
            <a:t>WHY</a:t>
          </a:r>
          <a:endParaRPr lang="en-US" sz="1000" b="1" u="sng"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Appetite –bolder statement/vision</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System – permission to be different</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Culture – good/great not perfect</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Engagement – employee “</a:t>
          </a:r>
          <a:r>
            <a:rPr lang="en-US" sz="1000" b="1" kern="1200" dirty="0" err="1" smtClean="0">
              <a:latin typeface="Arial" panose="020B0604020202020204" pitchFamily="34" charset="0"/>
              <a:cs typeface="Arial" panose="020B0604020202020204" pitchFamily="34" charset="0"/>
            </a:rPr>
            <a:t>Hackathon</a:t>
          </a:r>
          <a:r>
            <a:rPr lang="en-US" sz="1000" b="1" kern="1200" dirty="0" smtClean="0">
              <a:latin typeface="Arial" panose="020B0604020202020204" pitchFamily="34" charset="0"/>
              <a:cs typeface="Arial" panose="020B0604020202020204" pitchFamily="34" charset="0"/>
            </a:rPr>
            <a:t>”</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Recognition/reward for creativity</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solidFill>
                <a:srgbClr val="A21C45"/>
              </a:solidFill>
              <a:latin typeface="Arial" panose="020B0604020202020204" pitchFamily="34" charset="0"/>
              <a:cs typeface="Arial" panose="020B0604020202020204" pitchFamily="34" charset="0"/>
            </a:rPr>
            <a:t>Other?</a:t>
          </a:r>
          <a:endParaRPr lang="en-US" sz="1000" b="1" kern="1200" dirty="0">
            <a:solidFill>
              <a:srgbClr val="A21C45"/>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b="1" kern="1200" dirty="0">
            <a:latin typeface="Arial" panose="020B0604020202020204" pitchFamily="34" charset="0"/>
            <a:cs typeface="Arial" panose="020B0604020202020204" pitchFamily="34" charset="0"/>
          </a:endParaRPr>
        </a:p>
      </dsp:txBody>
      <dsp:txXfrm>
        <a:off x="2766491" y="2055619"/>
        <a:ext cx="2475401" cy="1292351"/>
      </dsp:txXfrm>
    </dsp:sp>
    <dsp:sp modelId="{FEA2D391-9956-4CE9-8236-C8DACE0B0244}">
      <dsp:nvSpPr>
        <dsp:cNvPr id="0" name=""/>
        <dsp:cNvSpPr/>
      </dsp:nvSpPr>
      <dsp:spPr>
        <a:xfrm>
          <a:off x="4120852" y="540455"/>
          <a:ext cx="2739731" cy="2739731"/>
        </a:xfrm>
        <a:prstGeom prst="circularArrow">
          <a:avLst>
            <a:gd name="adj1" fmla="val 2236"/>
            <a:gd name="adj2" fmla="val 269357"/>
            <a:gd name="adj3" fmla="val 19555132"/>
            <a:gd name="adj4" fmla="val 12575511"/>
            <a:gd name="adj5" fmla="val 26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1EDC4-209B-4E86-B393-6C63DD548DF9}">
      <dsp:nvSpPr>
        <dsp:cNvPr id="0" name=""/>
        <dsp:cNvSpPr/>
      </dsp:nvSpPr>
      <dsp:spPr>
        <a:xfrm>
          <a:off x="3217577" y="1266631"/>
          <a:ext cx="2279330" cy="748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Strategy/Action</a:t>
          </a:r>
          <a:endParaRPr lang="en-US" sz="2400" kern="1200" dirty="0">
            <a:latin typeface="Arial" panose="020B0604020202020204" pitchFamily="34" charset="0"/>
            <a:cs typeface="Arial" panose="020B0604020202020204" pitchFamily="34" charset="0"/>
          </a:endParaRPr>
        </a:p>
      </dsp:txBody>
      <dsp:txXfrm>
        <a:off x="3239508" y="1288562"/>
        <a:ext cx="2235468" cy="704919"/>
      </dsp:txXfrm>
    </dsp:sp>
    <dsp:sp modelId="{8320E0EB-837A-4C07-ABD8-AF4B78CF36B0}">
      <dsp:nvSpPr>
        <dsp:cNvPr id="0" name=""/>
        <dsp:cNvSpPr/>
      </dsp:nvSpPr>
      <dsp:spPr>
        <a:xfrm>
          <a:off x="5788640" y="1641022"/>
          <a:ext cx="2118301" cy="1747155"/>
        </a:xfrm>
        <a:prstGeom prst="roundRect">
          <a:avLst>
            <a:gd name="adj" fmla="val 10000"/>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Culture survey results</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Re-prioritized as a risk</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Number new ideas implemented</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latin typeface="Arial" panose="020B0604020202020204" pitchFamily="34" charset="0"/>
              <a:cs typeface="Arial" panose="020B0604020202020204" pitchFamily="34" charset="0"/>
            </a:rPr>
            <a:t>Diversity of employees involved</a:t>
          </a:r>
          <a:endParaRPr lang="en-US" sz="1000" b="1"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b="1" kern="1200" dirty="0" smtClean="0">
              <a:solidFill>
                <a:srgbClr val="A21C45"/>
              </a:solidFill>
              <a:latin typeface="Arial" panose="020B0604020202020204" pitchFamily="34" charset="0"/>
              <a:cs typeface="Arial" panose="020B0604020202020204" pitchFamily="34" charset="0"/>
            </a:rPr>
            <a:t>Other?</a:t>
          </a:r>
          <a:endParaRPr lang="en-US" sz="1000" b="1" kern="1200" dirty="0">
            <a:solidFill>
              <a:srgbClr val="A21C45"/>
            </a:solidFill>
            <a:latin typeface="Arial" panose="020B0604020202020204" pitchFamily="34" charset="0"/>
            <a:cs typeface="Arial" panose="020B0604020202020204" pitchFamily="34" charset="0"/>
          </a:endParaRPr>
        </a:p>
      </dsp:txBody>
      <dsp:txXfrm>
        <a:off x="5828847" y="1681229"/>
        <a:ext cx="2037887" cy="1292351"/>
      </dsp:txXfrm>
    </dsp:sp>
    <dsp:sp modelId="{72834A95-1F5A-496E-A343-98FE7D896E49}">
      <dsp:nvSpPr>
        <dsp:cNvPr id="0" name=""/>
        <dsp:cNvSpPr/>
      </dsp:nvSpPr>
      <dsp:spPr>
        <a:xfrm>
          <a:off x="6172947" y="3013787"/>
          <a:ext cx="2055788" cy="748781"/>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Measurement</a:t>
          </a:r>
          <a:endParaRPr lang="en-US" sz="2400" kern="1200" dirty="0">
            <a:latin typeface="Arial" panose="020B0604020202020204" pitchFamily="34" charset="0"/>
            <a:cs typeface="Arial" panose="020B0604020202020204" pitchFamily="34" charset="0"/>
          </a:endParaRPr>
        </a:p>
      </dsp:txBody>
      <dsp:txXfrm>
        <a:off x="6194878" y="3035718"/>
        <a:ext cx="2011926" cy="704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F3140-24CD-4F23-906F-FC6B31A03203}">
      <dsp:nvSpPr>
        <dsp:cNvPr id="0" name=""/>
        <dsp:cNvSpPr/>
      </dsp:nvSpPr>
      <dsp:spPr>
        <a:xfrm>
          <a:off x="25046" y="187941"/>
          <a:ext cx="8636707" cy="1257833"/>
        </a:xfrm>
        <a:prstGeom prst="rightArrow">
          <a:avLst>
            <a:gd name="adj1" fmla="val 50000"/>
            <a:gd name="adj2" fmla="val 5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81"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25046" y="502399"/>
        <a:ext cx="8322249" cy="628917"/>
      </dsp:txXfrm>
    </dsp:sp>
    <dsp:sp modelId="{FC058198-2410-4EB4-B3E7-B9226465516C}">
      <dsp:nvSpPr>
        <dsp:cNvPr id="0" name=""/>
        <dsp:cNvSpPr/>
      </dsp:nvSpPr>
      <dsp:spPr>
        <a:xfrm>
          <a:off x="25046" y="1157913"/>
          <a:ext cx="2660105" cy="24230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A21C45"/>
              </a:solidFill>
              <a:latin typeface="Arial" panose="020B0604020202020204" pitchFamily="34" charset="0"/>
              <a:cs typeface="Arial" panose="020B0604020202020204" pitchFamily="34" charset="0"/>
            </a:rPr>
            <a:t>Role of C-Suite</a:t>
          </a:r>
        </a:p>
        <a:p>
          <a:pPr lvl="0" algn="ctr" defTabSz="6223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Change in delivery model, financing, &amp; consumer voice across the continuum</a:t>
          </a:r>
        </a:p>
        <a:p>
          <a:pPr lvl="0" algn="ctr" defTabSz="622300">
            <a:lnSpc>
              <a:spcPct val="90000"/>
            </a:lnSpc>
            <a:spcBef>
              <a:spcPct val="0"/>
            </a:spcBef>
            <a:spcAft>
              <a:spcPct val="35000"/>
            </a:spcAft>
          </a:pPr>
          <a:endParaRPr lang="en-US" sz="1200" b="1"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Culture Shift</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Strong Ethics &amp; Sense of Direction</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Resource Commitment</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Communicate &amp; Model ERM as a Way of Life &amp; Doing Business</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Balance Opportunity &amp; Liability</a:t>
          </a:r>
          <a:endParaRPr lang="en-US" sz="1400" kern="1200" dirty="0" smtClean="0">
            <a:latin typeface="Arial" panose="020B0604020202020204" pitchFamily="34" charset="0"/>
            <a:cs typeface="Arial" panose="020B0604020202020204" pitchFamily="34" charset="0"/>
          </a:endParaRPr>
        </a:p>
        <a:p>
          <a:pPr marL="225425" lvl="0" indent="-107950" algn="l"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a:off x="25046" y="1157913"/>
        <a:ext cx="2660105" cy="2423050"/>
      </dsp:txXfrm>
    </dsp:sp>
    <dsp:sp modelId="{DF00C712-9D6D-46A8-BF95-43BBFC9334F5}">
      <dsp:nvSpPr>
        <dsp:cNvPr id="0" name=""/>
        <dsp:cNvSpPr/>
      </dsp:nvSpPr>
      <dsp:spPr>
        <a:xfrm>
          <a:off x="2685152" y="607219"/>
          <a:ext cx="5976601" cy="1257833"/>
        </a:xfrm>
        <a:prstGeom prst="rightArrow">
          <a:avLst>
            <a:gd name="adj1" fmla="val 50000"/>
            <a:gd name="adj2" fmla="val 50000"/>
          </a:avLst>
        </a:prstGeom>
        <a:solidFill>
          <a:schemeClr val="accent1">
            <a:shade val="80000"/>
            <a:hueOff val="177134"/>
            <a:satOff val="-11737"/>
            <a:lumOff val="15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81"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2685152" y="921677"/>
        <a:ext cx="5662143" cy="628917"/>
      </dsp:txXfrm>
    </dsp:sp>
    <dsp:sp modelId="{38AC4D2E-ED74-4602-8333-C8AC6FC9978D}">
      <dsp:nvSpPr>
        <dsp:cNvPr id="0" name=""/>
        <dsp:cNvSpPr/>
      </dsp:nvSpPr>
      <dsp:spPr>
        <a:xfrm>
          <a:off x="2685152" y="1577190"/>
          <a:ext cx="2660105" cy="24230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A21C45"/>
              </a:solidFill>
              <a:latin typeface="Arial" panose="020B0604020202020204" pitchFamily="34" charset="0"/>
              <a:cs typeface="Arial" panose="020B0604020202020204" pitchFamily="34" charset="0"/>
            </a:rPr>
            <a:t>Role of RM</a:t>
          </a:r>
        </a:p>
        <a:p>
          <a:pPr lvl="0" algn="ctr" defTabSz="622300">
            <a:lnSpc>
              <a:spcPct val="90000"/>
            </a:lnSpc>
            <a:spcBef>
              <a:spcPct val="0"/>
            </a:spcBef>
            <a:spcAft>
              <a:spcPct val="35000"/>
            </a:spcAft>
          </a:pPr>
          <a:r>
            <a:rPr lang="en-US" sz="1200" b="1" i="0" kern="1200" dirty="0" smtClean="0">
              <a:latin typeface="Arial" panose="020B0604020202020204" pitchFamily="34" charset="0"/>
              <a:cs typeface="Arial" panose="020B0604020202020204" pitchFamily="34" charset="0"/>
            </a:rPr>
            <a:t>Development, implementation &amp; support of a sound ERM program</a:t>
          </a:r>
        </a:p>
        <a:p>
          <a:pPr lvl="0" algn="ctr" defTabSz="622300">
            <a:lnSpc>
              <a:spcPct val="90000"/>
            </a:lnSpc>
            <a:spcBef>
              <a:spcPct val="0"/>
            </a:spcBef>
            <a:spcAft>
              <a:spcPct val="35000"/>
            </a:spcAft>
          </a:pPr>
          <a:r>
            <a:rPr lang="en-US" sz="1200" b="1" i="0" kern="1200" dirty="0" smtClean="0">
              <a:latin typeface="Arial" panose="020B0604020202020204" pitchFamily="34" charset="0"/>
              <a:cs typeface="Arial" panose="020B0604020202020204" pitchFamily="34" charset="0"/>
            </a:rPr>
            <a:t> </a:t>
          </a:r>
        </a:p>
        <a:p>
          <a:pPr lvl="0" algn="l" defTabSz="622300">
            <a:lnSpc>
              <a:spcPct val="90000"/>
            </a:lnSpc>
            <a:spcBef>
              <a:spcPct val="0"/>
            </a:spcBef>
            <a:spcAft>
              <a:spcPct val="35000"/>
            </a:spcAft>
          </a:pPr>
          <a:r>
            <a:rPr lang="en-US" sz="1200" i="0" kern="1200" dirty="0" smtClean="0">
              <a:latin typeface="Arial" panose="020B0604020202020204" pitchFamily="34" charset="0"/>
              <a:cs typeface="Arial" panose="020B0604020202020204" pitchFamily="34" charset="0"/>
            </a:rPr>
            <a:t>Tools &amp; skills different</a:t>
          </a:r>
        </a:p>
        <a:p>
          <a:pPr lvl="0" algn="l" defTabSz="622300">
            <a:lnSpc>
              <a:spcPct val="90000"/>
            </a:lnSpc>
            <a:spcBef>
              <a:spcPct val="0"/>
            </a:spcBef>
            <a:spcAft>
              <a:spcPct val="35000"/>
            </a:spcAft>
          </a:pPr>
          <a:r>
            <a:rPr lang="en-US" sz="1200" i="0" kern="1200" dirty="0" smtClean="0">
              <a:latin typeface="Arial" panose="020B0604020202020204" pitchFamily="34" charset="0"/>
              <a:cs typeface="Arial" panose="020B0604020202020204" pitchFamily="34" charset="0"/>
            </a:rPr>
            <a:t>Decision Delegator &amp; Facilitator</a:t>
          </a:r>
        </a:p>
        <a:p>
          <a:pPr lvl="0" algn="l" defTabSz="622300">
            <a:lnSpc>
              <a:spcPct val="90000"/>
            </a:lnSpc>
            <a:spcBef>
              <a:spcPct val="0"/>
            </a:spcBef>
            <a:spcAft>
              <a:spcPct val="35000"/>
            </a:spcAft>
          </a:pPr>
          <a:r>
            <a:rPr lang="en-US" sz="1200" i="0" kern="1200" dirty="0" smtClean="0">
              <a:latin typeface="Arial" panose="020B0604020202020204" pitchFamily="34" charset="0"/>
              <a:cs typeface="Arial" panose="020B0604020202020204" pitchFamily="34" charset="0"/>
            </a:rPr>
            <a:t>Accountability/Authority changes</a:t>
          </a:r>
        </a:p>
        <a:p>
          <a:pPr lvl="0" algn="l" defTabSz="622300">
            <a:lnSpc>
              <a:spcPct val="90000"/>
            </a:lnSpc>
            <a:spcBef>
              <a:spcPct val="0"/>
            </a:spcBef>
            <a:spcAft>
              <a:spcPct val="35000"/>
            </a:spcAft>
          </a:pPr>
          <a:r>
            <a:rPr lang="en-US" sz="1200" i="0" kern="1200" dirty="0" smtClean="0">
              <a:latin typeface="Arial" panose="020B0604020202020204" pitchFamily="34" charset="0"/>
              <a:cs typeface="Arial" panose="020B0604020202020204" pitchFamily="34" charset="0"/>
            </a:rPr>
            <a:t>ERM Competence</a:t>
          </a:r>
        </a:p>
        <a:p>
          <a:pPr lvl="0" algn="l" defTabSz="622300">
            <a:lnSpc>
              <a:spcPct val="90000"/>
            </a:lnSpc>
            <a:spcBef>
              <a:spcPct val="0"/>
            </a:spcBef>
            <a:spcAft>
              <a:spcPct val="35000"/>
            </a:spcAft>
          </a:pPr>
          <a:r>
            <a:rPr lang="en-US" sz="1200" i="0" kern="1200" dirty="0" smtClean="0">
              <a:latin typeface="Arial" panose="020B0604020202020204" pitchFamily="34" charset="0"/>
              <a:cs typeface="Arial" panose="020B0604020202020204" pitchFamily="34" charset="0"/>
            </a:rPr>
            <a:t>Champion Tolerance/Appetite </a:t>
          </a:r>
        </a:p>
        <a:p>
          <a:pPr lvl="0" algn="l" defTabSz="622300">
            <a:lnSpc>
              <a:spcPct val="90000"/>
            </a:lnSpc>
            <a:spcBef>
              <a:spcPct val="0"/>
            </a:spcBef>
            <a:spcAft>
              <a:spcPct val="35000"/>
            </a:spcAft>
          </a:pPr>
          <a:endParaRPr lang="en-US" sz="1200" i="0" kern="1200" dirty="0" smtClean="0">
            <a:latin typeface="Arial" panose="020B0604020202020204" pitchFamily="34" charset="0"/>
            <a:cs typeface="Arial" panose="020B0604020202020204" pitchFamily="34" charset="0"/>
          </a:endParaRPr>
        </a:p>
      </dsp:txBody>
      <dsp:txXfrm>
        <a:off x="2685152" y="1577190"/>
        <a:ext cx="2660105" cy="2423050"/>
      </dsp:txXfrm>
    </dsp:sp>
    <dsp:sp modelId="{A4AEF686-6F47-4F3D-824D-F3C4FC439BEC}">
      <dsp:nvSpPr>
        <dsp:cNvPr id="0" name=""/>
        <dsp:cNvSpPr/>
      </dsp:nvSpPr>
      <dsp:spPr>
        <a:xfrm>
          <a:off x="5345258" y="1026497"/>
          <a:ext cx="3316495" cy="1257833"/>
        </a:xfrm>
        <a:prstGeom prst="rightArrow">
          <a:avLst>
            <a:gd name="adj1" fmla="val 50000"/>
            <a:gd name="adj2" fmla="val 50000"/>
          </a:avLst>
        </a:prstGeom>
        <a:solidFill>
          <a:schemeClr val="accent1">
            <a:shade val="80000"/>
            <a:hueOff val="354269"/>
            <a:satOff val="-23474"/>
            <a:lumOff val="30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81"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5345258" y="1340955"/>
        <a:ext cx="3002037" cy="628917"/>
      </dsp:txXfrm>
    </dsp:sp>
    <dsp:sp modelId="{337B96A8-DD8B-4B02-9061-29378873CE12}">
      <dsp:nvSpPr>
        <dsp:cNvPr id="0" name=""/>
        <dsp:cNvSpPr/>
      </dsp:nvSpPr>
      <dsp:spPr>
        <a:xfrm>
          <a:off x="5345258" y="1996468"/>
          <a:ext cx="2660105" cy="23875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A21C45"/>
              </a:solidFill>
              <a:latin typeface="Arial" panose="020B0604020202020204" pitchFamily="34" charset="0"/>
              <a:cs typeface="Arial" panose="020B0604020202020204" pitchFamily="34" charset="0"/>
            </a:rPr>
            <a:t>Risk Manager Skill Set</a:t>
          </a:r>
        </a:p>
        <a:p>
          <a:pPr lvl="0" algn="ctr" defTabSz="6223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Be Introspective</a:t>
          </a:r>
        </a:p>
        <a:p>
          <a:pPr lvl="0" algn="l" defTabSz="6223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Team Sport</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Strategic Thinker</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Data Driven</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Big Picture</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Business Acumen</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PM, Synthesizer, Cheerleader</a:t>
          </a:r>
        </a:p>
        <a:p>
          <a:pPr lvl="0" algn="l" defTabSz="6223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Communication Rock Star</a:t>
          </a:r>
          <a:endParaRPr lang="en-US" sz="1200" kern="1200" dirty="0">
            <a:latin typeface="Arial" panose="020B0604020202020204" pitchFamily="34" charset="0"/>
            <a:cs typeface="Arial" panose="020B0604020202020204" pitchFamily="34" charset="0"/>
          </a:endParaRPr>
        </a:p>
      </dsp:txBody>
      <dsp:txXfrm>
        <a:off x="5345258" y="1996468"/>
        <a:ext cx="2660105" cy="238758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3687D0-3D4C-43DA-8806-907DA90ADBE4}" type="slidenum">
              <a:rPr lang="en-US" smtClean="0">
                <a:latin typeface="Times New Roman" panose="02020603050405020304" pitchFamily="18" charset="0"/>
                <a:cs typeface="Times New Roman" panose="02020603050405020304" pitchFamily="18" charset="0"/>
              </a:rPr>
              <a:t>‹#›</a:t>
            </a:fld>
            <a:endParaRPr lang="en-US"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04454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E72F115-AD8F-46F5-887A-A160C59175C5}" type="datetimeFigureOut">
              <a:rPr lang="en-US" smtClean="0"/>
              <a:t>11/8/2016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F9D1ED-7966-401C-A69E-6018AFA028EA}" type="slidenum">
              <a:rPr lang="en-US" smtClean="0"/>
              <a:t>‹#›</a:t>
            </a:fld>
            <a:endParaRPr lang="en-US" dirty="0"/>
          </a:p>
        </p:txBody>
      </p:sp>
    </p:spTree>
    <p:extLst>
      <p:ext uri="{BB962C8B-B14F-4D97-AF65-F5344CB8AC3E}">
        <p14:creationId xmlns:p14="http://schemas.microsoft.com/office/powerpoint/2010/main" val="29002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 repetition</a:t>
            </a:r>
            <a:r>
              <a:rPr lang="en-US" baseline="0" dirty="0" smtClean="0"/>
              <a:t> &amp; some unintentional!</a:t>
            </a:r>
          </a:p>
          <a:p>
            <a:r>
              <a:rPr lang="en-US" dirty="0" smtClean="0"/>
              <a:t>Combination of didactic &amp; exercises</a:t>
            </a:r>
          </a:p>
          <a:p>
            <a:r>
              <a:rPr lang="en-US" dirty="0" smtClean="0"/>
              <a:t>No right way of doing this stuff…..</a:t>
            </a:r>
            <a:endParaRPr lang="en-US" dirty="0"/>
          </a:p>
        </p:txBody>
      </p:sp>
      <p:sp>
        <p:nvSpPr>
          <p:cNvPr id="4" name="Slide Number Placeholder 3"/>
          <p:cNvSpPr>
            <a:spLocks noGrp="1"/>
          </p:cNvSpPr>
          <p:nvPr>
            <p:ph type="sldNum" sz="quarter" idx="10"/>
          </p:nvPr>
        </p:nvSpPr>
        <p:spPr/>
        <p:txBody>
          <a:bodyPr/>
          <a:lstStyle/>
          <a:p>
            <a:fld id="{82F9D1ED-7966-401C-A69E-6018AFA028EA}" type="slidenum">
              <a:rPr lang="en-US" smtClean="0"/>
              <a:t>1</a:t>
            </a:fld>
            <a:endParaRPr lang="en-US"/>
          </a:p>
        </p:txBody>
      </p:sp>
    </p:spTree>
    <p:extLst>
      <p:ext uri="{BB962C8B-B14F-4D97-AF65-F5344CB8AC3E}">
        <p14:creationId xmlns:p14="http://schemas.microsoft.com/office/powerpoint/2010/main" val="3368619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54">
              <a:defRPr/>
            </a:pPr>
            <a:r>
              <a:rPr lang="en-US" dirty="0" smtClean="0"/>
              <a:t>Maintain risk levels between the extremes of tolerance &amp; appetite.</a:t>
            </a:r>
          </a:p>
          <a:p>
            <a:pPr defTabSz="966554">
              <a:defRPr/>
            </a:pPr>
            <a:r>
              <a:rPr lang="en-US" dirty="0" smtClean="0"/>
              <a:t>Organizations that don’t take risk – no new locations, new programs, new technology.  </a:t>
            </a:r>
          </a:p>
          <a:p>
            <a:pPr defTabSz="966554">
              <a:defRPr/>
            </a:pPr>
            <a:r>
              <a:rPr lang="en-US" dirty="0" smtClean="0"/>
              <a:t>“If the pace of change on the outside</a:t>
            </a:r>
            <a:r>
              <a:rPr lang="en-US" baseline="0" dirty="0" smtClean="0"/>
              <a:t> is faster than the pace of change on the inside, the end is near” (Jack Welch)</a:t>
            </a:r>
            <a:endParaRPr lang="en-US" dirty="0" smtClean="0"/>
          </a:p>
          <a:p>
            <a:pPr defTabSz="966554">
              <a:defRPr/>
            </a:pPr>
            <a:r>
              <a:rPr lang="en-US" dirty="0" smtClean="0"/>
              <a:t>Can be viewed as a bell</a:t>
            </a:r>
            <a:r>
              <a:rPr lang="en-US" baseline="0" dirty="0" smtClean="0"/>
              <a:t> curve with standard deviation at each end.</a:t>
            </a:r>
          </a:p>
          <a:p>
            <a:pPr defTabSz="966554">
              <a:defRPr/>
            </a:pPr>
            <a:r>
              <a:rPr lang="en-US" baseline="0" dirty="0" smtClean="0"/>
              <a:t>Hardest concepts &amp; least done, mainly most mature. </a:t>
            </a:r>
          </a:p>
          <a:p>
            <a:pPr defTabSz="966554">
              <a:defRPr/>
            </a:pPr>
            <a:r>
              <a:rPr lang="en-US" baseline="0" dirty="0" smtClean="0"/>
              <a:t>Not static, changes….</a:t>
            </a:r>
            <a:endParaRPr lang="en-US" dirty="0" smtClean="0"/>
          </a:p>
          <a:p>
            <a:endParaRPr lang="en-US" kern="1200" dirty="0" smtClean="0">
              <a:solidFill>
                <a:schemeClr val="tx1"/>
              </a:solidFill>
              <a:effectLst/>
            </a:endParaRPr>
          </a:p>
          <a:p>
            <a:pPr eaLnBrk="1" fontAlgn="auto" hangingPunct="1">
              <a:spcBef>
                <a:spcPct val="0"/>
              </a:spcBef>
              <a:spcAft>
                <a:spcPts val="634"/>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11</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Not all healthcare organizations will want, need, or ever achieve “advanced” status.</a:t>
            </a:r>
          </a:p>
          <a:p>
            <a:r>
              <a:rPr lang="en-US" dirty="0" smtClean="0"/>
              <a:t>‘Micro” - division, unit, departmental, project, or process. </a:t>
            </a:r>
          </a:p>
          <a:p>
            <a:r>
              <a:rPr lang="en-US" dirty="0" smtClean="0"/>
              <a:t>“Macro” </a:t>
            </a:r>
            <a:r>
              <a:rPr lang="en-US" baseline="0" dirty="0" smtClean="0"/>
              <a:t> organizational-wide and comprehensive.</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12</a:t>
            </a:fld>
            <a:endParaRPr lang="en-US" dirty="0"/>
          </a:p>
        </p:txBody>
      </p:sp>
    </p:spTree>
    <p:extLst>
      <p:ext uri="{BB962C8B-B14F-4D97-AF65-F5344CB8AC3E}">
        <p14:creationId xmlns:p14="http://schemas.microsoft.com/office/powerpoint/2010/main" val="374622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13</a:t>
            </a:fld>
            <a:endParaRPr lang="en-US"/>
          </a:p>
        </p:txBody>
      </p:sp>
    </p:spTree>
    <p:extLst>
      <p:ext uri="{BB962C8B-B14F-4D97-AF65-F5344CB8AC3E}">
        <p14:creationId xmlns:p14="http://schemas.microsoft.com/office/powerpoint/2010/main" val="121362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Compliance committee, safety committee, insurance renewal</a:t>
            </a:r>
            <a:r>
              <a:rPr lang="en-US" baseline="0" dirty="0" smtClean="0"/>
              <a:t> process, non-clinical FMEA, lunch with IA</a:t>
            </a:r>
          </a:p>
          <a:p>
            <a:r>
              <a:rPr lang="en-US" baseline="0" dirty="0" smtClean="0"/>
              <a:t>Natural x-over – data privacy, regulatory compliance, EMR implementation/optimization</a:t>
            </a:r>
          </a:p>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14</a:t>
            </a:fld>
            <a:endParaRPr lang="en-US" dirty="0"/>
          </a:p>
        </p:txBody>
      </p:sp>
    </p:spTree>
    <p:extLst>
      <p:ext uri="{BB962C8B-B14F-4D97-AF65-F5344CB8AC3E}">
        <p14:creationId xmlns:p14="http://schemas.microsoft.com/office/powerpoint/2010/main" val="291573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 start with interviews or</a:t>
            </a:r>
            <a:r>
              <a:rPr lang="en-US" baseline="0" dirty="0" smtClean="0"/>
              <a:t> focus group/s</a:t>
            </a:r>
          </a:p>
          <a:p>
            <a:r>
              <a:rPr lang="en-US" baseline="0" dirty="0" smtClean="0"/>
              <a:t>Recommend “quantitative” when more mature…..too complicated, gets folks bogged down too early in the process</a:t>
            </a:r>
          </a:p>
          <a:p>
            <a:r>
              <a:rPr lang="en-US" baseline="0" dirty="0" smtClean="0"/>
              <a:t>Use number to VALIDATE  what you’ve uncovered as top risks</a:t>
            </a:r>
          </a:p>
          <a:p>
            <a:r>
              <a:rPr lang="en-US" baseline="0" dirty="0" smtClean="0"/>
              <a:t>Internal: incidents reports, patient satisfaction results, budget variance, HR turnover, any COLLECTED DATA</a:t>
            </a:r>
          </a:p>
          <a:p>
            <a:r>
              <a:rPr lang="en-US" baseline="0" dirty="0" smtClean="0"/>
              <a:t>External: AHA scan, ECRI Top 10, </a:t>
            </a:r>
            <a:r>
              <a:rPr lang="en-US" baseline="0" dirty="0" err="1" smtClean="0"/>
              <a:t>Pokemon</a:t>
            </a:r>
            <a:r>
              <a:rPr lang="en-US" baseline="0" dirty="0" smtClean="0"/>
              <a:t>, PwC/Deloitte</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15</a:t>
            </a:fld>
            <a:endParaRPr lang="en-US" dirty="0"/>
          </a:p>
        </p:txBody>
      </p:sp>
    </p:spTree>
    <p:extLst>
      <p:ext uri="{BB962C8B-B14F-4D97-AF65-F5344CB8AC3E}">
        <p14:creationId xmlns:p14="http://schemas.microsoft.com/office/powerpoint/2010/main" val="89977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17</a:t>
            </a:fld>
            <a:endParaRPr lang="en-US" dirty="0"/>
          </a:p>
        </p:txBody>
      </p:sp>
    </p:spTree>
    <p:extLst>
      <p:ext uri="{BB962C8B-B14F-4D97-AF65-F5344CB8AC3E}">
        <p14:creationId xmlns:p14="http://schemas.microsoft.com/office/powerpoint/2010/main" val="89594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6363F53-F98C-4562-A5AF-4307BC15920D}"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Likelihood </a:t>
            </a:r>
            <a:r>
              <a:rPr lang="en-US" u="sng" dirty="0" smtClean="0"/>
              <a:t>or</a:t>
            </a:r>
            <a:r>
              <a:rPr lang="en-US" dirty="0" smtClean="0"/>
              <a:t> Frequency or Probability</a:t>
            </a:r>
            <a:endParaRPr lang="en-US" dirty="0"/>
          </a:p>
          <a:p>
            <a:pPr>
              <a:spcAft>
                <a:spcPts val="600"/>
              </a:spcAft>
            </a:pPr>
            <a:r>
              <a:rPr lang="en-US" dirty="0" smtClean="0"/>
              <a:t>Only a reference point – not perfect</a:t>
            </a:r>
          </a:p>
          <a:p>
            <a:pPr>
              <a:spcAft>
                <a:spcPts val="600"/>
              </a:spcAft>
            </a:pPr>
            <a:r>
              <a:rPr lang="en-US" dirty="0" smtClean="0"/>
              <a:t>Don’t make it too complicated!</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19</a:t>
            </a:fld>
            <a:endParaRPr lang="en-US" dirty="0"/>
          </a:p>
        </p:txBody>
      </p:sp>
    </p:spTree>
    <p:extLst>
      <p:ext uri="{BB962C8B-B14F-4D97-AF65-F5344CB8AC3E}">
        <p14:creationId xmlns:p14="http://schemas.microsoft.com/office/powerpoint/2010/main" val="92881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Aft>
                <a:spcPts val="600"/>
              </a:spcAft>
            </a:pPr>
            <a:r>
              <a:rPr lang="en-US" dirty="0" smtClean="0"/>
              <a:t>Severity.  </a:t>
            </a:r>
          </a:p>
          <a:p>
            <a:pPr>
              <a:spcAft>
                <a:spcPts val="600"/>
              </a:spcAft>
            </a:pPr>
            <a:r>
              <a:rPr lang="en-US" dirty="0" smtClean="0"/>
              <a:t>Others</a:t>
            </a:r>
            <a:r>
              <a:rPr lang="en-US" baseline="0" dirty="0" smtClean="0"/>
              <a:t> - </a:t>
            </a:r>
            <a:r>
              <a:rPr lang="en-US" dirty="0" smtClean="0"/>
              <a:t>time </a:t>
            </a:r>
            <a:r>
              <a:rPr lang="en-US" dirty="0"/>
              <a:t>to impact (velocity</a:t>
            </a:r>
            <a:r>
              <a:rPr lang="en-US" dirty="0" smtClean="0"/>
              <a:t>) &amp;/or detectability (how easy to know if it happens)</a:t>
            </a:r>
          </a:p>
          <a:p>
            <a:pPr>
              <a:spcAft>
                <a:spcPts val="600"/>
              </a:spcAft>
            </a:pPr>
            <a:r>
              <a:rPr lang="en-US" dirty="0" smtClean="0"/>
              <a:t>Can be developed based on </a:t>
            </a:r>
            <a:r>
              <a:rPr lang="en-US" dirty="0"/>
              <a:t>risk </a:t>
            </a:r>
            <a:r>
              <a:rPr lang="en-US" dirty="0" smtClean="0"/>
              <a:t>appetite &amp; tolerance</a:t>
            </a:r>
          </a:p>
          <a:p>
            <a:pPr>
              <a:spcAft>
                <a:spcPts val="600"/>
              </a:spcAft>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20</a:t>
            </a:fld>
            <a:endParaRPr lang="en-US" dirty="0"/>
          </a:p>
        </p:txBody>
      </p:sp>
    </p:spTree>
    <p:extLst>
      <p:ext uri="{BB962C8B-B14F-4D97-AF65-F5344CB8AC3E}">
        <p14:creationId xmlns:p14="http://schemas.microsoft.com/office/powerpoint/2010/main" val="3031487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change over 5-years, shows effectiveness of combined agencies &amp; attention to prioritized</a:t>
            </a:r>
            <a:r>
              <a:rPr lang="en-US" baseline="0" dirty="0" smtClean="0"/>
              <a:t> risks</a:t>
            </a:r>
          </a:p>
          <a:p>
            <a:r>
              <a:rPr lang="en-US" u="sng" baseline="0" dirty="0" smtClean="0"/>
              <a:t>2015 Top</a:t>
            </a:r>
            <a:r>
              <a:rPr lang="en-US" baseline="0" dirty="0" smtClean="0"/>
              <a:t>:</a:t>
            </a:r>
          </a:p>
          <a:p>
            <a:pPr marL="0" indent="0">
              <a:buNone/>
            </a:pPr>
            <a:r>
              <a:rPr lang="en-US" baseline="0" dirty="0" smtClean="0"/>
              <a:t>Quality of care outcomes, Medical professionals in a behavioral health world, IT infrastructure, Recruitment/retention, Employee engagement, Skills &amp; capability </a:t>
            </a:r>
            <a:endParaRPr lang="en-US" dirty="0"/>
          </a:p>
        </p:txBody>
      </p:sp>
      <p:sp>
        <p:nvSpPr>
          <p:cNvPr id="4" name="Slide Number Placeholder 3"/>
          <p:cNvSpPr>
            <a:spLocks noGrp="1"/>
          </p:cNvSpPr>
          <p:nvPr>
            <p:ph type="sldNum" sz="quarter" idx="10"/>
          </p:nvPr>
        </p:nvSpPr>
        <p:spPr/>
        <p:txBody>
          <a:bodyPr/>
          <a:lstStyle/>
          <a:p>
            <a:fld id="{82F9D1ED-7966-401C-A69E-6018AFA028EA}" type="slidenum">
              <a:rPr lang="en-US" smtClean="0"/>
              <a:t>21</a:t>
            </a:fld>
            <a:endParaRPr lang="en-US"/>
          </a:p>
        </p:txBody>
      </p:sp>
    </p:spTree>
    <p:extLst>
      <p:ext uri="{BB962C8B-B14F-4D97-AF65-F5344CB8AC3E}">
        <p14:creationId xmlns:p14="http://schemas.microsoft.com/office/powerpoint/2010/main" val="92163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a:t>
            </a:fld>
            <a:endParaRPr lang="en-US"/>
          </a:p>
        </p:txBody>
      </p:sp>
    </p:spTree>
    <p:extLst>
      <p:ext uri="{BB962C8B-B14F-4D97-AF65-F5344CB8AC3E}">
        <p14:creationId xmlns:p14="http://schemas.microsoft.com/office/powerpoint/2010/main" val="121362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fontScale="77500" lnSpcReduction="20000"/>
          </a:bodyPr>
          <a:lstStyle/>
          <a:p>
            <a:r>
              <a:rPr lang="en-US" u="sng" dirty="0" smtClean="0"/>
              <a:t>Top 8 (2011):</a:t>
            </a:r>
            <a:r>
              <a:rPr lang="en-US" u="none" baseline="0" dirty="0" smtClean="0"/>
              <a:t> </a:t>
            </a:r>
            <a:r>
              <a:rPr lang="en-US" u="none" dirty="0" smtClean="0"/>
              <a:t>healthcare</a:t>
            </a:r>
            <a:r>
              <a:rPr lang="en-US" dirty="0" smtClean="0"/>
              <a:t> reform, reliance on government payers, IT infrastructure,</a:t>
            </a:r>
            <a:r>
              <a:rPr lang="en-US" baseline="0" dirty="0" smtClean="0"/>
              <a:t> PCP relationships/referrals, MD engagement, recruitment/retention (staff &amp; MD), action by new/existing competitors, patient satisfaction</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22</a:t>
            </a:fld>
            <a:endParaRPr lang="en-US"/>
          </a:p>
        </p:txBody>
      </p:sp>
    </p:spTree>
    <p:extLst>
      <p:ext uri="{BB962C8B-B14F-4D97-AF65-F5344CB8AC3E}">
        <p14:creationId xmlns:p14="http://schemas.microsoft.com/office/powerpoint/2010/main" val="205306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23</a:t>
            </a:fld>
            <a:endParaRPr lang="en-US" dirty="0"/>
          </a:p>
        </p:txBody>
      </p:sp>
    </p:spTree>
    <p:extLst>
      <p:ext uri="{BB962C8B-B14F-4D97-AF65-F5344CB8AC3E}">
        <p14:creationId xmlns:p14="http://schemas.microsoft.com/office/powerpoint/2010/main" val="27529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24</a:t>
            </a:fld>
            <a:endParaRPr lang="en-US"/>
          </a:p>
        </p:txBody>
      </p:sp>
    </p:spTree>
    <p:extLst>
      <p:ext uri="{BB962C8B-B14F-4D97-AF65-F5344CB8AC3E}">
        <p14:creationId xmlns:p14="http://schemas.microsoft.com/office/powerpoint/2010/main" val="36728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a:t>
            </a:r>
            <a:r>
              <a:rPr lang="en-US" baseline="0" dirty="0" smtClean="0"/>
              <a:t> without tactics is the slowest route </a:t>
            </a:r>
            <a:r>
              <a:rPr lang="en-US" baseline="0" smtClean="0"/>
              <a:t>to victory.</a:t>
            </a:r>
            <a:endParaRPr lang="en-US" baseline="0" dirty="0" smtClean="0"/>
          </a:p>
          <a:p>
            <a:r>
              <a:rPr lang="en-US" baseline="0" dirty="0" smtClean="0"/>
              <a:t>Tactics without strategy is the noise before defeat.</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4574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r>
              <a:rPr lang="en-US" dirty="0" smtClean="0">
                <a:latin typeface="Calibri" panose="020F0502020204030204" pitchFamily="34" charset="0"/>
              </a:rPr>
              <a:t>Similar to assessing STRENGTH OF ACTION PLANS</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26</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78789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28</a:t>
            </a:fld>
            <a:endParaRPr lang="en-US"/>
          </a:p>
        </p:txBody>
      </p:sp>
    </p:spTree>
    <p:extLst>
      <p:ext uri="{BB962C8B-B14F-4D97-AF65-F5344CB8AC3E}">
        <p14:creationId xmlns:p14="http://schemas.microsoft.com/office/powerpoint/2010/main" val="2443721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30</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31</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r>
              <a:rPr lang="en-US" dirty="0" smtClean="0">
                <a:latin typeface="Calibri" panose="020F0502020204030204" pitchFamily="34" charset="0"/>
              </a:rPr>
              <a:t>Seesaw &amp; Relay Race – everyone must do their part!</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32</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a:t>
            </a:fld>
            <a:endParaRPr lang="en-US" dirty="0"/>
          </a:p>
        </p:txBody>
      </p:sp>
    </p:spTree>
    <p:extLst>
      <p:ext uri="{BB962C8B-B14F-4D97-AF65-F5344CB8AC3E}">
        <p14:creationId xmlns:p14="http://schemas.microsoft.com/office/powerpoint/2010/main" val="121541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r>
              <a:rPr lang="en-US" dirty="0" smtClean="0">
                <a:latin typeface="Calibri" panose="020F0502020204030204" pitchFamily="34" charset="0"/>
              </a:rPr>
              <a:t>Less telling, more asking, more listening!</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33</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0"/>
              </a:spcBef>
              <a:spcAft>
                <a:spcPts val="634"/>
              </a:spcAft>
              <a:defRP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34</a:t>
            </a:fld>
            <a:endParaRPr lang="en-US" dirty="0"/>
          </a:p>
        </p:txBody>
      </p:sp>
    </p:spTree>
    <p:extLst>
      <p:ext uri="{BB962C8B-B14F-4D97-AF65-F5344CB8AC3E}">
        <p14:creationId xmlns:p14="http://schemas.microsoft.com/office/powerpoint/2010/main" val="1277693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35</a:t>
            </a:fld>
            <a:endParaRPr lang="en-US"/>
          </a:p>
        </p:txBody>
      </p:sp>
    </p:spTree>
    <p:extLst>
      <p:ext uri="{BB962C8B-B14F-4D97-AF65-F5344CB8AC3E}">
        <p14:creationId xmlns:p14="http://schemas.microsoft.com/office/powerpoint/2010/main" val="3013492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36</a:t>
            </a:fld>
            <a:endParaRPr lang="en-US"/>
          </a:p>
        </p:txBody>
      </p:sp>
    </p:spTree>
    <p:extLst>
      <p:ext uri="{BB962C8B-B14F-4D97-AF65-F5344CB8AC3E}">
        <p14:creationId xmlns:p14="http://schemas.microsoft.com/office/powerpoint/2010/main" val="205306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ASHRM’s ERM Advisory Committee and approved by the Board of Directors in 2013.</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5</a:t>
            </a:fld>
            <a:endParaRPr lang="en-US"/>
          </a:p>
        </p:txBody>
      </p:sp>
    </p:spTree>
    <p:extLst>
      <p:ext uri="{BB962C8B-B14F-4D97-AF65-F5344CB8AC3E}">
        <p14:creationId xmlns:p14="http://schemas.microsoft.com/office/powerpoint/2010/main" val="37274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The pace of change &amp; amount of uncertainty – has resulted in huge turmoil &amp; the necessity to change.</a:t>
            </a:r>
          </a:p>
          <a:p>
            <a:r>
              <a:rPr lang="en-US" baseline="0" dirty="0" smtClean="0"/>
              <a:t>Ball-players…. knees bent &amp; hands in front – nimble, flexible, alert, &amp; ready to change position quickly!</a:t>
            </a:r>
          </a:p>
          <a:p>
            <a:r>
              <a:rPr lang="en-US" baseline="0" dirty="0" smtClean="0"/>
              <a:t>Change our mind-set – yes/how/if.</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6</a:t>
            </a:fld>
            <a:endParaRPr lang="en-US"/>
          </a:p>
        </p:txBody>
      </p:sp>
    </p:spTree>
    <p:extLst>
      <p:ext uri="{BB962C8B-B14F-4D97-AF65-F5344CB8AC3E}">
        <p14:creationId xmlns:p14="http://schemas.microsoft.com/office/powerpoint/2010/main" val="244372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ERM Advisory Committee 2013. </a:t>
            </a:r>
          </a:p>
          <a:p>
            <a:r>
              <a:rPr lang="en-US" dirty="0" smtClean="0"/>
              <a:t>ASHRM white paper on “Enterprise Risk Management: A Framework for Success” – free download.</a:t>
            </a:r>
          </a:p>
          <a:p>
            <a:r>
              <a:rPr lang="en-US" dirty="0" smtClean="0"/>
              <a:t>ASHRM “Enterprise Risk Management Playbook: An Implementation Guide for Healthcare Professionals” </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7</a:t>
            </a:fld>
            <a:endParaRPr lang="en-US"/>
          </a:p>
        </p:txBody>
      </p:sp>
    </p:spTree>
    <p:extLst>
      <p:ext uri="{BB962C8B-B14F-4D97-AF65-F5344CB8AC3E}">
        <p14:creationId xmlns:p14="http://schemas.microsoft.com/office/powerpoint/2010/main" val="110853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Developed by the Insurance Institute of America (IIA) for use in the Associate in Risk Management (ARM) Program, it is widely accepted in healthcare (35 years) and has the support of ASHRM.</a:t>
            </a:r>
          </a:p>
          <a:p>
            <a:pPr marL="0" indent="0">
              <a:buFont typeface="Wingdings" panose="05000000000000000000"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8</a:t>
            </a:fld>
            <a:endParaRPr lang="en-US"/>
          </a:p>
        </p:txBody>
      </p:sp>
    </p:spTree>
    <p:extLst>
      <p:ext uri="{BB962C8B-B14F-4D97-AF65-F5344CB8AC3E}">
        <p14:creationId xmlns:p14="http://schemas.microsoft.com/office/powerpoint/2010/main" val="36728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dirty="0" smtClean="0"/>
              <a:t>Framework</a:t>
            </a:r>
            <a:r>
              <a:rPr lang="en-US" baseline="0" dirty="0" smtClean="0"/>
              <a:t> – plan, model, approach.</a:t>
            </a:r>
          </a:p>
          <a:p>
            <a:r>
              <a:rPr lang="en-US" baseline="0" dirty="0" smtClean="0"/>
              <a:t>Protection – viewed as a (-), “no”, safe, prevent bad things from happening.</a:t>
            </a:r>
          </a:p>
          <a:p>
            <a:r>
              <a:rPr lang="en-US" baseline="0" dirty="0" smtClean="0"/>
              <a:t>Creation – viewed as a (+), “yes/how”, bold, creative, business-forward.</a:t>
            </a:r>
          </a:p>
          <a:p>
            <a:r>
              <a:rPr lang="en-US" baseline="0" dirty="0" smtClean="0"/>
              <a:t>Uncertainty – control what you can to leave space for growth/innovation, emerging risks.</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9</a:t>
            </a:fld>
            <a:endParaRPr lang="en-US"/>
          </a:p>
        </p:txBody>
      </p:sp>
    </p:spTree>
    <p:extLst>
      <p:ext uri="{BB962C8B-B14F-4D97-AF65-F5344CB8AC3E}">
        <p14:creationId xmlns:p14="http://schemas.microsoft.com/office/powerpoint/2010/main" val="12037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fontScale="77500" lnSpcReduction="20000"/>
          </a:bodyPr>
          <a:lstStyle/>
          <a:p>
            <a:r>
              <a:rPr lang="en-US" dirty="0" smtClean="0"/>
              <a:t>Number can</a:t>
            </a:r>
            <a:r>
              <a:rPr lang="en-US" baseline="0" dirty="0" smtClean="0"/>
              <a:t> be different per industry or organization.</a:t>
            </a:r>
          </a:p>
          <a:p>
            <a:r>
              <a:rPr lang="en-US" baseline="0" dirty="0" smtClean="0"/>
              <a:t>Caution against too few or too many – becomes too simplistic/complicated, won’t capture the synergies.</a:t>
            </a:r>
          </a:p>
          <a:p>
            <a:r>
              <a:rPr lang="en-US" baseline="0" dirty="0" smtClean="0"/>
              <a:t>Differentiate between PROBLEMS &amp; RISKS…</a:t>
            </a:r>
            <a:endParaRPr lang="en-US" dirty="0"/>
          </a:p>
        </p:txBody>
      </p:sp>
      <p:sp>
        <p:nvSpPr>
          <p:cNvPr id="4" name="Slide Number Placeholder 3"/>
          <p:cNvSpPr>
            <a:spLocks noGrp="1"/>
          </p:cNvSpPr>
          <p:nvPr>
            <p:ph type="sldNum" sz="quarter" idx="10"/>
          </p:nvPr>
        </p:nvSpPr>
        <p:spPr/>
        <p:txBody>
          <a:bodyPr/>
          <a:lstStyle/>
          <a:p>
            <a:pPr>
              <a:defRPr/>
            </a:pPr>
            <a:fld id="{CB126493-7356-4549-8B88-694364529C3E}" type="slidenum">
              <a:rPr lang="en-US" smtClean="0"/>
              <a:pPr>
                <a:defRPr/>
              </a:pPr>
              <a:t>10</a:t>
            </a:fld>
            <a:endParaRPr lang="en-US"/>
          </a:p>
        </p:txBody>
      </p:sp>
    </p:spTree>
    <p:extLst>
      <p:ext uri="{BB962C8B-B14F-4D97-AF65-F5344CB8AC3E}">
        <p14:creationId xmlns:p14="http://schemas.microsoft.com/office/powerpoint/2010/main" val="205306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228600"/>
            <a:ext cx="6583680" cy="914400"/>
          </a:xfrm>
        </p:spPr>
        <p:txBody>
          <a:bodyPr/>
          <a:lstStyle>
            <a:lvl1pPr algn="r">
              <a:defRPr b="1" cap="none"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760" y="1600200"/>
            <a:ext cx="8412480" cy="4754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a:xfrm>
            <a:off x="7863840" y="6309360"/>
            <a:ext cx="914400" cy="365760"/>
          </a:xfrm>
        </p:spPr>
        <p:txBody>
          <a:bodyPr/>
          <a:lstStyle/>
          <a:p>
            <a:fld id="{9B7C9AA8-325D-49C9-B846-7B41702E2AD0}" type="slidenum">
              <a:rPr lang="en-US" smtClean="0"/>
              <a:t>‹#›</a:t>
            </a:fld>
            <a:endParaRPr lang="en-US" dirty="0"/>
          </a:p>
        </p:txBody>
      </p:sp>
    </p:spTree>
    <p:custDataLst>
      <p:tags r:id="rId1"/>
    </p:custDataLst>
    <p:extLst>
      <p:ext uri="{BB962C8B-B14F-4D97-AF65-F5344CB8AC3E}">
        <p14:creationId xmlns:p14="http://schemas.microsoft.com/office/powerpoint/2010/main" val="2611946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029200" y="1981200"/>
            <a:ext cx="3581400" cy="3352800"/>
          </a:xfrm>
          <a:prstGeom prst="rect">
            <a:avLst/>
          </a:prstGeom>
        </p:spPr>
        <p:txBody>
          <a:bodyPr/>
          <a:lstStyle>
            <a:lvl1pPr>
              <a:defRPr sz="1800">
                <a:solidFill>
                  <a:srgbClr val="566B87"/>
                </a:solidFill>
                <a:latin typeface="Arial" pitchFamily="34" charset="0"/>
                <a:cs typeface="Arial" pitchFamily="34" charset="0"/>
              </a:defRPr>
            </a:lvl1pPr>
            <a:lvl2pPr>
              <a:defRPr sz="1800">
                <a:solidFill>
                  <a:srgbClr val="566B87"/>
                </a:solidFill>
                <a:latin typeface="Arial" pitchFamily="34" charset="0"/>
                <a:cs typeface="Arial" pitchFamily="34" charset="0"/>
              </a:defRPr>
            </a:lvl2pPr>
            <a:lvl3pPr>
              <a:defRPr sz="1800">
                <a:solidFill>
                  <a:srgbClr val="566B87"/>
                </a:solidFill>
                <a:latin typeface="Arial" pitchFamily="34" charset="0"/>
                <a:cs typeface="Arial" pitchFamily="34" charset="0"/>
              </a:defRPr>
            </a:lvl3pPr>
            <a:lvl4pPr>
              <a:defRPr sz="1800">
                <a:solidFill>
                  <a:srgbClr val="566B87"/>
                </a:solidFill>
                <a:latin typeface="Arial" pitchFamily="34" charset="0"/>
                <a:cs typeface="Arial" pitchFamily="34" charset="0"/>
              </a:defRPr>
            </a:lvl4pPr>
            <a:lvl5pPr>
              <a:defRPr sz="1800">
                <a:solidFill>
                  <a:srgbClr val="566B87"/>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B411A-87BC-47B6-8A5C-27254C58D071}" type="slidenum">
              <a:rPr lang="en-US" smtClean="0"/>
              <a:pPr/>
              <a:t>‹#›</a:t>
            </a:fld>
            <a:endParaRPr lang="en-US" dirty="0"/>
          </a:p>
        </p:txBody>
      </p:sp>
    </p:spTree>
    <p:extLst>
      <p:ext uri="{BB962C8B-B14F-4D97-AF65-F5344CB8AC3E}">
        <p14:creationId xmlns:p14="http://schemas.microsoft.com/office/powerpoint/2010/main" val="23721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E2B411A-87BC-47B6-8A5C-27254C58D071}" type="slidenum">
              <a:rPr lang="en-US" smtClean="0">
                <a:solidFill>
                  <a:prstClr val="black">
                    <a:tint val="75000"/>
                  </a:prstClr>
                </a:solidFill>
              </a:rPr>
              <a:pPr/>
              <a:t>‹#›</a:t>
            </a:fld>
            <a:endParaRPr lang="en-US" dirty="0">
              <a:solidFill>
                <a:prstClr val="black">
                  <a:tint val="75000"/>
                </a:prstClr>
              </a:solidFill>
            </a:endParaRPr>
          </a:p>
        </p:txBody>
      </p:sp>
      <p:sp>
        <p:nvSpPr>
          <p:cNvPr id="5" name="Freeform 16"/>
          <p:cNvSpPr>
            <a:spLocks/>
          </p:cNvSpPr>
          <p:nvPr/>
        </p:nvSpPr>
        <p:spPr bwMode="auto">
          <a:xfrm>
            <a:off x="4846320" y="1463040"/>
            <a:ext cx="4297680" cy="3657600"/>
          </a:xfrm>
          <a:custGeom>
            <a:avLst/>
            <a:gdLst>
              <a:gd name="T0" fmla="*/ 0 w 4480"/>
              <a:gd name="T1" fmla="*/ 0 h 4079"/>
              <a:gd name="T2" fmla="*/ 0 w 4480"/>
              <a:gd name="T3" fmla="*/ 0 h 4079"/>
              <a:gd name="T4" fmla="*/ 4480 w 4480"/>
              <a:gd name="T5" fmla="*/ 0 h 4079"/>
              <a:gd name="T6" fmla="*/ 4480 w 4480"/>
              <a:gd name="T7" fmla="*/ 4079 h 4079"/>
              <a:gd name="T8" fmla="*/ 0 w 4480"/>
              <a:gd name="T9" fmla="*/ 4079 h 4079"/>
              <a:gd name="T10" fmla="*/ 0 w 4480"/>
              <a:gd name="T11" fmla="*/ 0 h 4079"/>
            </a:gdLst>
            <a:ahLst/>
            <a:cxnLst>
              <a:cxn ang="0">
                <a:pos x="T0" y="T1"/>
              </a:cxn>
              <a:cxn ang="0">
                <a:pos x="T2" y="T3"/>
              </a:cxn>
              <a:cxn ang="0">
                <a:pos x="T4" y="T5"/>
              </a:cxn>
              <a:cxn ang="0">
                <a:pos x="T6" y="T7"/>
              </a:cxn>
              <a:cxn ang="0">
                <a:pos x="T8" y="T9"/>
              </a:cxn>
              <a:cxn ang="0">
                <a:pos x="T10" y="T11"/>
              </a:cxn>
            </a:cxnLst>
            <a:rect l="0" t="0" r="r" b="b"/>
            <a:pathLst>
              <a:path w="4480" h="4079">
                <a:moveTo>
                  <a:pt x="0" y="0"/>
                </a:moveTo>
                <a:lnTo>
                  <a:pt x="0" y="0"/>
                </a:lnTo>
                <a:lnTo>
                  <a:pt x="4480" y="0"/>
                </a:lnTo>
                <a:lnTo>
                  <a:pt x="4480" y="4079"/>
                </a:lnTo>
                <a:lnTo>
                  <a:pt x="0" y="4079"/>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 y="1463040"/>
            <a:ext cx="4339735" cy="3657600"/>
          </a:xfrm>
          <a:prstGeom prst="rect">
            <a:avLst/>
          </a:prstGeom>
          <a:noFill/>
          <a:ln>
            <a:noFill/>
          </a:ln>
        </p:spPr>
      </p:pic>
      <p:sp>
        <p:nvSpPr>
          <p:cNvPr id="7" name="Freeform 16"/>
          <p:cNvSpPr>
            <a:spLocks/>
          </p:cNvSpPr>
          <p:nvPr userDrawn="1"/>
        </p:nvSpPr>
        <p:spPr bwMode="auto">
          <a:xfrm>
            <a:off x="2743200" y="1463040"/>
            <a:ext cx="6400800" cy="3657600"/>
          </a:xfrm>
          <a:custGeom>
            <a:avLst/>
            <a:gdLst>
              <a:gd name="T0" fmla="*/ 0 w 4480"/>
              <a:gd name="T1" fmla="*/ 0 h 4079"/>
              <a:gd name="T2" fmla="*/ 0 w 4480"/>
              <a:gd name="T3" fmla="*/ 0 h 4079"/>
              <a:gd name="T4" fmla="*/ 4480 w 4480"/>
              <a:gd name="T5" fmla="*/ 0 h 4079"/>
              <a:gd name="T6" fmla="*/ 4480 w 4480"/>
              <a:gd name="T7" fmla="*/ 4079 h 4079"/>
              <a:gd name="T8" fmla="*/ 0 w 4480"/>
              <a:gd name="T9" fmla="*/ 4079 h 4079"/>
              <a:gd name="T10" fmla="*/ 0 w 4480"/>
              <a:gd name="T11" fmla="*/ 0 h 4079"/>
            </a:gdLst>
            <a:ahLst/>
            <a:cxnLst>
              <a:cxn ang="0">
                <a:pos x="T0" y="T1"/>
              </a:cxn>
              <a:cxn ang="0">
                <a:pos x="T2" y="T3"/>
              </a:cxn>
              <a:cxn ang="0">
                <a:pos x="T4" y="T5"/>
              </a:cxn>
              <a:cxn ang="0">
                <a:pos x="T6" y="T7"/>
              </a:cxn>
              <a:cxn ang="0">
                <a:pos x="T8" y="T9"/>
              </a:cxn>
              <a:cxn ang="0">
                <a:pos x="T10" y="T11"/>
              </a:cxn>
            </a:cxnLst>
            <a:rect l="0" t="0" r="r" b="b"/>
            <a:pathLst>
              <a:path w="4480" h="4079">
                <a:moveTo>
                  <a:pt x="0" y="0"/>
                </a:moveTo>
                <a:lnTo>
                  <a:pt x="0" y="0"/>
                </a:lnTo>
                <a:lnTo>
                  <a:pt x="4480" y="0"/>
                </a:lnTo>
                <a:lnTo>
                  <a:pt x="4480" y="4079"/>
                </a:lnTo>
                <a:lnTo>
                  <a:pt x="0" y="4079"/>
                </a:lnTo>
                <a:lnTo>
                  <a:pt x="0" y="0"/>
                </a:lnTo>
                <a:close/>
              </a:path>
            </a:pathLst>
          </a:custGeom>
          <a:gradFill flip="none" rotWithShape="1">
            <a:gsLst>
              <a:gs pos="0">
                <a:schemeClr val="bg1">
                  <a:alpha val="0"/>
                  <a:lumMod val="50000"/>
                </a:schemeClr>
              </a:gs>
              <a:gs pos="23000">
                <a:srgbClr val="30516B"/>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8" name="Rectangle 7"/>
          <p:cNvSpPr/>
          <p:nvPr/>
        </p:nvSpPr>
        <p:spPr>
          <a:xfrm>
            <a:off x="0" y="5120640"/>
            <a:ext cx="9144000" cy="91440"/>
          </a:xfrm>
          <a:prstGeom prst="rect">
            <a:avLst/>
          </a:prstGeom>
          <a:solidFill>
            <a:srgbClr val="3B6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Title 1"/>
          <p:cNvSpPr>
            <a:spLocks noGrp="1"/>
          </p:cNvSpPr>
          <p:nvPr>
            <p:ph type="title"/>
          </p:nvPr>
        </p:nvSpPr>
        <p:spPr>
          <a:xfrm>
            <a:off x="4572000" y="1645920"/>
            <a:ext cx="4297680" cy="3200400"/>
          </a:xfrm>
        </p:spPr>
        <p:txBody>
          <a:bodyPr/>
          <a:lstStyle>
            <a:lvl1pPr algn="r">
              <a:defRPr sz="3600">
                <a:solidFill>
                  <a:schemeClr val="bg1"/>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283910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 name="Picture 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002"/>
          <a:stretch/>
        </p:blipFill>
        <p:spPr bwMode="auto">
          <a:xfrm>
            <a:off x="0" y="1463040"/>
            <a:ext cx="447620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3E2B411A-87BC-47B6-8A5C-27254C58D071}" type="slidenum">
              <a:rPr lang="en-US" smtClean="0">
                <a:solidFill>
                  <a:prstClr val="black">
                    <a:tint val="75000"/>
                  </a:prstClr>
                </a:solidFill>
              </a:rPr>
              <a:pPr/>
              <a:t>‹#›</a:t>
            </a:fld>
            <a:endParaRPr lang="en-US" dirty="0">
              <a:solidFill>
                <a:prstClr val="black">
                  <a:tint val="75000"/>
                </a:prstClr>
              </a:solidFill>
            </a:endParaRPr>
          </a:p>
        </p:txBody>
      </p:sp>
      <p:sp>
        <p:nvSpPr>
          <p:cNvPr id="7" name="Freeform 16"/>
          <p:cNvSpPr>
            <a:spLocks/>
          </p:cNvSpPr>
          <p:nvPr userDrawn="1"/>
        </p:nvSpPr>
        <p:spPr bwMode="auto">
          <a:xfrm>
            <a:off x="2743200" y="1463040"/>
            <a:ext cx="6400800" cy="3657600"/>
          </a:xfrm>
          <a:custGeom>
            <a:avLst/>
            <a:gdLst>
              <a:gd name="T0" fmla="*/ 0 w 4480"/>
              <a:gd name="T1" fmla="*/ 0 h 4079"/>
              <a:gd name="T2" fmla="*/ 0 w 4480"/>
              <a:gd name="T3" fmla="*/ 0 h 4079"/>
              <a:gd name="T4" fmla="*/ 4480 w 4480"/>
              <a:gd name="T5" fmla="*/ 0 h 4079"/>
              <a:gd name="T6" fmla="*/ 4480 w 4480"/>
              <a:gd name="T7" fmla="*/ 4079 h 4079"/>
              <a:gd name="T8" fmla="*/ 0 w 4480"/>
              <a:gd name="T9" fmla="*/ 4079 h 4079"/>
              <a:gd name="T10" fmla="*/ 0 w 4480"/>
              <a:gd name="T11" fmla="*/ 0 h 4079"/>
            </a:gdLst>
            <a:ahLst/>
            <a:cxnLst>
              <a:cxn ang="0">
                <a:pos x="T0" y="T1"/>
              </a:cxn>
              <a:cxn ang="0">
                <a:pos x="T2" y="T3"/>
              </a:cxn>
              <a:cxn ang="0">
                <a:pos x="T4" y="T5"/>
              </a:cxn>
              <a:cxn ang="0">
                <a:pos x="T6" y="T7"/>
              </a:cxn>
              <a:cxn ang="0">
                <a:pos x="T8" y="T9"/>
              </a:cxn>
              <a:cxn ang="0">
                <a:pos x="T10" y="T11"/>
              </a:cxn>
            </a:cxnLst>
            <a:rect l="0" t="0" r="r" b="b"/>
            <a:pathLst>
              <a:path w="4480" h="4079">
                <a:moveTo>
                  <a:pt x="0" y="0"/>
                </a:moveTo>
                <a:lnTo>
                  <a:pt x="0" y="0"/>
                </a:lnTo>
                <a:lnTo>
                  <a:pt x="4480" y="0"/>
                </a:lnTo>
                <a:lnTo>
                  <a:pt x="4480" y="4079"/>
                </a:lnTo>
                <a:lnTo>
                  <a:pt x="0" y="4079"/>
                </a:lnTo>
                <a:lnTo>
                  <a:pt x="0" y="0"/>
                </a:lnTo>
                <a:close/>
              </a:path>
            </a:pathLst>
          </a:custGeom>
          <a:gradFill flip="none" rotWithShape="1">
            <a:gsLst>
              <a:gs pos="0">
                <a:schemeClr val="bg1">
                  <a:alpha val="0"/>
                  <a:lumMod val="50000"/>
                </a:schemeClr>
              </a:gs>
              <a:gs pos="23000">
                <a:srgbClr val="30516B"/>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8" name="Rectangle 7"/>
          <p:cNvSpPr/>
          <p:nvPr/>
        </p:nvSpPr>
        <p:spPr>
          <a:xfrm>
            <a:off x="0" y="5120640"/>
            <a:ext cx="9144000" cy="91440"/>
          </a:xfrm>
          <a:prstGeom prst="rect">
            <a:avLst/>
          </a:prstGeom>
          <a:solidFill>
            <a:srgbClr val="3B6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userDrawn="1">
            <p:ph type="title"/>
          </p:nvPr>
        </p:nvSpPr>
        <p:spPr>
          <a:xfrm>
            <a:off x="4572000" y="1645920"/>
            <a:ext cx="4297680" cy="3200400"/>
          </a:xfrm>
        </p:spPr>
        <p:txBody>
          <a:bodyPr/>
          <a:lstStyle>
            <a:lvl1pPr algn="r">
              <a:defRPr sz="3600">
                <a:solidFill>
                  <a:schemeClr val="bg1"/>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10166118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1417320"/>
            <a:ext cx="9144000" cy="5440680"/>
          </a:xfrm>
          <a:prstGeom prst="rect">
            <a:avLst/>
          </a:prstGeom>
          <a:gradFill>
            <a:gsLst>
              <a:gs pos="0">
                <a:srgbClr val="3B6E95"/>
              </a:gs>
              <a:gs pos="2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2971800"/>
            <a:ext cx="8229600" cy="1143000"/>
          </a:xfrm>
        </p:spPr>
        <p:txBody>
          <a:bodyPr anchor="t" anchorCtr="0">
            <a:normAutofit/>
          </a:bodyPr>
          <a:lstStyle>
            <a:lvl1pPr algn="ctr">
              <a:defRPr sz="4000" b="1" cap="small"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343400"/>
            <a:ext cx="7315200" cy="914400"/>
          </a:xfrm>
        </p:spPr>
        <p:txBody>
          <a:bodyPr anchor="t" anchorCtr="0"/>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ustDataLst>
      <p:tags r:id="rId1"/>
    </p:custDataLst>
    <p:extLst>
      <p:ext uri="{BB962C8B-B14F-4D97-AF65-F5344CB8AC3E}">
        <p14:creationId xmlns:p14="http://schemas.microsoft.com/office/powerpoint/2010/main" val="2883811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1417320"/>
            <a:ext cx="9144000" cy="5440680"/>
          </a:xfrm>
          <a:prstGeom prst="rect">
            <a:avLst/>
          </a:prstGeom>
          <a:gradFill>
            <a:gsLst>
              <a:gs pos="0">
                <a:srgbClr val="3B6E95"/>
              </a:gs>
              <a:gs pos="2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57200" y="2971800"/>
            <a:ext cx="8229600" cy="1143000"/>
          </a:xfrm>
        </p:spPr>
        <p:txBody>
          <a:bodyPr anchor="t" anchorCtr="0">
            <a:normAutofit/>
          </a:bodyPr>
          <a:lstStyle>
            <a:lvl1pPr algn="ctr">
              <a:defRPr sz="4000" b="1" cap="small"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914400" y="4343400"/>
            <a:ext cx="7315200" cy="914400"/>
          </a:xfrm>
        </p:spPr>
        <p:txBody>
          <a:bodyPr anchor="t" anchorCtr="0"/>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ustDataLst>
      <p:tags r:id="rId1"/>
    </p:custDataLst>
    <p:extLst>
      <p:ext uri="{BB962C8B-B14F-4D97-AF65-F5344CB8AC3E}">
        <p14:creationId xmlns:p14="http://schemas.microsoft.com/office/powerpoint/2010/main" val="19453915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576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600200"/>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B7C9AA8-325D-49C9-B846-7B41702E2AD0}" type="slidenum">
              <a:rPr lang="en-US" smtClean="0"/>
              <a:t>‹#›</a:t>
            </a:fld>
            <a:endParaRPr lang="en-US" dirty="0"/>
          </a:p>
        </p:txBody>
      </p:sp>
    </p:spTree>
    <p:custDataLst>
      <p:tags r:id="rId1"/>
    </p:custDataLst>
    <p:extLst>
      <p:ext uri="{BB962C8B-B14F-4D97-AF65-F5344CB8AC3E}">
        <p14:creationId xmlns:p14="http://schemas.microsoft.com/office/powerpoint/2010/main" val="311615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1600200"/>
            <a:ext cx="4040188" cy="639762"/>
          </a:xfrm>
        </p:spPr>
        <p:txBody>
          <a:bodyPr anchor="ctr" anchorCtr="0"/>
          <a:lstStyle>
            <a:lvl1pPr marL="0" indent="0">
              <a:buNone/>
              <a:defRPr lang="en-US" sz="2400" b="1" kern="1200" cap="none" baseline="0" dirty="0" smtClean="0">
                <a:solidFill>
                  <a:schemeClr val="tx1"/>
                </a:solidFill>
                <a:latin typeface="Times New Roman" panose="02020603050405020304" pitchFamily="18" charset="0"/>
                <a:ea typeface="+mj-ea"/>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576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3440" y="1600200"/>
            <a:ext cx="4041775" cy="639762"/>
          </a:xfrm>
        </p:spPr>
        <p:txBody>
          <a:bodyPr anchor="ctr" anchorCtr="0"/>
          <a:lstStyle>
            <a:lvl1pPr marL="0" indent="0">
              <a:buNone/>
              <a:defRPr lang="en-US" sz="2400" b="1" kern="1200" cap="none" baseline="0" dirty="0" smtClean="0">
                <a:solidFill>
                  <a:schemeClr val="tx1"/>
                </a:solidFill>
                <a:latin typeface="Times New Roman" panose="02020603050405020304" pitchFamily="18" charset="0"/>
                <a:ea typeface="+mj-ea"/>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600"/>
              </a:spcBef>
              <a:buSzPct val="80000"/>
              <a:buFont typeface="Arial" panose="020B0604020202020204" pitchFamily="34" charset="0"/>
              <a:buNone/>
            </a:pPr>
            <a:r>
              <a:rPr lang="en-US" dirty="0" smtClean="0"/>
              <a:t>Click to edit Master text styles</a:t>
            </a:r>
          </a:p>
        </p:txBody>
      </p:sp>
      <p:sp>
        <p:nvSpPr>
          <p:cNvPr id="6" name="Content Placeholder 5"/>
          <p:cNvSpPr>
            <a:spLocks noGrp="1"/>
          </p:cNvSpPr>
          <p:nvPr>
            <p:ph sz="quarter" idx="4"/>
          </p:nvPr>
        </p:nvSpPr>
        <p:spPr>
          <a:xfrm>
            <a:off x="4663440"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B7C9AA8-325D-49C9-B846-7B41702E2AD0}" type="slidenum">
              <a:rPr lang="en-US" smtClean="0"/>
              <a:t>‹#›</a:t>
            </a:fld>
            <a:endParaRPr lang="en-US" dirty="0"/>
          </a:p>
        </p:txBody>
      </p:sp>
    </p:spTree>
    <p:custDataLst>
      <p:tags r:id="rId1"/>
    </p:custDataLst>
    <p:extLst>
      <p:ext uri="{BB962C8B-B14F-4D97-AF65-F5344CB8AC3E}">
        <p14:creationId xmlns:p14="http://schemas.microsoft.com/office/powerpoint/2010/main" val="2764920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7C9AA8-325D-49C9-B846-7B41702E2AD0}" type="slidenum">
              <a:rPr lang="en-US" smtClean="0"/>
              <a:t>‹#›</a:t>
            </a:fld>
            <a:endParaRPr lang="en-US" dirty="0"/>
          </a:p>
        </p:txBody>
      </p:sp>
    </p:spTree>
    <p:custDataLst>
      <p:tags r:id="rId1"/>
    </p:custDataLst>
    <p:extLst>
      <p:ext uri="{BB962C8B-B14F-4D97-AF65-F5344CB8AC3E}">
        <p14:creationId xmlns:p14="http://schemas.microsoft.com/office/powerpoint/2010/main" val="3537969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83FCE39-B341-42CE-9F0C-660F4C8DB0C6}" type="datetimeFigureOut">
              <a:rPr lang="en-US"/>
              <a:pPr>
                <a:defRPr/>
              </a:pPr>
              <a:t>11/8/2016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6535A13-0A54-439C-A960-1A75838F8B6A}" type="slidenum">
              <a:rPr lang="en-US"/>
              <a:pPr>
                <a:defRPr/>
              </a:pPr>
              <a:t>‹#›</a:t>
            </a:fld>
            <a:endParaRPr lang="en-US" dirty="0"/>
          </a:p>
        </p:txBody>
      </p:sp>
    </p:spTree>
    <p:extLst>
      <p:ext uri="{BB962C8B-B14F-4D97-AF65-F5344CB8AC3E}">
        <p14:creationId xmlns:p14="http://schemas.microsoft.com/office/powerpoint/2010/main" val="250822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228600"/>
            <a:ext cx="658368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5760" y="1600200"/>
            <a:ext cx="8412480" cy="475488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63840" y="6309360"/>
            <a:ext cx="914400" cy="365760"/>
          </a:xfrm>
          <a:prstGeom prst="rect">
            <a:avLst/>
          </a:prstGeom>
        </p:spPr>
        <p:txBody>
          <a:bodyPr vert="horz" lIns="91440" tIns="45720" rIns="91440" bIns="45720" rtlCol="0" anchor="ctr"/>
          <a:lstStyle>
            <a:lvl1pPr algn="r">
              <a:defRPr sz="1200" b="0">
                <a:solidFill>
                  <a:schemeClr val="tx1">
                    <a:tint val="75000"/>
                  </a:schemeClr>
                </a:solidFill>
                <a:latin typeface="Times New Roman" panose="02020603050405020304" pitchFamily="18" charset="0"/>
                <a:cs typeface="Times New Roman" panose="02020603050405020304" pitchFamily="18" charset="0"/>
              </a:defRPr>
            </a:lvl1pPr>
          </a:lstStyle>
          <a:p>
            <a:fld id="{9B7C9AA8-325D-49C9-B846-7B41702E2AD0}" type="slidenum">
              <a:rPr lang="en-US" smtClean="0"/>
              <a:pPr/>
              <a:t>‹#›</a:t>
            </a:fld>
            <a:endParaRPr lang="en-US" dirty="0"/>
          </a:p>
        </p:txBody>
      </p:sp>
      <p:pic>
        <p:nvPicPr>
          <p:cNvPr id="1026" name="Picture 2" descr="C:\Users\ghones\AppData\Local\Microsoft\Windows\Temporary Internet Files\Content.Outlook\5STX2HHQ\2014_ASHRM_logo_tag_with_AHA_tag253x159.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2880" y="182880"/>
            <a:ext cx="1737360" cy="10918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1371600"/>
            <a:ext cx="9144000" cy="91440"/>
          </a:xfrm>
          <a:prstGeom prst="rect">
            <a:avLst/>
          </a:prstGeom>
          <a:solidFill>
            <a:srgbClr val="3B6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2"/>
    </p:custDataLst>
    <p:extLst>
      <p:ext uri="{BB962C8B-B14F-4D97-AF65-F5344CB8AC3E}">
        <p14:creationId xmlns:p14="http://schemas.microsoft.com/office/powerpoint/2010/main" val="914294090"/>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649" r:id="rId4"/>
    <p:sldLayoutId id="2147483651" r:id="rId5"/>
    <p:sldLayoutId id="2147483652" r:id="rId6"/>
    <p:sldLayoutId id="2147483653" r:id="rId7"/>
    <p:sldLayoutId id="2147483654" r:id="rId8"/>
    <p:sldLayoutId id="2147483663" r:id="rId9"/>
    <p:sldLayoutId id="2147483664" r:id="rId10"/>
  </p:sldLayoutIdLst>
  <p:timing>
    <p:tnLst>
      <p:par>
        <p:cTn id="1" dur="indefinite" restart="never" nodeType="tmRoot"/>
      </p:par>
    </p:tnLst>
  </p:timing>
  <p:hf hdr="0" ftr="0" dt="0"/>
  <p:txStyles>
    <p:titleStyle>
      <a:lvl1pPr algn="r" defTabSz="914400" rtl="0" eaLnBrk="1" latinLnBrk="0" hangingPunct="1">
        <a:spcBef>
          <a:spcPct val="0"/>
        </a:spcBef>
        <a:buNone/>
        <a:defRPr sz="3600" b="1" kern="1200" cap="none"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ts val="600"/>
        </a:spcBef>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buSzPct val="8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mailto:bmccarth@nhs-healthlink.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3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4.xml"/><Relationship Id="rId7" Type="http://schemas.openxmlformats.org/officeDocument/2006/relationships/diagramColors" Target="../diagrams/colors5.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8.xml"/><Relationship Id="rId1" Type="http://schemas.openxmlformats.org/officeDocument/2006/relationships/tags" Target="../tags/tag4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52.xml"/><Relationship Id="rId7" Type="http://schemas.openxmlformats.org/officeDocument/2006/relationships/diagramLayout" Target="../diagrams/layout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diagramData" Target="../diagrams/data7.xml"/><Relationship Id="rId5" Type="http://schemas.openxmlformats.org/officeDocument/2006/relationships/notesSlide" Target="../notesSlides/notesSlide32.xml"/><Relationship Id="rId10" Type="http://schemas.microsoft.com/office/2007/relationships/diagramDrawing" Target="../diagrams/drawing7.xml"/><Relationship Id="rId4" Type="http://schemas.openxmlformats.org/officeDocument/2006/relationships/slideLayout" Target="../slideLayouts/slideLayout8.xml"/><Relationship Id="rId9" Type="http://schemas.openxmlformats.org/officeDocument/2006/relationships/diagramColors" Target="../diagrams/colors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4.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notesSlide" Target="../notesSlides/notesSlide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8.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1828800"/>
            <a:ext cx="5029200" cy="3017520"/>
          </a:xfrm>
        </p:spPr>
        <p:txBody>
          <a:bodyPr/>
          <a:lstStyle/>
          <a:p>
            <a:pPr algn="l"/>
            <a:r>
              <a:rPr lang="en-US" dirty="0" smtClean="0"/>
              <a:t>ERM: Are You More Mature Than Last Year?</a:t>
            </a:r>
            <a:br>
              <a:rPr lang="en-US" dirty="0" smtClean="0"/>
            </a:br>
            <a:r>
              <a:rPr lang="en-US" sz="2800" dirty="0" smtClean="0"/>
              <a:t/>
            </a:r>
            <a:br>
              <a:rPr lang="en-US" sz="2800" dirty="0" smtClean="0"/>
            </a:br>
            <a:r>
              <a:rPr lang="en-US" sz="1400" dirty="0" smtClean="0"/>
              <a:t>Barb McCarthy RN, MPH, CIC, CPHQ, CHPRM, FASHRM</a:t>
            </a:r>
            <a:br>
              <a:rPr lang="en-US" sz="1400" dirty="0" smtClean="0"/>
            </a:br>
            <a:r>
              <a:rPr lang="en-US" sz="1400" dirty="0" smtClean="0"/>
              <a:t>Enterprise Risk Officer</a:t>
            </a:r>
            <a:br>
              <a:rPr lang="en-US" sz="1400" dirty="0" smtClean="0"/>
            </a:br>
            <a:r>
              <a:rPr lang="en-US" sz="1400" dirty="0" smtClean="0"/>
              <a:t>Beverly Hospital, member </a:t>
            </a:r>
            <a:r>
              <a:rPr lang="en-US" sz="1400" dirty="0" err="1" smtClean="0"/>
              <a:t>Lahey</a:t>
            </a:r>
            <a:r>
              <a:rPr lang="en-US" sz="1400" dirty="0" smtClean="0"/>
              <a:t> Health</a:t>
            </a:r>
            <a:br>
              <a:rPr lang="en-US" sz="1400" dirty="0" smtClean="0"/>
            </a:br>
            <a:r>
              <a:rPr lang="en-US" sz="1400" dirty="0" smtClean="0"/>
              <a:t>Beverly, MA</a:t>
            </a:r>
            <a:br>
              <a:rPr lang="en-US" sz="1400" dirty="0" smtClean="0"/>
            </a:br>
            <a:r>
              <a:rPr lang="en-US" sz="1400" dirty="0" smtClean="0">
                <a:hlinkClick r:id="rId4"/>
              </a:rPr>
              <a:t>bmccarth@nhs-healthlink.org</a:t>
            </a:r>
            <a:r>
              <a:rPr lang="en-US" sz="1400" dirty="0" smtClean="0"/>
              <a:t/>
            </a:r>
            <a:br>
              <a:rPr lang="en-US" sz="1400" dirty="0" smtClean="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smtClean="0"/>
              <a:t>		</a:t>
            </a:r>
            <a:r>
              <a:rPr lang="en-US" sz="1200" i="1" dirty="0" smtClean="0"/>
              <a:t>Some slides courtesy of Aon/Client</a:t>
            </a:r>
            <a:endParaRPr lang="en-US" sz="1200" i="1" dirty="0"/>
          </a:p>
        </p:txBody>
      </p:sp>
      <p:sp>
        <p:nvSpPr>
          <p:cNvPr id="3" name="Slide Number Placeholder 2"/>
          <p:cNvSpPr>
            <a:spLocks noGrp="1"/>
          </p:cNvSpPr>
          <p:nvPr>
            <p:ph type="sldNum" sz="quarter" idx="10"/>
          </p:nvPr>
        </p:nvSpPr>
        <p:spPr/>
        <p:txBody>
          <a:bodyPr/>
          <a:lstStyle/>
          <a:p>
            <a:fld id="{3E2B411A-87BC-47B6-8A5C-27254C58D071}" type="slidenum">
              <a:rPr lang="en-US" smtClean="0">
                <a:solidFill>
                  <a:prstClr val="black">
                    <a:tint val="75000"/>
                  </a:prstClr>
                </a:solidFill>
              </a:rPr>
              <a:pPr/>
              <a:t>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1994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Domains</a:t>
            </a:r>
            <a:endParaRPr lang="en-US" dirty="0"/>
          </a:p>
        </p:txBody>
      </p:sp>
      <p:sp>
        <p:nvSpPr>
          <p:cNvPr id="3" name="Slide Number Placeholder 2"/>
          <p:cNvSpPr>
            <a:spLocks noGrp="1"/>
          </p:cNvSpPr>
          <p:nvPr>
            <p:ph type="sldNum" sz="quarter" idx="12"/>
          </p:nvPr>
        </p:nvSpPr>
        <p:spPr/>
        <p:txBody>
          <a:bodyPr/>
          <a:lstStyle/>
          <a:p>
            <a:fld id="{9B7C9AA8-325D-49C9-B846-7B41702E2AD0}"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7320259"/>
              </p:ext>
            </p:extLst>
          </p:nvPr>
        </p:nvGraphicFramePr>
        <p:xfrm>
          <a:off x="114300" y="1645920"/>
          <a:ext cx="8915400" cy="5029200"/>
        </p:xfrm>
        <a:graphic>
          <a:graphicData uri="http://schemas.openxmlformats.org/drawingml/2006/table">
            <a:tbl>
              <a:tblPr firstCol="1" bandRow="1">
                <a:tableStyleId>{5C22544A-7EE6-4342-B048-85BDC9FD1C3A}</a:tableStyleId>
              </a:tblPr>
              <a:tblGrid>
                <a:gridCol w="1600200"/>
                <a:gridCol w="7315200"/>
              </a:tblGrid>
              <a:tr h="483842">
                <a:tc>
                  <a:txBody>
                    <a:bodyPr/>
                    <a:lstStyle/>
                    <a:p>
                      <a:pPr marL="45720" marR="0" algn="l">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Operational</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Inadequate </a:t>
                      </a:r>
                      <a:r>
                        <a:rPr lang="en-US" sz="1400" dirty="0">
                          <a:effectLst/>
                          <a:latin typeface="Arial" panose="020B0604020202020204" pitchFamily="34" charset="0"/>
                          <a:cs typeface="Arial" panose="020B0604020202020204" pitchFamily="34" charset="0"/>
                        </a:rPr>
                        <a:t>or failed internal processes, </a:t>
                      </a:r>
                      <a:r>
                        <a:rPr lang="en-US" sz="1400" dirty="0" smtClean="0">
                          <a:effectLst/>
                          <a:latin typeface="Arial" panose="020B0604020202020204" pitchFamily="34" charset="0"/>
                          <a:cs typeface="Arial" panose="020B0604020202020204" pitchFamily="34" charset="0"/>
                        </a:rPr>
                        <a:t>P&amp;P, business systems, Auto</a:t>
                      </a:r>
                      <a:r>
                        <a:rPr lang="en-US" sz="1400" baseline="0" dirty="0" smtClean="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0336">
                <a:tc>
                  <a:txBody>
                    <a:bodyPr/>
                    <a:lstStyle/>
                    <a:p>
                      <a:pPr marL="45720" marR="0" algn="l">
                        <a:lnSpc>
                          <a:spcPct val="107000"/>
                        </a:lnSpc>
                        <a:spcBef>
                          <a:spcPts val="0"/>
                        </a:spcBef>
                        <a:spcAft>
                          <a:spcPts val="0"/>
                        </a:spcAft>
                      </a:pPr>
                      <a:r>
                        <a:rPr lang="en-US" sz="1600" b="1" dirty="0" smtClean="0">
                          <a:effectLst/>
                          <a:latin typeface="Arial" panose="020B0604020202020204" pitchFamily="34" charset="0"/>
                          <a:cs typeface="Arial" panose="020B0604020202020204" pitchFamily="34" charset="0"/>
                        </a:rPr>
                        <a:t>Clinica</a:t>
                      </a:r>
                      <a:r>
                        <a:rPr lang="en-US" sz="1600" b="1" spc="300" dirty="0" smtClean="0">
                          <a:effectLst/>
                          <a:latin typeface="Arial" panose="020B0604020202020204" pitchFamily="34" charset="0"/>
                          <a:cs typeface="Arial" panose="020B0604020202020204" pitchFamily="34" charset="0"/>
                        </a:rPr>
                        <a:t>l</a:t>
                      </a:r>
                      <a:r>
                        <a:rPr lang="en-US" sz="1600" b="1" dirty="0" smtClean="0">
                          <a:effectLst/>
                          <a:latin typeface="Arial" panose="020B0604020202020204" pitchFamily="34" charset="0"/>
                          <a:cs typeface="Arial" panose="020B0604020202020204" pitchFamily="34" charset="0"/>
                        </a:rPr>
                        <a:t>/</a:t>
                      </a:r>
                      <a:r>
                        <a:rPr lang="en-US" sz="1600" b="1" dirty="0" smtClean="0">
                          <a:solidFill>
                            <a:srgbClr val="FF00FF"/>
                          </a:solidFill>
                          <a:effectLst/>
                          <a:latin typeface="Arial" panose="020B0604020202020204" pitchFamily="34" charset="0"/>
                          <a:cs typeface="Arial" panose="020B0604020202020204" pitchFamily="34" charset="0"/>
                        </a:rPr>
                        <a:t/>
                      </a:r>
                      <a:br>
                        <a:rPr lang="en-US" sz="1600" b="1" dirty="0" smtClean="0">
                          <a:solidFill>
                            <a:srgbClr val="FF00FF"/>
                          </a:solidFill>
                          <a:effectLst/>
                          <a:latin typeface="Arial" panose="020B0604020202020204" pitchFamily="34" charset="0"/>
                          <a:cs typeface="Arial" panose="020B0604020202020204" pitchFamily="34" charset="0"/>
                        </a:rPr>
                      </a:br>
                      <a:r>
                        <a:rPr lang="en-US" sz="1600" b="1" dirty="0" smtClean="0">
                          <a:effectLst/>
                          <a:latin typeface="Arial" panose="020B0604020202020204" pitchFamily="34" charset="0"/>
                          <a:cs typeface="Arial" panose="020B0604020202020204" pitchFamily="34" charset="0"/>
                        </a:rPr>
                        <a:t>Patient </a:t>
                      </a:r>
                      <a:r>
                        <a:rPr lang="en-US" sz="1600" b="1" dirty="0">
                          <a:effectLst/>
                          <a:latin typeface="Arial" panose="020B0604020202020204" pitchFamily="34" charset="0"/>
                          <a:cs typeface="Arial" panose="020B0604020202020204" pitchFamily="34" charset="0"/>
                        </a:rPr>
                        <a:t>Safety</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Delivery </a:t>
                      </a:r>
                      <a:r>
                        <a:rPr lang="en-US" sz="1400" dirty="0">
                          <a:effectLst/>
                          <a:latin typeface="Arial" panose="020B0604020202020204" pitchFamily="34" charset="0"/>
                          <a:cs typeface="Arial" panose="020B0604020202020204" pitchFamily="34" charset="0"/>
                        </a:rPr>
                        <a:t>of care to residents, patients </a:t>
                      </a:r>
                      <a:r>
                        <a:rPr lang="en-US" sz="1400" dirty="0" smtClean="0">
                          <a:effectLst/>
                          <a:latin typeface="Arial" panose="020B0604020202020204" pitchFamily="34" charset="0"/>
                          <a:cs typeface="Arial" panose="020B0604020202020204" pitchFamily="34" charset="0"/>
                        </a:rPr>
                        <a:t>&amp; clients, PL/GL</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3842">
                <a:tc>
                  <a:txBody>
                    <a:bodyPr/>
                    <a:lstStyle/>
                    <a:p>
                      <a:pPr marL="45720" marR="0" algn="just">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Strategic</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Organizational direction - brand</a:t>
                      </a:r>
                      <a:r>
                        <a:rPr lang="en-US" sz="1400" dirty="0">
                          <a:effectLst/>
                          <a:latin typeface="Arial" panose="020B0604020202020204" pitchFamily="34" charset="0"/>
                          <a:cs typeface="Arial" panose="020B0604020202020204" pitchFamily="34" charset="0"/>
                        </a:rPr>
                        <a:t>, reputation, competition, failure to </a:t>
                      </a:r>
                      <a:r>
                        <a:rPr lang="en-US" sz="1400" dirty="0" smtClean="0">
                          <a:effectLst/>
                          <a:latin typeface="Arial" panose="020B0604020202020204" pitchFamily="34" charset="0"/>
                          <a:cs typeface="Arial" panose="020B0604020202020204" pitchFamily="34" charset="0"/>
                        </a:rPr>
                        <a:t>adapt, M&amp;A, D&amp;O</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00236">
                <a:tc>
                  <a:txBody>
                    <a:bodyPr/>
                    <a:lstStyle/>
                    <a:p>
                      <a:pPr marL="45720" marR="0" algn="just">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Financial</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Financial sustainability, access </a:t>
                      </a:r>
                      <a:r>
                        <a:rPr lang="en-US" sz="1400" dirty="0">
                          <a:effectLst/>
                          <a:latin typeface="Arial" panose="020B0604020202020204" pitchFamily="34" charset="0"/>
                          <a:cs typeface="Arial" panose="020B0604020202020204" pitchFamily="34" charset="0"/>
                        </a:rPr>
                        <a:t>to </a:t>
                      </a:r>
                      <a:r>
                        <a:rPr lang="en-US" sz="1400" dirty="0" smtClean="0">
                          <a:effectLst/>
                          <a:latin typeface="Arial" panose="020B0604020202020204" pitchFamily="34" charset="0"/>
                          <a:cs typeface="Arial" panose="020B0604020202020204" pitchFamily="34" charset="0"/>
                        </a:rPr>
                        <a:t>capital, external </a:t>
                      </a:r>
                      <a:r>
                        <a:rPr lang="en-US" sz="1400" dirty="0">
                          <a:effectLst/>
                          <a:latin typeface="Arial" panose="020B0604020202020204" pitchFamily="34" charset="0"/>
                          <a:cs typeface="Arial" panose="020B0604020202020204" pitchFamily="34" charset="0"/>
                        </a:rPr>
                        <a:t>financial </a:t>
                      </a:r>
                      <a:r>
                        <a:rPr lang="en-US" sz="1400" dirty="0" smtClean="0">
                          <a:effectLst/>
                          <a:latin typeface="Arial" panose="020B0604020202020204" pitchFamily="34" charset="0"/>
                          <a:cs typeface="Arial" panose="020B0604020202020204" pitchFamily="34" charset="0"/>
                        </a:rPr>
                        <a:t>ratings, revenue cycle, E&amp;O</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5252">
                <a:tc>
                  <a:txBody>
                    <a:bodyPr/>
                    <a:lstStyle/>
                    <a:p>
                      <a:pPr marL="45720" marR="0" algn="l">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Human Capital</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Workforce, labor market,</a:t>
                      </a:r>
                      <a:r>
                        <a:rPr lang="en-US" sz="1400" baseline="0" dirty="0" smtClean="0">
                          <a:effectLst/>
                          <a:latin typeface="Arial" panose="020B0604020202020204" pitchFamily="34" charset="0"/>
                          <a:cs typeface="Arial" panose="020B0604020202020204" pitchFamily="34" charset="0"/>
                        </a:rPr>
                        <a:t> competency, engagement/culture, employee safety – EPL/WC</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15220">
                <a:tc>
                  <a:txBody>
                    <a:bodyPr/>
                    <a:lstStyle/>
                    <a:p>
                      <a:pPr marL="45720" marR="0" algn="l">
                        <a:lnSpc>
                          <a:spcPct val="107000"/>
                        </a:lnSpc>
                        <a:spcBef>
                          <a:spcPts val="0"/>
                        </a:spcBef>
                        <a:spcAft>
                          <a:spcPts val="0"/>
                        </a:spcAft>
                      </a:pPr>
                      <a:r>
                        <a:rPr lang="en-US" sz="1600" b="1" dirty="0" smtClean="0">
                          <a:effectLst/>
                          <a:latin typeface="Arial" panose="020B0604020202020204" pitchFamily="34" charset="0"/>
                          <a:cs typeface="Arial" panose="020B0604020202020204" pitchFamily="34" charset="0"/>
                        </a:rPr>
                        <a:t>Lega</a:t>
                      </a:r>
                      <a:r>
                        <a:rPr lang="en-US" sz="1600" b="1" spc="300" dirty="0" smtClean="0">
                          <a:effectLst/>
                          <a:latin typeface="Arial" panose="020B0604020202020204" pitchFamily="34" charset="0"/>
                          <a:cs typeface="Arial" panose="020B0604020202020204" pitchFamily="34" charset="0"/>
                        </a:rPr>
                        <a:t>l/</a:t>
                      </a:r>
                      <a:br>
                        <a:rPr lang="en-US" sz="1600" b="1" spc="300" dirty="0" smtClean="0">
                          <a:effectLst/>
                          <a:latin typeface="Arial" panose="020B0604020202020204" pitchFamily="34" charset="0"/>
                          <a:cs typeface="Arial" panose="020B0604020202020204" pitchFamily="34" charset="0"/>
                        </a:rPr>
                      </a:br>
                      <a:r>
                        <a:rPr lang="en-US" sz="1600" b="1" dirty="0" smtClean="0">
                          <a:effectLst/>
                          <a:latin typeface="Arial" panose="020B0604020202020204" pitchFamily="34" charset="0"/>
                          <a:cs typeface="Arial" panose="020B0604020202020204" pitchFamily="34" charset="0"/>
                        </a:rPr>
                        <a:t>Regulatory</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solidFill>
                            <a:srgbClr val="FF0000"/>
                          </a:solidFill>
                          <a:effectLst/>
                          <a:latin typeface="Arial" panose="020B0604020202020204" pitchFamily="34" charset="0"/>
                          <a:cs typeface="Arial" panose="020B0604020202020204" pitchFamily="34" charset="0"/>
                        </a:rPr>
                        <a:t>TNTC!</a:t>
                      </a:r>
                      <a:r>
                        <a:rPr lang="en-US" sz="1400" dirty="0" smtClean="0">
                          <a:effectLst/>
                          <a:latin typeface="Arial" panose="020B0604020202020204" pitchFamily="34" charset="0"/>
                          <a:cs typeface="Arial" panose="020B0604020202020204" pitchFamily="34" charset="0"/>
                        </a:rPr>
                        <a:t> - F&amp;A, </a:t>
                      </a:r>
                      <a:r>
                        <a:rPr lang="en-US" sz="1400" dirty="0">
                          <a:effectLst/>
                          <a:latin typeface="Arial" panose="020B0604020202020204" pitchFamily="34" charset="0"/>
                          <a:cs typeface="Arial" panose="020B0604020202020204" pitchFamily="34" charset="0"/>
                        </a:rPr>
                        <a:t>licensure, accreditation, </a:t>
                      </a:r>
                      <a:r>
                        <a:rPr lang="en-US" sz="1400" dirty="0" smtClean="0">
                          <a:effectLst/>
                          <a:latin typeface="Arial" panose="020B0604020202020204" pitchFamily="34" charset="0"/>
                          <a:cs typeface="Arial" panose="020B0604020202020204" pitchFamily="34" charset="0"/>
                        </a:rPr>
                        <a:t>health department, CMS/</a:t>
                      </a:r>
                      <a:r>
                        <a:rPr lang="en-US" sz="1400" dirty="0" err="1" smtClean="0">
                          <a:effectLst/>
                          <a:latin typeface="Arial" panose="020B0604020202020204" pitchFamily="34" charset="0"/>
                          <a:cs typeface="Arial" panose="020B0604020202020204" pitchFamily="34" charset="0"/>
                        </a:rPr>
                        <a:t>CoP</a:t>
                      </a:r>
                      <a:r>
                        <a:rPr lang="en-US" sz="1400" dirty="0" smtClean="0">
                          <a:effectLst/>
                          <a:latin typeface="Arial" panose="020B0604020202020204" pitchFamily="34" charset="0"/>
                          <a:cs typeface="Arial" panose="020B0604020202020204" pitchFamily="34" charset="0"/>
                        </a:rPr>
                        <a:t>, Stark, HIPAA, IP</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5252">
                <a:tc>
                  <a:txBody>
                    <a:bodyPr/>
                    <a:lstStyle/>
                    <a:p>
                      <a:pPr marL="45720" marR="0" algn="just">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Technology</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Equipment,</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machines</a:t>
                      </a: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hardware/software, virtual, EMR, product liability, cyber</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15220">
                <a:tc>
                  <a:txBody>
                    <a:bodyPr/>
                    <a:lstStyle/>
                    <a:p>
                      <a:pPr marL="45720" marR="0" algn="l">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Hazard</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kern="1200" dirty="0" smtClean="0">
                          <a:solidFill>
                            <a:schemeClr val="dk1"/>
                          </a:solidFill>
                          <a:effectLst/>
                          <a:latin typeface="Arial" panose="020B0604020202020204" pitchFamily="34" charset="0"/>
                          <a:ea typeface="+mn-ea"/>
                          <a:cs typeface="Arial" panose="020B0604020202020204" pitchFamily="34" charset="0"/>
                        </a:rPr>
                        <a:t>Assets/value, disaster</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planning,</a:t>
                      </a:r>
                      <a:r>
                        <a:rPr lang="en-US" sz="1400" kern="1200" dirty="0" smtClean="0">
                          <a:solidFill>
                            <a:schemeClr val="dk1"/>
                          </a:solidFill>
                          <a:effectLst/>
                          <a:latin typeface="Arial" panose="020B0604020202020204" pitchFamily="34" charset="0"/>
                          <a:ea typeface="+mn-ea"/>
                          <a:cs typeface="Arial" panose="020B0604020202020204" pitchFamily="34" charset="0"/>
                        </a:rPr>
                        <a:t> business interruption, age</a:t>
                      </a:r>
                      <a:r>
                        <a:rPr lang="en-US" sz="1400" kern="1200" baseline="0" dirty="0" smtClean="0">
                          <a:solidFill>
                            <a:schemeClr val="dk1"/>
                          </a:solidFill>
                          <a:effectLst/>
                          <a:latin typeface="Arial" panose="020B0604020202020204" pitchFamily="34" charset="0"/>
                          <a:ea typeface="+mn-ea"/>
                          <a:cs typeface="Arial" panose="020B0604020202020204" pitchFamily="34" charset="0"/>
                        </a:rPr>
                        <a:t> of </a:t>
                      </a:r>
                      <a:r>
                        <a:rPr lang="en-US" sz="1400" kern="1200" dirty="0" smtClean="0">
                          <a:solidFill>
                            <a:schemeClr val="dk1"/>
                          </a:solidFill>
                          <a:effectLst/>
                          <a:latin typeface="Arial" panose="020B0604020202020204" pitchFamily="34" charset="0"/>
                          <a:ea typeface="+mn-ea"/>
                          <a:cs typeface="Arial" panose="020B0604020202020204" pitchFamily="34" charset="0"/>
                        </a:rPr>
                        <a:t>plant, construction, P&amp;C</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2799190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Risk Appetite &amp; Tolerance</a:t>
            </a:r>
            <a:endParaRPr lang="en-US" dirty="0"/>
          </a:p>
        </p:txBody>
      </p:sp>
      <p:sp>
        <p:nvSpPr>
          <p:cNvPr id="24" name="Content Placeholder 23"/>
          <p:cNvSpPr>
            <a:spLocks noGrp="1"/>
          </p:cNvSpPr>
          <p:nvPr>
            <p:ph idx="1"/>
          </p:nvPr>
        </p:nvSpPr>
        <p:spPr/>
        <p:txBody>
          <a:bodyPr/>
          <a:lstStyle/>
          <a:p>
            <a:endParaRPr lang="en-US" u="sng" dirty="0" smtClean="0"/>
          </a:p>
          <a:p>
            <a:endParaRPr lang="en-US" u="sng" dirty="0" smtClean="0"/>
          </a:p>
          <a:p>
            <a:r>
              <a:rPr lang="en-US" u="sng" dirty="0"/>
              <a:t>Risk Appetite </a:t>
            </a:r>
            <a:r>
              <a:rPr lang="en-US" dirty="0"/>
              <a:t>– an articulated quantified measure of the amount of risk an organization </a:t>
            </a:r>
            <a:r>
              <a:rPr lang="en-US" b="1" dirty="0">
                <a:solidFill>
                  <a:srgbClr val="A21C45"/>
                </a:solidFill>
              </a:rPr>
              <a:t>seeks to assume</a:t>
            </a:r>
            <a:r>
              <a:rPr lang="en-US" dirty="0">
                <a:solidFill>
                  <a:srgbClr val="A21C45"/>
                </a:solidFill>
              </a:rPr>
              <a:t> </a:t>
            </a:r>
            <a:r>
              <a:rPr lang="en-US" dirty="0"/>
              <a:t>in order to maximize fulfillment of its objectives</a:t>
            </a:r>
          </a:p>
          <a:p>
            <a:pPr marL="0" indent="0">
              <a:buNone/>
            </a:pPr>
            <a:endParaRPr lang="en-US" u="sng" dirty="0"/>
          </a:p>
          <a:p>
            <a:r>
              <a:rPr lang="en-US" u="sng" dirty="0" smtClean="0"/>
              <a:t>Risk Tolerance </a:t>
            </a:r>
            <a:r>
              <a:rPr lang="en-US" dirty="0" smtClean="0"/>
              <a:t>– an articulated quantified measure of the maximum amount of risk an organization </a:t>
            </a:r>
            <a:r>
              <a:rPr lang="en-US" b="1" dirty="0" smtClean="0">
                <a:solidFill>
                  <a:srgbClr val="A21C45"/>
                </a:solidFill>
              </a:rPr>
              <a:t>can stand to assume</a:t>
            </a:r>
            <a:r>
              <a:rPr lang="en-US" dirty="0" smtClean="0"/>
              <a:t> in order to avoid failing to meet its objectives</a:t>
            </a:r>
          </a:p>
          <a:p>
            <a:pPr marL="0" indent="0">
              <a:buNone/>
            </a:pPr>
            <a:endParaRPr lang="en-US" dirty="0" smtClean="0"/>
          </a:p>
        </p:txBody>
      </p:sp>
    </p:spTree>
    <p:custDataLst>
      <p:tags r:id="rId1"/>
    </p:custDataLst>
    <p:extLst>
      <p:ext uri="{BB962C8B-B14F-4D97-AF65-F5344CB8AC3E}">
        <p14:creationId xmlns:p14="http://schemas.microsoft.com/office/powerpoint/2010/main" val="702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57400" y="6309360"/>
            <a:ext cx="50292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Arial"/>
                <a:cs typeface="Arial"/>
              </a:rPr>
              <a:t>Efficiency in resource consumption</a:t>
            </a:r>
            <a:endParaRPr lang="en-US" sz="1600" b="1" dirty="0">
              <a:solidFill>
                <a:schemeClr val="tx1"/>
              </a:solidFill>
              <a:latin typeface="Arial"/>
              <a:cs typeface="Arial"/>
            </a:endParaRPr>
          </a:p>
        </p:txBody>
      </p:sp>
      <p:sp>
        <p:nvSpPr>
          <p:cNvPr id="8" name="Title 16"/>
          <p:cNvSpPr>
            <a:spLocks noGrp="1"/>
          </p:cNvSpPr>
          <p:nvPr>
            <p:ph type="title"/>
          </p:nvPr>
        </p:nvSpPr>
        <p:spPr/>
        <p:txBody>
          <a:bodyPr/>
          <a:lstStyle/>
          <a:p>
            <a:r>
              <a:rPr lang="en-US" dirty="0" smtClean="0"/>
              <a:t>More Mature than Last Year?</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1753043494"/>
              </p:ext>
            </p:extLst>
          </p:nvPr>
        </p:nvGraphicFramePr>
        <p:xfrm>
          <a:off x="457200" y="2362200"/>
          <a:ext cx="8305800" cy="3840480"/>
        </p:xfrm>
        <a:graphic>
          <a:graphicData uri="http://schemas.openxmlformats.org/drawingml/2006/table">
            <a:tbl>
              <a:tblPr firstRow="1" bandCol="1">
                <a:tableStyleId>{5C22544A-7EE6-4342-B048-85BDC9FD1C3A}</a:tableStyleId>
              </a:tblPr>
              <a:tblGrid>
                <a:gridCol w="2718262"/>
                <a:gridCol w="2718262"/>
                <a:gridCol w="2869276"/>
              </a:tblGrid>
              <a:tr h="457200">
                <a:tc>
                  <a:txBody>
                    <a:bodyPr/>
                    <a:lstStyle/>
                    <a:p>
                      <a:pPr marL="0" indent="0" algn="ctr">
                        <a:spcBef>
                          <a:spcPts val="0"/>
                        </a:spcBef>
                        <a:buClr>
                          <a:schemeClr val="accent2">
                            <a:lumMod val="40000"/>
                            <a:lumOff val="60000"/>
                          </a:schemeClr>
                        </a:buClr>
                        <a:buFont typeface="Arial" panose="020B0604020202020204" pitchFamily="34" charset="0"/>
                        <a:buNone/>
                      </a:pPr>
                      <a:r>
                        <a:rPr lang="en-US" sz="1600" b="1" dirty="0" smtClean="0">
                          <a:latin typeface="Arial" panose="020B0604020202020204" pitchFamily="34" charset="0"/>
                          <a:cs typeface="Arial" panose="020B0604020202020204" pitchFamily="34" charset="0"/>
                        </a:rPr>
                        <a:t>Basic</a:t>
                      </a:r>
                    </a:p>
                  </a:txBody>
                  <a:tcPr marL="54864" marR="45720" anchor="ctr"/>
                </a:tc>
                <a:tc>
                  <a:txBody>
                    <a:bodyPr/>
                    <a:lstStyle/>
                    <a:p>
                      <a:pPr marL="0" indent="0" algn="ctr">
                        <a:spcBef>
                          <a:spcPts val="0"/>
                        </a:spcBef>
                        <a:buClr>
                          <a:schemeClr val="tx2">
                            <a:lumMod val="40000"/>
                            <a:lumOff val="60000"/>
                          </a:schemeClr>
                        </a:buClr>
                        <a:buFont typeface="Arial" panose="020B0604020202020204" pitchFamily="34" charset="0"/>
                        <a:buNone/>
                      </a:pPr>
                      <a:r>
                        <a:rPr lang="en-US" sz="1600" b="1" dirty="0" smtClean="0">
                          <a:latin typeface="Arial" panose="020B0604020202020204" pitchFamily="34" charset="0"/>
                          <a:cs typeface="Arial" panose="020B0604020202020204" pitchFamily="34" charset="0"/>
                        </a:rPr>
                        <a:t>Intermediate</a:t>
                      </a:r>
                    </a:p>
                  </a:txBody>
                  <a:tcPr marL="54864" marR="45720" anchor="ctr"/>
                </a:tc>
                <a:tc>
                  <a:txBody>
                    <a:bodyPr/>
                    <a:lstStyle/>
                    <a:p>
                      <a:pPr marL="0" indent="0" algn="ctr">
                        <a:spcBef>
                          <a:spcPts val="0"/>
                        </a:spcBef>
                        <a:buClr>
                          <a:schemeClr val="accent1">
                            <a:lumMod val="20000"/>
                            <a:lumOff val="80000"/>
                          </a:schemeClr>
                        </a:buClr>
                        <a:buFont typeface="Arial" panose="020B0604020202020204" pitchFamily="34" charset="0"/>
                        <a:buNone/>
                      </a:pPr>
                      <a:r>
                        <a:rPr lang="en-US" sz="1600" b="1" dirty="0" smtClean="0">
                          <a:latin typeface="Arial" panose="020B0604020202020204" pitchFamily="34" charset="0"/>
                          <a:cs typeface="Arial" panose="020B0604020202020204" pitchFamily="34" charset="0"/>
                        </a:rPr>
                        <a:t>Advanced</a:t>
                      </a:r>
                    </a:p>
                  </a:txBody>
                  <a:tcPr marL="54864" marR="45720" anchor="ctr"/>
                </a:tc>
              </a:tr>
              <a:tr h="3383280">
                <a:tc>
                  <a:txBody>
                    <a:bodyPr/>
                    <a:lstStyle/>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Compartmentalized </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Asset preservation</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Value protection</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Reactive</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Inconsistent</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Traditional </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Insurance-based</a:t>
                      </a:r>
                    </a:p>
                    <a:p>
                      <a:pPr marL="228600" indent="-228600">
                        <a:spcBef>
                          <a:spcPts val="0"/>
                        </a:spcBef>
                        <a:buClrTx/>
                        <a:buSzPct val="80000"/>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Risks seen in silos</a:t>
                      </a:r>
                    </a:p>
                  </a:txBody>
                  <a:tcPr marL="54864" marR="45720"/>
                </a:tc>
                <a:tc>
                  <a:txBody>
                    <a:bodyPr/>
                    <a:lstStyle/>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Starting to compile/use data for decision-making</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Basic ERM understanding </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Basics of risk correlation</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Mostly qualitative</a:t>
                      </a:r>
                      <a:r>
                        <a:rPr lang="en-US" sz="1600" b="0" baseline="0" dirty="0" smtClean="0">
                          <a:latin typeface="Arial" panose="020B0604020202020204" pitchFamily="34" charset="0"/>
                          <a:cs typeface="Arial" panose="020B0604020202020204" pitchFamily="34" charset="0"/>
                        </a:rPr>
                        <a:t> risk ID</a:t>
                      </a:r>
                      <a:r>
                        <a:rPr lang="en-US" sz="1600" b="0" dirty="0" smtClean="0">
                          <a:latin typeface="Arial" panose="020B0604020202020204" pitchFamily="34" charset="0"/>
                          <a:cs typeface="Arial" panose="020B0604020202020204" pitchFamily="34" charset="0"/>
                        </a:rPr>
                        <a:t> </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Moving to value creation</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Opportunities identified</a:t>
                      </a:r>
                    </a:p>
                    <a:p>
                      <a:pPr marL="228600" indent="-228600">
                        <a:spcBef>
                          <a:spcPts val="0"/>
                        </a:spcBef>
                        <a:buClrTx/>
                        <a:buSzPct val="80000"/>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“Micro” ERM application</a:t>
                      </a:r>
                    </a:p>
                  </a:txBody>
                  <a:tcPr marL="54864" marR="45720"/>
                </a:tc>
                <a:tc>
                  <a:txBody>
                    <a:bodyPr/>
                    <a:lstStyle/>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Fully integrated program</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Everyone is a Risk Manager</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Appetite &amp; tolerance statements</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Risk-based decision-making</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Mostly quantitative risk</a:t>
                      </a:r>
                      <a:r>
                        <a:rPr lang="en-US" sz="1400" b="0" baseline="0" dirty="0" smtClean="0">
                          <a:latin typeface="Arial" panose="020B0604020202020204" pitchFamily="34" charset="0"/>
                          <a:cs typeface="Arial" panose="020B0604020202020204" pitchFamily="34" charset="0"/>
                        </a:rPr>
                        <a:t> ID</a:t>
                      </a:r>
                      <a:endParaRPr lang="en-US" sz="1400" b="0" dirty="0" smtClean="0">
                        <a:latin typeface="Arial" panose="020B0604020202020204" pitchFamily="34" charset="0"/>
                        <a:cs typeface="Arial" panose="020B0604020202020204" pitchFamily="34" charset="0"/>
                      </a:endParaRP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ERM framework approved</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Supportive governance</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Top-down &amp; bottom-up process</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Proactive</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“Macro” ERM application</a:t>
                      </a:r>
                    </a:p>
                    <a:p>
                      <a:pPr marL="228600" indent="-228600">
                        <a:spcBef>
                          <a:spcPts val="0"/>
                        </a:spcBef>
                        <a:buClrTx/>
                        <a:buSzPct val="8000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ERM</a:t>
                      </a:r>
                      <a:r>
                        <a:rPr lang="en-US" sz="1400" b="0" baseline="0" dirty="0" smtClean="0">
                          <a:latin typeface="Arial" panose="020B0604020202020204" pitchFamily="34" charset="0"/>
                          <a:cs typeface="Arial" panose="020B0604020202020204" pitchFamily="34" charset="0"/>
                        </a:rPr>
                        <a:t> = competitive advantage</a:t>
                      </a:r>
                      <a:endParaRPr lang="en-US" sz="1400" b="0" dirty="0" smtClean="0">
                        <a:latin typeface="Arial" panose="020B0604020202020204" pitchFamily="34" charset="0"/>
                        <a:cs typeface="Arial" panose="020B0604020202020204" pitchFamily="34" charset="0"/>
                      </a:endParaRPr>
                    </a:p>
                    <a:p>
                      <a:pPr marL="0" indent="0">
                        <a:spcBef>
                          <a:spcPts val="0"/>
                        </a:spcBef>
                        <a:buClrTx/>
                        <a:buSzPct val="80000"/>
                        <a:buFont typeface="Arial" panose="020B0604020202020204" pitchFamily="34" charset="0"/>
                        <a:buNone/>
                      </a:pPr>
                      <a:r>
                        <a:rPr lang="en-US" sz="1400" b="1" dirty="0" smtClean="0">
                          <a:solidFill>
                            <a:srgbClr val="A21C45"/>
                          </a:solidFill>
                          <a:latin typeface="Arial" panose="020B0604020202020204" pitchFamily="34" charset="0"/>
                          <a:cs typeface="Arial" panose="020B0604020202020204" pitchFamily="34" charset="0"/>
                        </a:rPr>
                        <a:t>      &gt;&gt;Value is recognized &lt;&lt;</a:t>
                      </a:r>
                    </a:p>
                  </a:txBody>
                  <a:tcPr marL="54864" marR="45720"/>
                </a:tc>
              </a:tr>
            </a:tbl>
          </a:graphicData>
        </a:graphic>
      </p:graphicFrame>
      <p:sp>
        <p:nvSpPr>
          <p:cNvPr id="41" name="Right Arrow 40"/>
          <p:cNvSpPr/>
          <p:nvPr/>
        </p:nvSpPr>
        <p:spPr>
          <a:xfrm>
            <a:off x="457200" y="1645920"/>
            <a:ext cx="8534400" cy="914400"/>
          </a:xfrm>
          <a:prstGeom prst="rightArrow">
            <a:avLst/>
          </a:prstGeom>
          <a:solidFill>
            <a:srgbClr val="A001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ERM Program Maturity</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B7C9AA8-325D-49C9-B846-7B41702E2AD0}" type="slidenum">
              <a:rPr lang="en-US" smtClean="0"/>
              <a:t>12</a:t>
            </a:fld>
            <a:endParaRPr lang="en-US"/>
          </a:p>
        </p:txBody>
      </p:sp>
    </p:spTree>
    <p:custDataLst>
      <p:tags r:id="rId1"/>
    </p:custDataLst>
    <p:extLst>
      <p:ext uri="{BB962C8B-B14F-4D97-AF65-F5344CB8AC3E}">
        <p14:creationId xmlns:p14="http://schemas.microsoft.com/office/powerpoint/2010/main" val="281949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a:t>
            </a:r>
            <a:endParaRPr lang="en-US" dirty="0"/>
          </a:p>
        </p:txBody>
      </p:sp>
      <p:graphicFrame>
        <p:nvGraphicFramePr>
          <p:cNvPr id="3" name="Diagram 2"/>
          <p:cNvGraphicFramePr/>
          <p:nvPr>
            <p:extLst>
              <p:ext uri="{D42A27DB-BD31-4B8C-83A1-F6EECF244321}">
                <p14:modId xmlns:p14="http://schemas.microsoft.com/office/powerpoint/2010/main" val="1896517110"/>
              </p:ext>
            </p:extLst>
          </p:nvPr>
        </p:nvGraphicFramePr>
        <p:xfrm>
          <a:off x="228600" y="1645920"/>
          <a:ext cx="8686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9B7C9AA8-325D-49C9-B846-7B41702E2AD0}" type="slidenum">
              <a:rPr lang="en-US" smtClean="0"/>
              <a:t>13</a:t>
            </a:fld>
            <a:endParaRPr lang="en-US"/>
          </a:p>
        </p:txBody>
      </p:sp>
      <p:pic>
        <p:nvPicPr>
          <p:cNvPr id="40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0" y="2819400"/>
            <a:ext cx="677533" cy="68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9963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p:txBody>
          <a:bodyPr/>
          <a:lstStyle/>
          <a:p>
            <a:r>
              <a:rPr lang="en-US" dirty="0" smtClean="0"/>
              <a:t>Micro v. Macro ERM Approach</a:t>
            </a:r>
            <a:endParaRPr lang="en-US" dirty="0"/>
          </a:p>
        </p:txBody>
      </p:sp>
      <p:graphicFrame>
        <p:nvGraphicFramePr>
          <p:cNvPr id="27" name="Diagram 26"/>
          <p:cNvGraphicFramePr/>
          <p:nvPr>
            <p:extLst>
              <p:ext uri="{D42A27DB-BD31-4B8C-83A1-F6EECF244321}">
                <p14:modId xmlns:p14="http://schemas.microsoft.com/office/powerpoint/2010/main" val="1488368178"/>
              </p:ext>
            </p:extLst>
          </p:nvPr>
        </p:nvGraphicFramePr>
        <p:xfrm>
          <a:off x="457200" y="18288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9B7C9AA8-325D-49C9-B846-7B41702E2AD0}" type="slidenum">
              <a:rPr lang="en-US" smtClean="0"/>
              <a:t>14</a:t>
            </a:fld>
            <a:endParaRPr lang="en-US"/>
          </a:p>
        </p:txBody>
      </p:sp>
    </p:spTree>
    <p:custDataLst>
      <p:tags r:id="rId1"/>
    </p:custDataLst>
    <p:extLst>
      <p:ext uri="{BB962C8B-B14F-4D97-AF65-F5344CB8AC3E}">
        <p14:creationId xmlns:p14="http://schemas.microsoft.com/office/powerpoint/2010/main" val="71606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Create a Risk Inventory </a:t>
            </a:r>
            <a:endParaRPr lang="en-US" dirty="0"/>
          </a:p>
        </p:txBody>
      </p:sp>
      <p:sp>
        <p:nvSpPr>
          <p:cNvPr id="13" name="Content Placeholder 12"/>
          <p:cNvSpPr>
            <a:spLocks noGrp="1"/>
          </p:cNvSpPr>
          <p:nvPr>
            <p:ph idx="1"/>
          </p:nvPr>
        </p:nvSpPr>
        <p:spPr/>
        <p:txBody>
          <a:bodyPr/>
          <a:lstStyle/>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Can choose a single method/data or use a combination</a:t>
            </a:r>
          </a:p>
          <a:p>
            <a:r>
              <a:rPr lang="en-US" sz="2000" dirty="0" smtClean="0"/>
              <a:t>Year #1 may look different…mix it up!</a:t>
            </a:r>
            <a:endParaRPr lang="en-US" sz="2000" dirty="0"/>
          </a:p>
        </p:txBody>
      </p:sp>
      <p:graphicFrame>
        <p:nvGraphicFramePr>
          <p:cNvPr id="12" name="Diagram 11"/>
          <p:cNvGraphicFramePr/>
          <p:nvPr>
            <p:extLst>
              <p:ext uri="{D42A27DB-BD31-4B8C-83A1-F6EECF244321}">
                <p14:modId xmlns:p14="http://schemas.microsoft.com/office/powerpoint/2010/main" val="2329978620"/>
              </p:ext>
            </p:extLst>
          </p:nvPr>
        </p:nvGraphicFramePr>
        <p:xfrm>
          <a:off x="457200" y="1645920"/>
          <a:ext cx="82296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53558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Inventory/Register</a:t>
            </a:r>
            <a:br>
              <a:rPr lang="en-US" dirty="0" smtClean="0"/>
            </a:br>
            <a:r>
              <a:rPr lang="en-US" sz="2000" i="1" dirty="0" smtClean="0">
                <a:solidFill>
                  <a:srgbClr val="A00133"/>
                </a:solidFill>
              </a:rPr>
              <a:t>(generic example)</a:t>
            </a:r>
            <a:endParaRPr lang="en-US" sz="2000" i="1" dirty="0">
              <a:solidFill>
                <a:srgbClr val="A00133"/>
              </a:solidFill>
            </a:endParaRPr>
          </a:p>
        </p:txBody>
      </p:sp>
      <p:sp>
        <p:nvSpPr>
          <p:cNvPr id="3" name="Slide Number Placeholder 2"/>
          <p:cNvSpPr>
            <a:spLocks noGrp="1"/>
          </p:cNvSpPr>
          <p:nvPr>
            <p:ph type="sldNum" sz="quarter" idx="12"/>
          </p:nvPr>
        </p:nvSpPr>
        <p:spPr/>
        <p:txBody>
          <a:bodyPr/>
          <a:lstStyle/>
          <a:p>
            <a:fld id="{9B7C9AA8-325D-49C9-B846-7B41702E2AD0}" type="slidenum">
              <a:rPr lang="en-US" smtClean="0"/>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8553904"/>
              </p:ext>
            </p:extLst>
          </p:nvPr>
        </p:nvGraphicFramePr>
        <p:xfrm>
          <a:off x="457204" y="1600200"/>
          <a:ext cx="8381995" cy="4754563"/>
        </p:xfrm>
        <a:graphic>
          <a:graphicData uri="http://schemas.openxmlformats.org/drawingml/2006/table">
            <a:tbl>
              <a:tblPr firstRow="1" firstCol="1" bandRow="1"/>
              <a:tblGrid>
                <a:gridCol w="1197334"/>
                <a:gridCol w="1197334"/>
                <a:gridCol w="1197334"/>
                <a:gridCol w="1197334"/>
                <a:gridCol w="1197334"/>
                <a:gridCol w="1197334"/>
                <a:gridCol w="1197991"/>
              </a:tblGrid>
              <a:tr h="475456">
                <a:tc gridSpan="7">
                  <a:txBody>
                    <a:bodyPr/>
                    <a:lstStyle/>
                    <a:p>
                      <a:pPr marL="0" marR="0" algn="ctr">
                        <a:lnSpc>
                          <a:spcPct val="115000"/>
                        </a:lnSpc>
                        <a:spcBef>
                          <a:spcPts val="0"/>
                        </a:spcBef>
                        <a:spcAft>
                          <a:spcPts val="0"/>
                        </a:spcAft>
                      </a:pPr>
                      <a:r>
                        <a:rPr lang="en-US" sz="900" b="1" dirty="0" smtClean="0">
                          <a:solidFill>
                            <a:srgbClr val="FFFFFF"/>
                          </a:solidFill>
                          <a:effectLst/>
                          <a:latin typeface="Arial"/>
                          <a:ea typeface="Calibri"/>
                          <a:cs typeface="Times New Roman"/>
                        </a:rPr>
                        <a:t>Enterprise </a:t>
                      </a:r>
                      <a:r>
                        <a:rPr lang="en-US" sz="900" b="1" dirty="0">
                          <a:solidFill>
                            <a:srgbClr val="FFFFFF"/>
                          </a:solidFill>
                          <a:effectLst/>
                          <a:latin typeface="Arial"/>
                          <a:ea typeface="Calibri"/>
                          <a:cs typeface="Times New Roman"/>
                        </a:rPr>
                        <a:t>Risk Management (ERM) </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Risk Inventory by Domain/Category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6971">
                <a:tc>
                  <a:txBody>
                    <a:bodyPr/>
                    <a:lstStyle/>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Operational / Clinical</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Legal / Regulatory</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 Compliance</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Technology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Arial"/>
                          <a:ea typeface="Calibri"/>
                          <a:cs typeface="Times New Roman"/>
                        </a:rPr>
                        <a:t>Human Resources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Arial"/>
                          <a:ea typeface="Calibri"/>
                          <a:cs typeface="Times New Roman"/>
                        </a:rPr>
                        <a:t>Hazard / Physical Assets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Strategic / Reputational</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900" b="1" dirty="0">
                          <a:solidFill>
                            <a:srgbClr val="FFFFFF"/>
                          </a:solidFill>
                          <a:effectLst/>
                          <a:latin typeface="Arial"/>
                          <a:ea typeface="Calibri"/>
                          <a:cs typeface="Times New Roman"/>
                        </a:rPr>
                        <a:t>Financial</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75456">
                <a:tc>
                  <a:txBody>
                    <a:bodyPr/>
                    <a:lstStyle/>
                    <a:p>
                      <a:pPr marL="0" marR="0" algn="ctr">
                        <a:lnSpc>
                          <a:spcPct val="115000"/>
                        </a:lnSpc>
                        <a:spcBef>
                          <a:spcPts val="0"/>
                        </a:spcBef>
                        <a:spcAft>
                          <a:spcPts val="0"/>
                        </a:spcAft>
                      </a:pPr>
                      <a:r>
                        <a:rPr lang="en-US" sz="900" b="1">
                          <a:effectLst/>
                          <a:latin typeface="Arial"/>
                          <a:ea typeface="Calibri"/>
                          <a:cs typeface="Times New Roman"/>
                        </a:rPr>
                        <a:t>Documentation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Statutes,  Licensure, Regulations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Business Continuity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Engagement</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Contemporary Facility Design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Mergers, Acquisitions, JV’s &amp; Partnerships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Liquidity / Solvency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56">
                <a:tc>
                  <a:txBody>
                    <a:bodyPr/>
                    <a:lstStyle/>
                    <a:p>
                      <a:pPr marL="0" marR="0" algn="ctr">
                        <a:lnSpc>
                          <a:spcPct val="115000"/>
                        </a:lnSpc>
                        <a:spcBef>
                          <a:spcPts val="0"/>
                        </a:spcBef>
                        <a:spcAft>
                          <a:spcPts val="0"/>
                        </a:spcAft>
                      </a:pPr>
                      <a:r>
                        <a:rPr lang="en-US" sz="900" b="1">
                          <a:effectLst/>
                          <a:latin typeface="Arial"/>
                          <a:ea typeface="Calibri"/>
                          <a:cs typeface="Times New Roman"/>
                        </a:rPr>
                        <a:t>Adverse Events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Corporate Compliance</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Data Security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Recruitment &amp;  Retention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Property &amp; Equipment Maintenance</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Healthcare Reform</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Contractual / Payer Relationships</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56">
                <a:tc>
                  <a:txBody>
                    <a:bodyPr/>
                    <a:lstStyle/>
                    <a:p>
                      <a:pPr marL="0" marR="0" algn="ctr">
                        <a:lnSpc>
                          <a:spcPct val="115000"/>
                        </a:lnSpc>
                        <a:spcBef>
                          <a:spcPts val="0"/>
                        </a:spcBef>
                        <a:spcAft>
                          <a:spcPts val="0"/>
                        </a:spcAft>
                      </a:pPr>
                      <a:r>
                        <a:rPr lang="en-US" sz="900" b="1">
                          <a:effectLst/>
                          <a:latin typeface="Arial"/>
                          <a:ea typeface="Calibri"/>
                          <a:cs typeface="Times New Roman"/>
                        </a:rPr>
                        <a:t>Care Coordination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Billing Fraud &amp; Abuse</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Hardware; Portable Devices </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Credentialing /  Competency</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Emergency Management</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Payment Reform</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Operating Margin Supporting Capital Needs </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14">
                <a:tc>
                  <a:txBody>
                    <a:bodyPr/>
                    <a:lstStyle/>
                    <a:p>
                      <a:pPr marL="0" marR="0" algn="ctr">
                        <a:lnSpc>
                          <a:spcPct val="115000"/>
                        </a:lnSpc>
                        <a:spcBef>
                          <a:spcPts val="0"/>
                        </a:spcBef>
                        <a:spcAft>
                          <a:spcPts val="0"/>
                        </a:spcAft>
                      </a:pPr>
                      <a:r>
                        <a:rPr lang="en-US" sz="900" b="1">
                          <a:effectLst/>
                          <a:latin typeface="Arial"/>
                          <a:ea typeface="Calibri"/>
                          <a:cs typeface="Times New Roman"/>
                        </a:rPr>
                        <a:t>Evidence Based Practice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Provider Contracting</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Meaningful Use</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Training &amp; Education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Physician – Hospital Relations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Service Line / Payer Mix</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14">
                <a:tc>
                  <a:txBody>
                    <a:bodyPr/>
                    <a:lstStyle/>
                    <a:p>
                      <a:pPr marL="0" marR="0" algn="ctr">
                        <a:lnSpc>
                          <a:spcPct val="115000"/>
                        </a:lnSpc>
                        <a:spcBef>
                          <a:spcPts val="0"/>
                        </a:spcBef>
                        <a:spcAft>
                          <a:spcPts val="0"/>
                        </a:spcAft>
                      </a:pPr>
                      <a:r>
                        <a:rPr lang="en-US" sz="900" b="1">
                          <a:effectLst/>
                          <a:latin typeface="Arial"/>
                          <a:ea typeface="Calibri"/>
                          <a:cs typeface="Times New Roman"/>
                        </a:rPr>
                        <a:t>Clinical Supervision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Tax Status Change</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EMR/EHR</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Workplace Safety; Workers’ Comp</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Covered Lives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Reliance on State Funding</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56">
                <a:tc>
                  <a:txBody>
                    <a:bodyPr/>
                    <a:lstStyle/>
                    <a:p>
                      <a:pPr marL="0" marR="0" algn="ctr">
                        <a:lnSpc>
                          <a:spcPct val="115000"/>
                        </a:lnSpc>
                        <a:spcBef>
                          <a:spcPts val="0"/>
                        </a:spcBef>
                        <a:spcAft>
                          <a:spcPts val="0"/>
                        </a:spcAft>
                      </a:pPr>
                      <a:r>
                        <a:rPr lang="en-US" sz="900" b="1">
                          <a:effectLst/>
                          <a:latin typeface="Arial"/>
                          <a:ea typeface="Calibri"/>
                          <a:cs typeface="Times New Roman"/>
                        </a:rPr>
                        <a:t>Customer Satisfaction</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Protected Health Information / Patient Information</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Telecommunication (Phone, Email)</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Compensation &amp; Benefits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 </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Political Environment</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Capital Markets Fluctuations</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14">
                <a:tc>
                  <a:txBody>
                    <a:bodyPr/>
                    <a:lstStyle/>
                    <a:p>
                      <a:pPr marL="0" marR="0" algn="ctr">
                        <a:lnSpc>
                          <a:spcPct val="115000"/>
                        </a:lnSpc>
                        <a:spcBef>
                          <a:spcPts val="0"/>
                        </a:spcBef>
                        <a:spcAft>
                          <a:spcPts val="0"/>
                        </a:spcAft>
                      </a:pPr>
                      <a:r>
                        <a:rPr lang="en-US" sz="900" b="1">
                          <a:effectLst/>
                          <a:latin typeface="Arial"/>
                          <a:ea typeface="Calibri"/>
                          <a:cs typeface="Times New Roman"/>
                        </a:rPr>
                        <a:t>Variability in Care / Service</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Insurance &amp; Liability</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Applications</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Competition</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Supply Chain Management</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56">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Criminal Activities</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Marketing, Advertising &amp; Branding</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Revenue Cycle Management</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14">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 </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a:ea typeface="Calibri"/>
                          <a:cs typeface="Times New Roman"/>
                        </a:rPr>
                        <a:t> </a:t>
                      </a:r>
                      <a:endParaRPr lang="en-US" sz="1000" b="1">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a:ea typeface="Calibri"/>
                          <a:cs typeface="Times New Roman"/>
                        </a:rPr>
                        <a:t>Strategic </a:t>
                      </a:r>
                      <a:r>
                        <a:rPr lang="en-US" sz="900" b="1" dirty="0">
                          <a:effectLst/>
                          <a:latin typeface="Arial"/>
                          <a:ea typeface="Calibri"/>
                          <a:cs typeface="Times New Roman"/>
                        </a:rPr>
                        <a:t>Plan Alignment</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a:ea typeface="Calibri"/>
                          <a:cs typeface="Times New Roman"/>
                        </a:rPr>
                        <a:t> </a:t>
                      </a:r>
                      <a:endParaRPr lang="en-US" sz="1000" b="1" dirty="0">
                        <a:effectLst/>
                        <a:latin typeface="Calibri"/>
                        <a:ea typeface="Calibri"/>
                        <a:cs typeface="Times New Roman"/>
                      </a:endParaRPr>
                    </a:p>
                  </a:txBody>
                  <a:tcPr marL="24692" marR="24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66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Risk Ranking Process</a:t>
            </a:r>
            <a:endParaRPr lang="en-US" dirty="0"/>
          </a:p>
        </p:txBody>
      </p:sp>
      <p:sp>
        <p:nvSpPr>
          <p:cNvPr id="13" name="Content Placeholder 12"/>
          <p:cNvSpPr>
            <a:spLocks noGrp="1"/>
          </p:cNvSpPr>
          <p:nvPr>
            <p:ph idx="1"/>
          </p:nvPr>
        </p:nvSpPr>
        <p:spPr>
          <a:xfrm>
            <a:off x="365758" y="1600200"/>
            <a:ext cx="5029200" cy="4754880"/>
          </a:xfrm>
        </p:spPr>
        <p:txBody>
          <a:bodyPr/>
          <a:lstStyle/>
          <a:p>
            <a:pPr marL="0" indent="0">
              <a:buNone/>
            </a:pPr>
            <a:r>
              <a:rPr lang="en-US" sz="1600" b="1" dirty="0" smtClean="0"/>
              <a:t>Risk Ranking Overview</a:t>
            </a:r>
          </a:p>
          <a:p>
            <a:pPr marL="461963" lvl="1" indent="-228600"/>
            <a:r>
              <a:rPr lang="en-US" sz="1400" dirty="0" smtClean="0"/>
              <a:t>Prioritize each risk based upon </a:t>
            </a:r>
            <a:r>
              <a:rPr lang="en-US" sz="1400" b="1" dirty="0" smtClean="0"/>
              <a:t>Impact</a:t>
            </a:r>
            <a:r>
              <a:rPr lang="en-US" sz="1400" dirty="0" smtClean="0"/>
              <a:t> and </a:t>
            </a:r>
            <a:r>
              <a:rPr lang="en-US" sz="1400" b="1" dirty="0" smtClean="0"/>
              <a:t>Likelihood</a:t>
            </a:r>
            <a:r>
              <a:rPr lang="en-US" sz="1400" dirty="0" smtClean="0"/>
              <a:t>.</a:t>
            </a:r>
          </a:p>
          <a:p>
            <a:pPr marL="914400" lvl="2"/>
            <a:r>
              <a:rPr lang="en-US" sz="1400" dirty="0" smtClean="0"/>
              <a:t>Assumes effectiveness of existing RM controls</a:t>
            </a:r>
          </a:p>
          <a:p>
            <a:pPr marL="914400" lvl="2"/>
            <a:r>
              <a:rPr lang="en-US" sz="1400" dirty="0" smtClean="0"/>
              <a:t>Used to identify a risk’s position on a </a:t>
            </a:r>
            <a:r>
              <a:rPr lang="en-US" sz="1400" b="1" dirty="0" smtClean="0"/>
              <a:t>Risk Map</a:t>
            </a:r>
            <a:r>
              <a:rPr lang="en-US" sz="1400" dirty="0" smtClean="0"/>
              <a:t>.</a:t>
            </a:r>
          </a:p>
          <a:p>
            <a:pPr marL="685800" lvl="2" indent="0">
              <a:buNone/>
            </a:pPr>
            <a:endParaRPr lang="en-US" sz="1400" dirty="0" smtClean="0"/>
          </a:p>
          <a:p>
            <a:pPr marL="0" indent="0">
              <a:buNone/>
            </a:pPr>
            <a:r>
              <a:rPr lang="en-US" sz="1600" b="1" dirty="0" smtClean="0"/>
              <a:t>Risk Ranking Calculation Steps</a:t>
            </a:r>
          </a:p>
          <a:p>
            <a:pPr marL="461963" lvl="1" indent="-234950"/>
            <a:r>
              <a:rPr lang="en-US" sz="1400" dirty="0" smtClean="0"/>
              <a:t>Multiply the </a:t>
            </a:r>
            <a:r>
              <a:rPr lang="en-US" sz="1400" b="1" dirty="0"/>
              <a:t>Impact</a:t>
            </a:r>
            <a:r>
              <a:rPr lang="en-US" sz="1400" dirty="0"/>
              <a:t>  </a:t>
            </a:r>
            <a:r>
              <a:rPr lang="en-US" sz="1400" dirty="0" smtClean="0"/>
              <a:t>X </a:t>
            </a:r>
            <a:r>
              <a:rPr lang="en-US" sz="1400" b="1" dirty="0"/>
              <a:t>Likelihood </a:t>
            </a:r>
            <a:endParaRPr lang="en-US" sz="1400" b="1" dirty="0" smtClean="0"/>
          </a:p>
          <a:p>
            <a:pPr marL="461963" lvl="1" indent="-234950"/>
            <a:r>
              <a:rPr lang="en-US" sz="1400" dirty="0" smtClean="0"/>
              <a:t>May also Consider </a:t>
            </a:r>
            <a:r>
              <a:rPr lang="en-US" sz="1400" b="1" dirty="0" smtClean="0">
                <a:solidFill>
                  <a:srgbClr val="A21C45"/>
                </a:solidFill>
              </a:rPr>
              <a:t>Velocity &amp; Detection</a:t>
            </a:r>
            <a:endParaRPr lang="en-US" sz="1400" dirty="0" smtClean="0">
              <a:solidFill>
                <a:srgbClr val="A21C45"/>
              </a:solidFill>
            </a:endParaRPr>
          </a:p>
          <a:p>
            <a:pPr marL="461963" lvl="1" indent="-234950"/>
            <a:r>
              <a:rPr lang="en-US" sz="1400" dirty="0" smtClean="0"/>
              <a:t>Assign one of four risk rankings (very high, high, medium or low) based upon number</a:t>
            </a:r>
          </a:p>
          <a:p>
            <a:pPr marL="227013" lvl="1" indent="0">
              <a:buNone/>
            </a:pPr>
            <a:endParaRPr lang="en-US" sz="1400" dirty="0" smtClean="0"/>
          </a:p>
          <a:p>
            <a:pPr marL="0" indent="0">
              <a:buNone/>
            </a:pPr>
            <a:r>
              <a:rPr lang="en-US" sz="1600" b="1" dirty="0" smtClean="0"/>
              <a:t>Risk Ranking</a:t>
            </a:r>
          </a:p>
          <a:p>
            <a:endParaRPr lang="en-US" sz="1400" dirty="0"/>
          </a:p>
        </p:txBody>
      </p:sp>
      <p:sp>
        <p:nvSpPr>
          <p:cNvPr id="5" name="Rectangle 4"/>
          <p:cNvSpPr/>
          <p:nvPr/>
        </p:nvSpPr>
        <p:spPr>
          <a:xfrm>
            <a:off x="2971800" y="2156183"/>
            <a:ext cx="4724400" cy="2762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t"/>
          <a:lstStyle/>
          <a:p>
            <a:pPr marL="274320" indent="-274320">
              <a:spcBef>
                <a:spcPts val="600"/>
              </a:spcBef>
              <a:spcAft>
                <a:spcPts val="400"/>
              </a:spcAft>
              <a:buFont typeface="Wingdings" charset="2"/>
              <a:buChar char="§"/>
            </a:pPr>
            <a:endParaRPr lang="en-US" sz="1200" spc="-50" dirty="0">
              <a:solidFill>
                <a:srgbClr val="30516B"/>
              </a:solidFill>
              <a:latin typeface="Arial"/>
              <a:ea typeface="Verdana" panose="020B0604030504040204" pitchFamily="34" charset="0"/>
              <a:cs typeface="Arial"/>
            </a:endParaRPr>
          </a:p>
        </p:txBody>
      </p:sp>
      <p:graphicFrame>
        <p:nvGraphicFramePr>
          <p:cNvPr id="9" name="Group 122"/>
          <p:cNvGraphicFramePr>
            <a:graphicFrameLocks noGrp="1"/>
          </p:cNvGraphicFramePr>
          <p:nvPr>
            <p:extLst>
              <p:ext uri="{D42A27DB-BD31-4B8C-83A1-F6EECF244321}">
                <p14:modId xmlns:p14="http://schemas.microsoft.com/office/powerpoint/2010/main" val="2888761468"/>
              </p:ext>
            </p:extLst>
          </p:nvPr>
        </p:nvGraphicFramePr>
        <p:xfrm>
          <a:off x="6035040" y="2468880"/>
          <a:ext cx="2743200" cy="2743200"/>
        </p:xfrm>
        <a:graphic>
          <a:graphicData uri="http://schemas.openxmlformats.org/drawingml/2006/table">
            <a:tbl>
              <a:tblPr/>
              <a:tblGrid>
                <a:gridCol w="548640"/>
                <a:gridCol w="548640"/>
                <a:gridCol w="548640"/>
                <a:gridCol w="548640"/>
                <a:gridCol w="548640"/>
              </a:tblGrid>
              <a:tr h="5486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00133"/>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21C45"/>
                    </a:solidFill>
                  </a:tcPr>
                </a:tc>
              </a:tr>
              <a:tr h="5486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21C45"/>
                    </a:solidFill>
                  </a:tcPr>
                </a:tc>
              </a:tr>
              <a:tr h="5486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r>
              <a:tr h="5486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6420"/>
                    </a:solidFill>
                  </a:tcPr>
                </a:tc>
              </a:tr>
              <a:tr h="5486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12" charset="-128"/>
                      </a:endParaRPr>
                    </a:p>
                  </a:txBody>
                  <a:tcPr marL="84406" marR="84406"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3C757"/>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42198745"/>
              </p:ext>
            </p:extLst>
          </p:nvPr>
        </p:nvGraphicFramePr>
        <p:xfrm>
          <a:off x="609600" y="5029200"/>
          <a:ext cx="3733800" cy="1600200"/>
        </p:xfrm>
        <a:graphic>
          <a:graphicData uri="http://schemas.openxmlformats.org/drawingml/2006/table">
            <a:tbl>
              <a:tblPr firstRow="1" bandRow="1">
                <a:tableStyleId>{073A0DAA-6AF3-43AB-8588-CEC1D06C72B9}</a:tableStyleId>
              </a:tblPr>
              <a:tblGrid>
                <a:gridCol w="933450"/>
                <a:gridCol w="2800350"/>
              </a:tblGrid>
              <a:tr h="3200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Rank</a:t>
                      </a:r>
                    </a:p>
                  </a:txBody>
                  <a:tcPr marL="84406" marR="84406" anchor="ctr" horzOverflow="overflow">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0808"/>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Range</a:t>
                      </a:r>
                    </a:p>
                  </a:txBody>
                  <a:tcPr marL="42203" marR="42203" horzOverflow="overflow">
                    <a:lnB w="12700" cap="flat" cmpd="sng" algn="ctr">
                      <a:solidFill>
                        <a:srgbClr val="FFFFFF"/>
                      </a:solidFill>
                      <a:prstDash val="solid"/>
                      <a:round/>
                      <a:headEnd type="none" w="med" len="med"/>
                      <a:tailEnd type="none" w="med" len="med"/>
                    </a:lnB>
                    <a:solidFill>
                      <a:srgbClr val="080808"/>
                    </a:solidFill>
                  </a:tcPr>
                </a:tc>
              </a:tr>
              <a:tr h="3200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Very high</a:t>
                      </a:r>
                    </a:p>
                  </a:txBody>
                  <a:tcPr marL="84406" marR="84406"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21C45"/>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Greater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17.0</a:t>
                      </a:r>
                    </a:p>
                  </a:txBody>
                  <a:tcPr marL="42203" marR="42203"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5E6"/>
                    </a:solidFill>
                  </a:tcPr>
                </a:tc>
              </a:tr>
              <a:tr h="3200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High</a:t>
                      </a:r>
                    </a:p>
                  </a:txBody>
                  <a:tcPr marL="84406" marR="84406"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6420"/>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Greater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10.0</a:t>
                      </a: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 but less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17.0</a:t>
                      </a:r>
                    </a:p>
                  </a:txBody>
                  <a:tcPr marL="42203" marR="42203"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5E6"/>
                    </a:solidFill>
                  </a:tcPr>
                </a:tc>
              </a:tr>
              <a:tr h="3200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Medium</a:t>
                      </a:r>
                    </a:p>
                  </a:txBody>
                  <a:tcPr marL="84406" marR="84406"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C75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Greater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5</a:t>
                      </a: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 but less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10.0</a:t>
                      </a:r>
                    </a:p>
                  </a:txBody>
                  <a:tcPr marL="42203" marR="42203"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5E6"/>
                    </a:solidFill>
                  </a:tcPr>
                </a:tc>
              </a:tr>
              <a:tr h="32004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Low</a:t>
                      </a:r>
                    </a:p>
                  </a:txBody>
                  <a:tcPr marL="84406" marR="84406" anchor="ctr" horzOverflow="overflow">
                    <a:lnT w="12700" cap="flat" cmpd="sng" algn="ctr">
                      <a:solidFill>
                        <a:srgbClr val="FFFFFF"/>
                      </a:solidFill>
                      <a:prstDash val="solid"/>
                      <a:round/>
                      <a:headEnd type="none" w="med" len="med"/>
                      <a:tailEnd type="none" w="med" len="med"/>
                    </a:lnT>
                    <a:solidFill>
                      <a:srgbClr val="498137"/>
                    </a:solidFill>
                  </a:tcPr>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0" i="0" u="none" strike="noStrike" cap="none" normalizeH="0" baseline="0" dirty="0" smtClean="0">
                          <a:ln>
                            <a:noFill/>
                          </a:ln>
                          <a:solidFill>
                            <a:schemeClr val="accent2">
                              <a:lumMod val="75000"/>
                            </a:schemeClr>
                          </a:solidFill>
                          <a:effectLst/>
                          <a:latin typeface="Arial" charset="0"/>
                          <a:ea typeface="ＭＳ Ｐゴシック" pitchFamily="-112" charset="-128"/>
                        </a:rPr>
                        <a:t>Less than </a:t>
                      </a:r>
                      <a:r>
                        <a:rPr kumimoji="0" lang="en-US" sz="1200" b="1" i="1" u="none" strike="noStrike" cap="none" normalizeH="0" baseline="0" dirty="0" smtClean="0">
                          <a:ln>
                            <a:noFill/>
                          </a:ln>
                          <a:solidFill>
                            <a:schemeClr val="accent2">
                              <a:lumMod val="75000"/>
                            </a:schemeClr>
                          </a:solidFill>
                          <a:effectLst/>
                          <a:latin typeface="Arial" charset="0"/>
                          <a:ea typeface="ＭＳ Ｐゴシック" pitchFamily="-112" charset="-128"/>
                        </a:rPr>
                        <a:t>5.0</a:t>
                      </a:r>
                    </a:p>
                  </a:txBody>
                  <a:tcPr marL="42203" marR="42203" horzOverflow="overflow">
                    <a:lnT w="12700" cap="flat" cmpd="sng" algn="ctr">
                      <a:solidFill>
                        <a:srgbClr val="FFFFFF"/>
                      </a:solidFill>
                      <a:prstDash val="solid"/>
                      <a:round/>
                      <a:headEnd type="none" w="med" len="med"/>
                      <a:tailEnd type="none" w="med" len="med"/>
                    </a:lnT>
                    <a:solidFill>
                      <a:srgbClr val="E4E5E6"/>
                    </a:solidFill>
                  </a:tcPr>
                </a:tc>
              </a:tr>
            </a:tbl>
          </a:graphicData>
        </a:graphic>
      </p:graphicFrame>
      <p:graphicFrame>
        <p:nvGraphicFramePr>
          <p:cNvPr id="19" name="Table 18"/>
          <p:cNvGraphicFramePr>
            <a:graphicFrameLocks noGrp="1"/>
          </p:cNvGraphicFramePr>
          <p:nvPr>
            <p:extLst/>
          </p:nvPr>
        </p:nvGraphicFramePr>
        <p:xfrm>
          <a:off x="6035040" y="5212080"/>
          <a:ext cx="2743200" cy="548640"/>
        </p:xfrm>
        <a:graphic>
          <a:graphicData uri="http://schemas.openxmlformats.org/drawingml/2006/table">
            <a:tbl>
              <a:tblPr firstRow="1" bandRow="1">
                <a:tableStyleId>{5C22544A-7EE6-4342-B048-85BDC9FD1C3A}</a:tableStyleId>
              </a:tblPr>
              <a:tblGrid>
                <a:gridCol w="914400"/>
                <a:gridCol w="914400"/>
                <a:gridCol w="914400"/>
              </a:tblGrid>
              <a:tr h="274320">
                <a:tc>
                  <a:txBody>
                    <a:bodyPr/>
                    <a:lstStyle/>
                    <a:p>
                      <a:pPr algn="ctr"/>
                      <a:r>
                        <a:rPr lang="en-US" sz="1000" b="1" dirty="0" smtClean="0">
                          <a:solidFill>
                            <a:schemeClr val="tx1"/>
                          </a:solidFill>
                          <a:latin typeface="Arial" panose="020B0604020202020204" pitchFamily="34" charset="0"/>
                          <a:cs typeface="Arial" panose="020B0604020202020204" pitchFamily="34" charset="0"/>
                        </a:rPr>
                        <a:t>Unlikely</a:t>
                      </a: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noFill/>
                  </a:tcPr>
                </a:tc>
                <a:tc>
                  <a:txBody>
                    <a:bodyPr/>
                    <a:lstStyle/>
                    <a:p>
                      <a:pPr algn="ctr"/>
                      <a:r>
                        <a:rPr lang="en-US" sz="1000" b="1" dirty="0" smtClean="0">
                          <a:solidFill>
                            <a:schemeClr val="tx1"/>
                          </a:solidFill>
                          <a:latin typeface="Arial" panose="020B0604020202020204" pitchFamily="34" charset="0"/>
                          <a:cs typeface="Arial" panose="020B0604020202020204" pitchFamily="34" charset="0"/>
                        </a:rPr>
                        <a:t>Potential</a:t>
                      </a: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noFill/>
                  </a:tcPr>
                </a:tc>
                <a:tc>
                  <a:txBody>
                    <a:bodyPr/>
                    <a:lstStyle/>
                    <a:p>
                      <a:pPr algn="ctr"/>
                      <a:r>
                        <a:rPr lang="en-US" sz="1000" b="1" dirty="0" smtClean="0">
                          <a:solidFill>
                            <a:schemeClr val="tx1"/>
                          </a:solidFill>
                          <a:latin typeface="Arial" panose="020B0604020202020204" pitchFamily="34" charset="0"/>
                          <a:cs typeface="Arial" panose="020B0604020202020204" pitchFamily="34" charset="0"/>
                        </a:rPr>
                        <a:t>Likely</a:t>
                      </a: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noFill/>
                  </a:tcPr>
                </a:tc>
              </a:tr>
              <a:tr h="274320">
                <a:tc gridSpan="3">
                  <a:txBody>
                    <a:bodyPr/>
                    <a:lstStyle/>
                    <a:p>
                      <a:pPr algn="ctr"/>
                      <a:r>
                        <a:rPr lang="en-US" sz="1400" b="1" dirty="0" smtClean="0">
                          <a:solidFill>
                            <a:schemeClr val="tx1"/>
                          </a:solidFill>
                          <a:latin typeface="Arial" panose="020B0604020202020204" pitchFamily="34" charset="0"/>
                          <a:cs typeface="Arial" panose="020B0604020202020204" pitchFamily="34" charset="0"/>
                        </a:rPr>
                        <a:t>Likelihood</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noFill/>
                  </a:tcPr>
                </a:tc>
                <a:tc hMerge="1">
                  <a:txBody>
                    <a:bodyPr/>
                    <a:lstStyle/>
                    <a:p>
                      <a:pPr algn="ctr"/>
                      <a:endParaRPr lang="en-US" sz="14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pPr algn="r"/>
                      <a:endParaRPr lang="en-US" sz="1000" b="1" dirty="0">
                        <a:solidFill>
                          <a:schemeClr val="tx1"/>
                        </a:solidFill>
                        <a:latin typeface="Arial" panose="020B0604020202020204" pitchFamily="34" charset="0"/>
                        <a:cs typeface="Arial" panose="020B0604020202020204" pitchFamily="34" charset="0"/>
                      </a:endParaRPr>
                    </a:p>
                  </a:txBody>
                  <a:tcPr>
                    <a:noFill/>
                  </a:tcPr>
                </a:tc>
              </a:tr>
            </a:tbl>
          </a:graphicData>
        </a:graphic>
      </p:graphicFrame>
      <p:graphicFrame>
        <p:nvGraphicFramePr>
          <p:cNvPr id="43" name="Table 42"/>
          <p:cNvGraphicFramePr>
            <a:graphicFrameLocks noGrp="1"/>
          </p:cNvGraphicFramePr>
          <p:nvPr>
            <p:extLst/>
          </p:nvPr>
        </p:nvGraphicFramePr>
        <p:xfrm>
          <a:off x="5486400" y="2468880"/>
          <a:ext cx="548640" cy="2743200"/>
        </p:xfrm>
        <a:graphic>
          <a:graphicData uri="http://schemas.openxmlformats.org/drawingml/2006/table">
            <a:tbl>
              <a:tblPr firstRow="1" bandRow="1">
                <a:tableStyleId>{5C22544A-7EE6-4342-B048-85BDC9FD1C3A}</a:tableStyleId>
              </a:tblPr>
              <a:tblGrid>
                <a:gridCol w="274320"/>
                <a:gridCol w="274320"/>
              </a:tblGrid>
              <a:tr h="914400">
                <a:tc rowSpan="3">
                  <a:txBody>
                    <a:bodyPr/>
                    <a:lstStyle/>
                    <a:p>
                      <a:pPr algn="ctr"/>
                      <a:r>
                        <a:rPr lang="en-US" sz="1400" b="1" dirty="0" smtClean="0">
                          <a:solidFill>
                            <a:schemeClr val="tx1"/>
                          </a:solidFill>
                          <a:latin typeface="Arial" panose="020B0604020202020204" pitchFamily="34" charset="0"/>
                          <a:cs typeface="Arial" panose="020B0604020202020204" pitchFamily="34" charset="0"/>
                        </a:rPr>
                        <a:t>Impact</a:t>
                      </a:r>
                      <a:endParaRPr lang="en-US" sz="1400" b="1" dirty="0">
                        <a:solidFill>
                          <a:schemeClr val="tx1"/>
                        </a:solidFill>
                        <a:latin typeface="Arial" panose="020B0604020202020204" pitchFamily="34" charset="0"/>
                        <a:cs typeface="Arial" panose="020B0604020202020204" pitchFamily="34" charset="0"/>
                      </a:endParaRPr>
                    </a:p>
                  </a:txBody>
                  <a:tcPr marL="0" marR="0" marT="0" marB="0" vert="vert270" anchor="ctr">
                    <a:noFill/>
                  </a:tcPr>
                </a:tc>
                <a:tc>
                  <a:txBody>
                    <a:bodyPr/>
                    <a:lstStyle/>
                    <a:p>
                      <a:pPr algn="ctr"/>
                      <a:r>
                        <a:rPr lang="en-US" sz="1000" b="1" dirty="0" smtClean="0">
                          <a:solidFill>
                            <a:schemeClr val="tx1"/>
                          </a:solidFill>
                          <a:latin typeface="Arial" panose="020B0604020202020204" pitchFamily="34" charset="0"/>
                          <a:cs typeface="Arial" panose="020B0604020202020204" pitchFamily="34" charset="0"/>
                        </a:rPr>
                        <a:t>Critical</a:t>
                      </a:r>
                      <a:endParaRPr lang="en-US" sz="1000" b="1" dirty="0">
                        <a:solidFill>
                          <a:schemeClr val="tx1"/>
                        </a:solidFill>
                        <a:latin typeface="Arial" panose="020B0604020202020204" pitchFamily="34" charset="0"/>
                        <a:cs typeface="Arial" panose="020B0604020202020204" pitchFamily="34" charset="0"/>
                      </a:endParaRPr>
                    </a:p>
                  </a:txBody>
                  <a:tcPr marL="0" marR="0" marT="0" marB="0" vert="vert270" anchor="ctr">
                    <a:noFill/>
                  </a:tcPr>
                </a:tc>
              </a:tr>
              <a:tr h="914400">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vert="vert270">
                    <a:noFill/>
                  </a:tcPr>
                </a:tc>
                <a:tc>
                  <a:txBody>
                    <a:bodyPr/>
                    <a:lstStyle/>
                    <a:p>
                      <a:pPr algn="ctr"/>
                      <a:r>
                        <a:rPr lang="en-US" sz="1000" b="1" dirty="0" smtClean="0">
                          <a:solidFill>
                            <a:schemeClr val="tx1"/>
                          </a:solidFill>
                          <a:latin typeface="Arial" panose="020B0604020202020204" pitchFamily="34" charset="0"/>
                          <a:cs typeface="Arial" panose="020B0604020202020204" pitchFamily="34" charset="0"/>
                        </a:rPr>
                        <a:t>Moderate</a:t>
                      </a:r>
                      <a:endParaRPr lang="en-US" sz="1000" b="1" dirty="0">
                        <a:solidFill>
                          <a:schemeClr val="tx1"/>
                        </a:solidFill>
                        <a:latin typeface="Arial" panose="020B0604020202020204" pitchFamily="34" charset="0"/>
                        <a:cs typeface="Arial" panose="020B0604020202020204" pitchFamily="34" charset="0"/>
                      </a:endParaRPr>
                    </a:p>
                  </a:txBody>
                  <a:tcPr marL="0" marR="0" marT="0" marB="0" vert="vert270" anchor="ctr">
                    <a:noFill/>
                  </a:tcPr>
                </a:tc>
              </a:tr>
              <a:tr h="914400">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vert="vert270">
                    <a:noFill/>
                  </a:tcPr>
                </a:tc>
                <a:tc>
                  <a:txBody>
                    <a:bodyPr/>
                    <a:lstStyle/>
                    <a:p>
                      <a:pPr algn="ctr"/>
                      <a:r>
                        <a:rPr lang="en-US" sz="1000" b="1" dirty="0" smtClean="0">
                          <a:solidFill>
                            <a:schemeClr val="tx1"/>
                          </a:solidFill>
                          <a:latin typeface="Arial" panose="020B0604020202020204" pitchFamily="34" charset="0"/>
                          <a:cs typeface="Arial" panose="020B0604020202020204" pitchFamily="34" charset="0"/>
                        </a:rPr>
                        <a:t>Insignificant</a:t>
                      </a:r>
                      <a:endParaRPr lang="en-US" sz="1000" b="1" dirty="0">
                        <a:solidFill>
                          <a:schemeClr val="tx1"/>
                        </a:solidFill>
                        <a:latin typeface="Arial" panose="020B0604020202020204" pitchFamily="34" charset="0"/>
                        <a:cs typeface="Arial" panose="020B0604020202020204" pitchFamily="34" charset="0"/>
                      </a:endParaRPr>
                    </a:p>
                  </a:txBody>
                  <a:tcPr marL="0" marR="0" marT="0" marB="0" vert="vert270" anchor="ctr">
                    <a:noFill/>
                  </a:tcPr>
                </a:tc>
              </a:tr>
            </a:tbl>
          </a:graphicData>
        </a:graphic>
      </p:graphicFrame>
      <p:graphicFrame>
        <p:nvGraphicFramePr>
          <p:cNvPr id="21" name="Table 20"/>
          <p:cNvGraphicFramePr>
            <a:graphicFrameLocks noGrp="1"/>
          </p:cNvGraphicFramePr>
          <p:nvPr>
            <p:extLst/>
          </p:nvPr>
        </p:nvGraphicFramePr>
        <p:xfrm>
          <a:off x="6035040" y="1920240"/>
          <a:ext cx="2743200" cy="548640"/>
        </p:xfrm>
        <a:graphic>
          <a:graphicData uri="http://schemas.openxmlformats.org/drawingml/2006/table">
            <a:tbl>
              <a:tblPr firstRow="1" bandRow="1">
                <a:tableStyleId>{5C22544A-7EE6-4342-B048-85BDC9FD1C3A}</a:tableStyleId>
              </a:tblPr>
              <a:tblGrid>
                <a:gridCol w="2743200"/>
              </a:tblGrid>
              <a:tr h="548640">
                <a:tc>
                  <a:txBody>
                    <a:bodyPr/>
                    <a:lstStyle/>
                    <a:p>
                      <a:pPr algn="ctr"/>
                      <a:r>
                        <a:rPr lang="en-US" sz="2000" dirty="0" smtClean="0">
                          <a:solidFill>
                            <a:schemeClr val="tx1"/>
                          </a:solidFill>
                          <a:latin typeface="Arial" panose="020B0604020202020204" pitchFamily="34" charset="0"/>
                          <a:cs typeface="Arial" panose="020B0604020202020204" pitchFamily="34" charset="0"/>
                        </a:rPr>
                        <a:t>Risk Ranking Matrix</a:t>
                      </a:r>
                      <a:endParaRPr lang="en-US" sz="2000"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cxnSp>
        <p:nvCxnSpPr>
          <p:cNvPr id="10" name="Straight Arrow Connector 9"/>
          <p:cNvCxnSpPr/>
          <p:nvPr/>
        </p:nvCxnSpPr>
        <p:spPr>
          <a:xfrm>
            <a:off x="4746394" y="2971800"/>
            <a:ext cx="794211" cy="0"/>
          </a:xfrm>
          <a:prstGeom prst="straightConnector1">
            <a:avLst/>
          </a:prstGeom>
          <a:ln>
            <a:solidFill>
              <a:srgbClr val="A00133"/>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800600" y="4191000"/>
            <a:ext cx="685800" cy="0"/>
          </a:xfrm>
          <a:prstGeom prst="straightConnector1">
            <a:avLst/>
          </a:prstGeom>
          <a:ln>
            <a:solidFill>
              <a:srgbClr val="A21C45"/>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4745" y="4244363"/>
            <a:ext cx="1655" cy="1131754"/>
          </a:xfrm>
          <a:prstGeom prst="straightConnector1">
            <a:avLst/>
          </a:prstGeom>
          <a:ln>
            <a:solidFill>
              <a:srgbClr val="A00133"/>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447726" y="5376117"/>
            <a:ext cx="960119" cy="1"/>
          </a:xfrm>
          <a:prstGeom prst="straightConnector1">
            <a:avLst/>
          </a:prstGeom>
          <a:ln>
            <a:solidFill>
              <a:srgbClr val="A00133"/>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46152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09800" y="228600"/>
            <a:ext cx="6400800" cy="1066799"/>
          </a:xfrm>
        </p:spPr>
        <p:txBody>
          <a:bodyPr/>
          <a:lstStyle/>
          <a:p>
            <a:r>
              <a:rPr lang="en-US" sz="2800" b="1" dirty="0" smtClean="0"/>
              <a:t>Risk Ranking &amp; </a:t>
            </a:r>
            <a:br>
              <a:rPr lang="en-US" sz="2800" b="1" dirty="0" smtClean="0"/>
            </a:br>
            <a:r>
              <a:rPr lang="en-US" sz="2800" b="1" dirty="0" smtClean="0"/>
              <a:t>General Strategy</a:t>
            </a:r>
            <a:br>
              <a:rPr lang="en-US" sz="2800" b="1" dirty="0" smtClean="0"/>
            </a:br>
            <a:r>
              <a:rPr lang="en-US" sz="1600" b="1" i="1" dirty="0" smtClean="0">
                <a:solidFill>
                  <a:srgbClr val="A21C45"/>
                </a:solidFill>
              </a:rPr>
              <a:t>(Walgreen’s </a:t>
            </a:r>
            <a:r>
              <a:rPr lang="en-US" sz="1600" i="1" dirty="0" smtClean="0">
                <a:solidFill>
                  <a:srgbClr val="A21C45"/>
                </a:solidFill>
              </a:rPr>
              <a:t>example)</a:t>
            </a:r>
            <a:endParaRPr lang="en-US" sz="1600" b="1" i="1" dirty="0" smtClean="0">
              <a:solidFill>
                <a:srgbClr val="A21C45"/>
              </a:solidFill>
            </a:endParaRPr>
          </a:p>
        </p:txBody>
      </p:sp>
      <p:sp>
        <p:nvSpPr>
          <p:cNvPr id="27666" name="TextBox 28"/>
          <p:cNvSpPr txBox="1">
            <a:spLocks noChangeArrowheads="1"/>
          </p:cNvSpPr>
          <p:nvPr/>
        </p:nvSpPr>
        <p:spPr bwMode="auto">
          <a:xfrm>
            <a:off x="2133600" y="35496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cs typeface="Arial Unicode MS" pitchFamily="34" charset="-128"/>
              </a:rPr>
              <a:t>Tolerate</a:t>
            </a:r>
          </a:p>
        </p:txBody>
      </p:sp>
      <p:sp>
        <p:nvSpPr>
          <p:cNvPr id="27667" name="TextBox 29"/>
          <p:cNvSpPr txBox="1">
            <a:spLocks noChangeArrowheads="1"/>
          </p:cNvSpPr>
          <p:nvPr/>
        </p:nvSpPr>
        <p:spPr bwMode="auto">
          <a:xfrm>
            <a:off x="5334000" y="3409950"/>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solidFill>
                  <a:schemeClr val="bg1"/>
                </a:solidFill>
                <a:cs typeface="Arial Unicode MS" pitchFamily="34" charset="-128"/>
              </a:rPr>
              <a:t>Contingency</a:t>
            </a:r>
          </a:p>
          <a:p>
            <a:pPr algn="ctr" eaLnBrk="1" hangingPunct="1"/>
            <a:r>
              <a:rPr lang="en-US" sz="1600">
                <a:solidFill>
                  <a:schemeClr val="bg1"/>
                </a:solidFill>
                <a:cs typeface="Arial Unicode MS" pitchFamily="34" charset="-128"/>
              </a:rPr>
              <a:t>Planning</a:t>
            </a:r>
          </a:p>
        </p:txBody>
      </p:sp>
      <p:sp>
        <p:nvSpPr>
          <p:cNvPr id="27668" name="TextBox 30"/>
          <p:cNvSpPr txBox="1">
            <a:spLocks noChangeArrowheads="1"/>
          </p:cNvSpPr>
          <p:nvPr/>
        </p:nvSpPr>
        <p:spPr bwMode="auto">
          <a:xfrm>
            <a:off x="3733800" y="3287713"/>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solidFill>
                  <a:schemeClr val="bg1"/>
                </a:solidFill>
                <a:cs typeface="Arial Unicode MS" pitchFamily="34" charset="-128"/>
              </a:rPr>
              <a:t>Adjust Business Assumptions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22462"/>
            <a:ext cx="55149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633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Scales  - Likelihood</a:t>
            </a:r>
            <a:r>
              <a:rPr lang="en-US" dirty="0"/>
              <a:t/>
            </a:r>
            <a:br>
              <a:rPr lang="en-US" dirty="0"/>
            </a:br>
            <a:r>
              <a:rPr lang="en-US" sz="1600" i="1" dirty="0" smtClean="0">
                <a:solidFill>
                  <a:srgbClr val="A21C45"/>
                </a:solidFill>
              </a:rPr>
              <a:t>(NHS exampl</a:t>
            </a:r>
            <a:r>
              <a:rPr lang="en-US" sz="1600" dirty="0" smtClean="0">
                <a:solidFill>
                  <a:srgbClr val="A21C45"/>
                </a:solidFill>
              </a:rPr>
              <a:t>e)</a:t>
            </a:r>
            <a:endParaRPr lang="en-US" sz="1600" dirty="0">
              <a:solidFill>
                <a:srgbClr val="A21C45"/>
              </a:solidFill>
            </a:endParaRPr>
          </a:p>
        </p:txBody>
      </p:sp>
      <p:sp>
        <p:nvSpPr>
          <p:cNvPr id="4" name="Slide Number Placeholder 3"/>
          <p:cNvSpPr>
            <a:spLocks noGrp="1"/>
          </p:cNvSpPr>
          <p:nvPr>
            <p:ph type="sldNum" sz="quarter" idx="12"/>
          </p:nvPr>
        </p:nvSpPr>
        <p:spPr/>
        <p:txBody>
          <a:bodyPr/>
          <a:lstStyle/>
          <a:p>
            <a:fld id="{9B7C9AA8-325D-49C9-B846-7B41702E2AD0}" type="slidenum">
              <a:rPr lang="en-US" smtClean="0"/>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54707999"/>
              </p:ext>
            </p:extLst>
          </p:nvPr>
        </p:nvGraphicFramePr>
        <p:xfrm>
          <a:off x="228600" y="1828800"/>
          <a:ext cx="8686800" cy="3776708"/>
        </p:xfrm>
        <a:graphic>
          <a:graphicData uri="http://schemas.openxmlformats.org/drawingml/2006/table">
            <a:tbl>
              <a:tblPr firstRow="1" bandRow="1">
                <a:tableStyleId>{5C22544A-7EE6-4342-B048-85BDC9FD1C3A}</a:tableStyleId>
              </a:tblPr>
              <a:tblGrid>
                <a:gridCol w="914400"/>
                <a:gridCol w="2286000"/>
                <a:gridCol w="5486400"/>
              </a:tblGrid>
              <a:tr h="457200">
                <a:tc>
                  <a:txBody>
                    <a:bodyPr/>
                    <a:lstStyle/>
                    <a:p>
                      <a:pPr algn="ctr"/>
                      <a:r>
                        <a:rPr lang="en-US" sz="1800" spc="0" dirty="0" smtClean="0">
                          <a:latin typeface="Arial" panose="020B0604020202020204" pitchFamily="34" charset="0"/>
                          <a:cs typeface="Arial" panose="020B0604020202020204" pitchFamily="34" charset="0"/>
                        </a:rPr>
                        <a:t>Rating</a:t>
                      </a:r>
                      <a:endParaRPr lang="en-US" sz="18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800" spc="0" dirty="0" smtClean="0">
                          <a:latin typeface="Arial" panose="020B0604020202020204" pitchFamily="34" charset="0"/>
                          <a:cs typeface="Arial" panose="020B0604020202020204" pitchFamily="34" charset="0"/>
                        </a:rPr>
                        <a:t>Description</a:t>
                      </a:r>
                      <a:endParaRPr lang="en-US" sz="18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800" spc="0" dirty="0" smtClean="0">
                          <a:latin typeface="Arial" panose="020B0604020202020204" pitchFamily="34" charset="0"/>
                          <a:cs typeface="Arial" panose="020B0604020202020204" pitchFamily="34" charset="0"/>
                        </a:rPr>
                        <a:t>Characteristics</a:t>
                      </a:r>
                      <a:endParaRPr lang="en-US" sz="1800" b="1" spc="0" dirty="0">
                        <a:solidFill>
                          <a:schemeClr val="bg1"/>
                        </a:solidFill>
                        <a:latin typeface="Arial" panose="020B0604020202020204" pitchFamily="34" charset="0"/>
                        <a:cs typeface="Arial" panose="020B0604020202020204" pitchFamily="34" charset="0"/>
                      </a:endParaRPr>
                    </a:p>
                  </a:txBody>
                  <a:tcPr marL="45720" marR="45720" anchor="ctr"/>
                </a:tc>
              </a:tr>
              <a:tr h="843008">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600" b="1" u="none" strike="noStrike" cap="none" spc="0" normalizeH="0" baseline="0" dirty="0" smtClean="0">
                          <a:ln>
                            <a:noFill/>
                          </a:ln>
                          <a:effectLst/>
                          <a:latin typeface="Arial" panose="020B0604020202020204" pitchFamily="34" charset="0"/>
                          <a:cs typeface="Arial" panose="020B0604020202020204" pitchFamily="34" charset="0"/>
                        </a:rPr>
                        <a:t>5</a:t>
                      </a:r>
                      <a:endParaRPr kumimoji="0" lang="en-US" sz="16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Almost Certain/</a:t>
                      </a:r>
                      <a:r>
                        <a:rPr kumimoji="0" lang="en-US" sz="1400" b="0" u="none" strike="noStrike" cap="none" spc="0" normalizeH="0" baseline="0" dirty="0" smtClean="0">
                          <a:ln>
                            <a:noFill/>
                          </a:ln>
                          <a:solidFill>
                            <a:srgbClr val="FF00FF"/>
                          </a:solidFill>
                          <a:effectLst/>
                          <a:latin typeface="Arial" panose="020B0604020202020204" pitchFamily="34" charset="0"/>
                          <a:cs typeface="Arial" panose="020B0604020202020204" pitchFamily="34" charset="0"/>
                        </a:rPr>
                        <a:t/>
                      </a:r>
                      <a:br>
                        <a:rPr kumimoji="0" lang="en-US" sz="1400" b="0" u="none" strike="noStrike" cap="none" spc="0" normalizeH="0" baseline="0" dirty="0" smtClean="0">
                          <a:ln>
                            <a:noFill/>
                          </a:ln>
                          <a:solidFill>
                            <a:srgbClr val="FF00FF"/>
                          </a:solidFill>
                          <a:effectLst/>
                          <a:latin typeface="Arial" panose="020B0604020202020204" pitchFamily="34" charset="0"/>
                          <a:cs typeface="Arial" panose="020B0604020202020204" pitchFamily="34" charset="0"/>
                        </a:rPr>
                      </a:b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Already Occurring</a:t>
                      </a:r>
                      <a:endParaRPr kumimoji="0" lang="en-US" sz="1400" b="0"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Knowledge-based decisions by trained person</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Controls - Not working/may not exist</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Expected to Occur - </a:t>
                      </a:r>
                      <a:r>
                        <a:rPr kumimoji="0" lang="en-US" sz="1400" b="1" u="none" strike="noStrike" cap="none" spc="0" normalizeH="0" baseline="0" dirty="0" smtClean="0">
                          <a:ln>
                            <a:noFill/>
                          </a:ln>
                          <a:solidFill>
                            <a:srgbClr val="A21C45"/>
                          </a:solidFill>
                          <a:effectLst/>
                          <a:latin typeface="Arial" panose="020B0604020202020204" pitchFamily="34" charset="0"/>
                          <a:cs typeface="Arial" panose="020B0604020202020204" pitchFamily="34" charset="0"/>
                        </a:rPr>
                        <a:t>Daily/weekly</a:t>
                      </a:r>
                      <a:endParaRPr kumimoji="0" lang="en-US" sz="1400" b="1" i="0" u="none" strike="noStrike" cap="none" spc="0" normalizeH="0" baseline="0" dirty="0" smtClean="0">
                        <a:ln>
                          <a:noFill/>
                        </a:ln>
                        <a:solidFill>
                          <a:srgbClr val="A21C45"/>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546145">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600" b="1" u="none" strike="noStrike" cap="none" spc="0" normalizeH="0" baseline="0" dirty="0" smtClean="0">
                          <a:ln>
                            <a:noFill/>
                          </a:ln>
                          <a:effectLst/>
                          <a:latin typeface="Arial" panose="020B0604020202020204" pitchFamily="34" charset="0"/>
                          <a:cs typeface="Arial" panose="020B0604020202020204" pitchFamily="34" charset="0"/>
                        </a:rPr>
                        <a:t>4</a:t>
                      </a:r>
                      <a:endParaRPr kumimoji="0" lang="en-US" sz="16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Likely</a:t>
                      </a:r>
                      <a:endParaRPr kumimoji="0" lang="en-US" sz="1400" b="0"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Rule-based decisions by trained person</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Expected to Occur: </a:t>
                      </a:r>
                      <a:r>
                        <a:rPr kumimoji="0" lang="en-US" sz="1400" b="1" u="none" strike="noStrike" cap="none" spc="0" normalizeH="0" baseline="0" dirty="0" smtClean="0">
                          <a:ln>
                            <a:noFill/>
                          </a:ln>
                          <a:solidFill>
                            <a:srgbClr val="A21C45"/>
                          </a:solidFill>
                          <a:effectLst/>
                          <a:latin typeface="Arial" panose="020B0604020202020204" pitchFamily="34" charset="0"/>
                          <a:cs typeface="Arial" panose="020B0604020202020204" pitchFamily="34" charset="0"/>
                        </a:rPr>
                        <a:t>Annually</a:t>
                      </a:r>
                      <a:endParaRPr kumimoji="0" lang="en-US" sz="1400" b="1" i="0" u="none" strike="noStrike" cap="none" spc="0" normalizeH="0" baseline="0" dirty="0" smtClean="0">
                        <a:ln>
                          <a:noFill/>
                        </a:ln>
                        <a:solidFill>
                          <a:srgbClr val="A21C45"/>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689518">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600" b="1" u="none" strike="noStrike" cap="none" spc="0" normalizeH="0" baseline="0" dirty="0" smtClean="0">
                          <a:ln>
                            <a:noFill/>
                          </a:ln>
                          <a:effectLst/>
                          <a:latin typeface="Arial" panose="020B0604020202020204" pitchFamily="34" charset="0"/>
                          <a:cs typeface="Arial" panose="020B0604020202020204" pitchFamily="34" charset="0"/>
                        </a:rPr>
                        <a:t>3</a:t>
                      </a:r>
                      <a:endParaRPr kumimoji="0" lang="en-US" sz="16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Potential</a:t>
                      </a:r>
                      <a:endParaRPr kumimoji="0" lang="en-US" sz="1400" b="0"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Automated or controlled by trained person</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Controls - preventative not detective</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Expected to Occur -  </a:t>
                      </a:r>
                      <a:r>
                        <a:rPr kumimoji="0" lang="en-US" sz="1400" b="1" u="none" strike="noStrike" cap="none" spc="0" normalizeH="0" baseline="0" dirty="0" smtClean="0">
                          <a:ln>
                            <a:noFill/>
                          </a:ln>
                          <a:solidFill>
                            <a:srgbClr val="A21C45"/>
                          </a:solidFill>
                          <a:effectLst/>
                          <a:latin typeface="Arial" panose="020B0604020202020204" pitchFamily="34" charset="0"/>
                          <a:cs typeface="Arial" panose="020B0604020202020204" pitchFamily="34" charset="0"/>
                        </a:rPr>
                        <a:t>every 2 – 5 years </a:t>
                      </a:r>
                      <a:endParaRPr kumimoji="0" lang="en-US" sz="1400" b="1" i="0" u="none" strike="noStrike" cap="none" spc="0" normalizeH="0" baseline="0" dirty="0" smtClean="0">
                        <a:ln>
                          <a:noFill/>
                        </a:ln>
                        <a:solidFill>
                          <a:srgbClr val="A21C45"/>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546145">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600" b="1" u="none" strike="noStrike" cap="none" spc="0" normalizeH="0" baseline="0" dirty="0" smtClean="0">
                          <a:ln>
                            <a:noFill/>
                          </a:ln>
                          <a:effectLst/>
                          <a:latin typeface="Arial" panose="020B0604020202020204" pitchFamily="34" charset="0"/>
                          <a:cs typeface="Arial" panose="020B0604020202020204" pitchFamily="34" charset="0"/>
                        </a:rPr>
                        <a:t>2</a:t>
                      </a:r>
                      <a:endParaRPr kumimoji="0" lang="en-US" sz="16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Unlikely</a:t>
                      </a:r>
                      <a:endParaRPr kumimoji="0" lang="en-US" sz="1400" b="0"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Highly automated with validation &amp; monitoring</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Expected to Occur - </a:t>
                      </a:r>
                      <a:r>
                        <a:rPr kumimoji="0" lang="en-US" sz="1400" b="1" u="none" strike="noStrike" cap="none" spc="0" normalizeH="0" baseline="0" dirty="0" smtClean="0">
                          <a:ln>
                            <a:noFill/>
                          </a:ln>
                          <a:solidFill>
                            <a:srgbClr val="A21C45"/>
                          </a:solidFill>
                          <a:effectLst/>
                          <a:latin typeface="Arial" panose="020B0604020202020204" pitchFamily="34" charset="0"/>
                          <a:cs typeface="Arial" panose="020B0604020202020204" pitchFamily="34" charset="0"/>
                        </a:rPr>
                        <a:t>every 5 – 20 years</a:t>
                      </a:r>
                      <a:endParaRPr kumimoji="0" lang="en-US" sz="1400" b="1" i="0" u="none" strike="noStrike" cap="none" spc="0" normalizeH="0" baseline="0" dirty="0" smtClean="0">
                        <a:ln>
                          <a:noFill/>
                        </a:ln>
                        <a:solidFill>
                          <a:srgbClr val="A21C45"/>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546145">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600" b="1" u="none" strike="noStrike" cap="none" spc="0" normalizeH="0" baseline="0" dirty="0" smtClean="0">
                          <a:ln>
                            <a:noFill/>
                          </a:ln>
                          <a:effectLst/>
                          <a:latin typeface="Arial" panose="020B0604020202020204" pitchFamily="34" charset="0"/>
                          <a:cs typeface="Arial" panose="020B0604020202020204" pitchFamily="34" charset="0"/>
                        </a:rPr>
                        <a:t>1</a:t>
                      </a:r>
                      <a:endParaRPr kumimoji="0" lang="en-US" sz="16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400" b="0" u="none" strike="noStrike" cap="none" spc="0" normalizeH="0" baseline="0" dirty="0" smtClean="0">
                          <a:ln>
                            <a:noFill/>
                          </a:ln>
                          <a:effectLst/>
                          <a:latin typeface="Arial" panose="020B0604020202020204" pitchFamily="34" charset="0"/>
                          <a:cs typeface="Arial" panose="020B0604020202020204" pitchFamily="34" charset="0"/>
                        </a:rPr>
                        <a:t>Rare</a:t>
                      </a:r>
                      <a:endParaRPr kumimoji="0" lang="en-US" sz="1400" b="0"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u="none" strike="noStrike" cap="none" spc="0" normalizeH="0" baseline="0" dirty="0" smtClean="0">
                          <a:ln>
                            <a:noFill/>
                          </a:ln>
                          <a:effectLst/>
                          <a:latin typeface="Arial" panose="020B0604020202020204" pitchFamily="34" charset="0"/>
                          <a:cs typeface="Arial" panose="020B0604020202020204" pitchFamily="34" charset="0"/>
                        </a:rPr>
                        <a:t>Controls: preventative and detective</a:t>
                      </a:r>
                    </a:p>
                    <a:p>
                      <a:pPr marL="285750" marR="0" lvl="0" indent="-2857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400" b="1" u="none" strike="noStrike" cap="none" spc="0" normalizeH="0" baseline="0" dirty="0" smtClean="0">
                          <a:ln>
                            <a:noFill/>
                          </a:ln>
                          <a:solidFill>
                            <a:srgbClr val="A21C45"/>
                          </a:solidFill>
                          <a:effectLst/>
                          <a:latin typeface="Arial" panose="020B0604020202020204" pitchFamily="34" charset="0"/>
                          <a:cs typeface="Arial" panose="020B0604020202020204" pitchFamily="34" charset="0"/>
                        </a:rPr>
                        <a:t>Not expected to occur</a:t>
                      </a:r>
                      <a:endParaRPr kumimoji="0" lang="en-US" sz="1400" b="1" i="0" u="none" strike="noStrike" cap="none" spc="0" normalizeH="0" baseline="0" dirty="0" smtClean="0">
                        <a:ln>
                          <a:noFill/>
                        </a:ln>
                        <a:solidFill>
                          <a:srgbClr val="A21C45"/>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bl>
          </a:graphicData>
        </a:graphic>
      </p:graphicFrame>
    </p:spTree>
    <p:custDataLst>
      <p:tags r:id="rId1"/>
    </p:custDataLst>
    <p:extLst>
      <p:ext uri="{BB962C8B-B14F-4D97-AF65-F5344CB8AC3E}">
        <p14:creationId xmlns:p14="http://schemas.microsoft.com/office/powerpoint/2010/main" val="211194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3" name="Diagram 2"/>
          <p:cNvGraphicFramePr/>
          <p:nvPr>
            <p:extLst>
              <p:ext uri="{D42A27DB-BD31-4B8C-83A1-F6EECF244321}">
                <p14:modId xmlns:p14="http://schemas.microsoft.com/office/powerpoint/2010/main" val="49085526"/>
              </p:ext>
            </p:extLst>
          </p:nvPr>
        </p:nvGraphicFramePr>
        <p:xfrm>
          <a:off x="228600" y="1645920"/>
          <a:ext cx="8686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9B7C9AA8-325D-49C9-B846-7B41702E2AD0}" type="slidenum">
              <a:rPr lang="en-US" smtClean="0"/>
              <a:t>2</a:t>
            </a:fld>
            <a:endParaRPr lang="en-US"/>
          </a:p>
        </p:txBody>
      </p:sp>
    </p:spTree>
    <p:custDataLst>
      <p:tags r:id="rId1"/>
    </p:custDataLst>
    <p:extLst>
      <p:ext uri="{BB962C8B-B14F-4D97-AF65-F5344CB8AC3E}">
        <p14:creationId xmlns:p14="http://schemas.microsoft.com/office/powerpoint/2010/main" val="7328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Scales - Impact </a:t>
            </a:r>
            <a:br>
              <a:rPr lang="en-US" dirty="0" smtClean="0"/>
            </a:br>
            <a:r>
              <a:rPr lang="en-US" sz="1600" i="1" dirty="0" smtClean="0">
                <a:solidFill>
                  <a:srgbClr val="A21C45"/>
                </a:solidFill>
              </a:rPr>
              <a:t>(NHS example)</a:t>
            </a:r>
            <a:endParaRPr lang="en-US" sz="1600" i="1" dirty="0">
              <a:solidFill>
                <a:srgbClr val="A21C45"/>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795984740"/>
              </p:ext>
            </p:extLst>
          </p:nvPr>
        </p:nvGraphicFramePr>
        <p:xfrm>
          <a:off x="152400" y="1447799"/>
          <a:ext cx="8839200" cy="5373883"/>
        </p:xfrm>
        <a:graphic>
          <a:graphicData uri="http://schemas.openxmlformats.org/drawingml/2006/table">
            <a:tbl>
              <a:tblPr firstRow="1" bandRow="1">
                <a:tableStyleId>{5C22544A-7EE6-4342-B048-85BDC9FD1C3A}</a:tableStyleId>
              </a:tblPr>
              <a:tblGrid>
                <a:gridCol w="920750"/>
                <a:gridCol w="1473200"/>
                <a:gridCol w="1473200"/>
                <a:gridCol w="1841500"/>
                <a:gridCol w="1657350"/>
                <a:gridCol w="1473200"/>
              </a:tblGrid>
              <a:tr h="420883">
                <a:tc>
                  <a:txBody>
                    <a:bodyPr/>
                    <a:lstStyle/>
                    <a:p>
                      <a:pPr algn="ctr"/>
                      <a:r>
                        <a:rPr lang="en-US" sz="1200" b="1" spc="0" dirty="0" smtClean="0">
                          <a:latin typeface="Arial" panose="020B0604020202020204" pitchFamily="34" charset="0"/>
                          <a:cs typeface="Arial" panose="020B0604020202020204" pitchFamily="34" charset="0"/>
                        </a:rPr>
                        <a:t>Rating</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200" b="1" spc="0" dirty="0" smtClean="0">
                          <a:latin typeface="Arial" panose="020B0604020202020204" pitchFamily="34" charset="0"/>
                          <a:cs typeface="Arial" panose="020B0604020202020204" pitchFamily="34" charset="0"/>
                        </a:rPr>
                        <a:t>Financial</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200" b="1" spc="0" dirty="0" smtClean="0">
                          <a:latin typeface="Arial" panose="020B0604020202020204" pitchFamily="34" charset="0"/>
                          <a:cs typeface="Arial" panose="020B0604020202020204" pitchFamily="34" charset="0"/>
                        </a:rPr>
                        <a:t>Patient Safety</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200" b="1" spc="0" dirty="0" smtClean="0">
                          <a:latin typeface="Arial" panose="020B0604020202020204" pitchFamily="34" charset="0"/>
                          <a:cs typeface="Arial" panose="020B0604020202020204" pitchFamily="34" charset="0"/>
                        </a:rPr>
                        <a:t>Operations/Process</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200" b="1" spc="0" dirty="0" smtClean="0">
                          <a:latin typeface="Arial" panose="020B0604020202020204" pitchFamily="34" charset="0"/>
                          <a:cs typeface="Arial" panose="020B0604020202020204" pitchFamily="34" charset="0"/>
                        </a:rPr>
                        <a:t>Reputational</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200" b="1" spc="0" dirty="0" smtClean="0">
                          <a:latin typeface="Arial" panose="020B0604020202020204" pitchFamily="34" charset="0"/>
                          <a:cs typeface="Arial" panose="020B0604020202020204" pitchFamily="34" charset="0"/>
                        </a:rPr>
                        <a:t>Legal/Regulatory</a:t>
                      </a:r>
                      <a:endParaRPr lang="en-US" sz="1200" b="1" spc="0" dirty="0">
                        <a:solidFill>
                          <a:schemeClr val="bg1"/>
                        </a:solidFill>
                        <a:latin typeface="Arial" panose="020B0604020202020204" pitchFamily="34" charset="0"/>
                        <a:cs typeface="Arial" panose="020B0604020202020204" pitchFamily="34" charset="0"/>
                      </a:endParaRPr>
                    </a:p>
                  </a:txBody>
                  <a:tcPr marL="45720" marR="45720" anchor="ctr"/>
                </a:tc>
              </a:tr>
              <a:tr h="1333001">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2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5</a:t>
                      </a:r>
                    </a:p>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0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Critical</a:t>
                      </a:r>
                      <a:endParaRPr kumimoji="0" lang="en-US" sz="1000" b="1" i="0" u="none" strike="noStrike" cap="none" spc="0" normalizeH="0" baseline="0" dirty="0" smtClean="0">
                        <a:ln>
                          <a:noFill/>
                        </a:ln>
                        <a:solidFill>
                          <a:srgbClr val="A00133"/>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Cash: Results in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&lt;20 </a:t>
                      </a: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days cash on hand</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kern="1200" cap="none" spc="0" normalizeH="0" baseline="0" dirty="0" smtClean="0">
                          <a:ln>
                            <a:noFill/>
                          </a:ln>
                          <a:solidFill>
                            <a:schemeClr val="dk1"/>
                          </a:solidFill>
                          <a:effectLst/>
                          <a:latin typeface="Arial" panose="020B0604020202020204" pitchFamily="34" charset="0"/>
                          <a:ea typeface="+mn-ea"/>
                          <a:cs typeface="Arial" panose="020B0604020202020204" pitchFamily="34" charset="0"/>
                        </a:rPr>
                        <a:t>Property damage: </a:t>
                      </a:r>
                      <a:r>
                        <a:rPr kumimoji="0" lang="en-US" sz="1000" b="1" u="none" strike="noStrike" kern="1200" cap="none" spc="0" normalizeH="0" baseline="0" smtClean="0">
                          <a:ln>
                            <a:noFill/>
                          </a:ln>
                          <a:solidFill>
                            <a:schemeClr val="dk1"/>
                          </a:solidFill>
                          <a:effectLst/>
                          <a:latin typeface="Arial" panose="020B0604020202020204" pitchFamily="34" charset="0"/>
                          <a:ea typeface="+mn-ea"/>
                          <a:cs typeface="Arial" panose="020B0604020202020204" pitchFamily="34" charset="0"/>
                        </a:rPr>
                        <a:t>&gt;$250,000</a:t>
                      </a:r>
                      <a:endParaRPr kumimoji="0" lang="en-US" sz="1000" b="1" u="none" strike="noStrike" kern="1200" cap="none" spc="0" normalizeH="0" baseline="0" dirty="0" smtClean="0">
                        <a:ln>
                          <a:noFill/>
                        </a:ln>
                        <a:solidFill>
                          <a:schemeClr val="dk1"/>
                        </a:solidFill>
                        <a:effectLst/>
                        <a:latin typeface="Arial" panose="020B0604020202020204" pitchFamily="34" charset="0"/>
                        <a:ea typeface="+mn-ea"/>
                        <a:cs typeface="Arial" panose="020B0604020202020204" pitchFamily="34" charset="0"/>
                      </a:endParaRP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kern="1200" cap="none" spc="0" normalizeH="0" baseline="0" dirty="0" smtClean="0">
                          <a:ln>
                            <a:noFill/>
                          </a:ln>
                          <a:solidFill>
                            <a:schemeClr val="dk1"/>
                          </a:solidFill>
                          <a:effectLst/>
                          <a:latin typeface="Arial" panose="020B0604020202020204" pitchFamily="34" charset="0"/>
                          <a:ea typeface="+mn-ea"/>
                          <a:cs typeface="Arial" panose="020B0604020202020204" pitchFamily="34" charset="0"/>
                        </a:rPr>
                        <a:t>Key contract loss</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kern="1200" cap="none" spc="0" normalizeH="0" baseline="0" dirty="0" smtClean="0">
                          <a:ln>
                            <a:noFill/>
                          </a:ln>
                          <a:solidFill>
                            <a:schemeClr val="dk1"/>
                          </a:solidFill>
                          <a:effectLst/>
                          <a:latin typeface="Arial" panose="020B0604020202020204" pitchFamily="34" charset="0"/>
                          <a:ea typeface="+mn-ea"/>
                          <a:cs typeface="Arial" panose="020B0604020202020204" pitchFamily="34" charset="0"/>
                        </a:rPr>
                        <a:t>Loss of business</a:t>
                      </a: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Death/permanent disability</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Event: Suicide/Rape/ Child Abduction</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Significant labor relations event</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Workplace safety: multiple lost time injuries/ recordable incidents</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PHI/PI Breach: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&gt;100</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Significant brand impairment; loss of significant market share</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Sustained, negative media coverage</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Customer satisfaction: &lt;85%</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Loss of license</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State/Federal investigation</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1333001">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2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4</a:t>
                      </a:r>
                    </a:p>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0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Major</a:t>
                      </a:r>
                      <a:endParaRPr kumimoji="0" lang="en-US" sz="1000" b="1" i="0" u="none" strike="noStrike" cap="none" spc="0" normalizeH="0" baseline="0" dirty="0" smtClean="0">
                        <a:ln>
                          <a:noFill/>
                        </a:ln>
                        <a:solidFill>
                          <a:srgbClr val="A00133"/>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Cash/expense: $150,000</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Property damage: $100,000 - $250,000</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Additional unexpected capital required</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Substantiated boundary or code of conduct incident</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Major or critical health incident</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Non-compliance with Standard of Care</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Loss/significant turnover of key personnel</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IT systems disruption</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Workplace safety: Lost time and recordable incidents</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PHI/PI Breach: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&lt;100</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Temporary but significant negative media coverage</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Customer satisfaction: 85-88%</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State/Federal inquiry </a:t>
                      </a:r>
                      <a:r>
                        <a:rPr kumimoji="0" lang="en-US" sz="1000" b="1" u="none" strike="noStrike" cap="none" spc="0" normalizeH="0" baseline="0" dirty="0" smtClean="0">
                          <a:ln>
                            <a:noFill/>
                          </a:ln>
                          <a:solidFill>
                            <a:srgbClr val="FF00FF"/>
                          </a:solidFill>
                          <a:effectLst/>
                          <a:latin typeface="Arial" panose="020B0604020202020204" pitchFamily="34" charset="0"/>
                          <a:cs typeface="Arial" panose="020B0604020202020204" pitchFamily="34" charset="0"/>
                        </a:rPr>
                        <a:t/>
                      </a:r>
                      <a:br>
                        <a:rPr kumimoji="0" lang="en-US" sz="1000" b="1" u="none" strike="noStrike" cap="none" spc="0" normalizeH="0" baseline="0" dirty="0" smtClean="0">
                          <a:ln>
                            <a:noFill/>
                          </a:ln>
                          <a:solidFill>
                            <a:srgbClr val="FF00FF"/>
                          </a:solidFill>
                          <a:effectLst/>
                          <a:latin typeface="Arial" panose="020B0604020202020204" pitchFamily="34" charset="0"/>
                          <a:cs typeface="Arial" panose="020B0604020202020204" pitchFamily="34" charset="0"/>
                        </a:rPr>
                      </a:b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(not investigation)</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856929">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2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3</a:t>
                      </a:r>
                    </a:p>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0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Moderate</a:t>
                      </a:r>
                      <a:endParaRPr kumimoji="0" lang="en-US" sz="1000" b="1" i="0" u="none" strike="noStrike" cap="none" spc="0" normalizeH="0" baseline="0" dirty="0" smtClean="0">
                        <a:ln>
                          <a:noFill/>
                        </a:ln>
                        <a:solidFill>
                          <a:srgbClr val="A00133"/>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Cash/expense: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$50,000</a:t>
                      </a:r>
                      <a:endParaRPr kumimoji="0" lang="en-US" sz="1000" b="1" u="none" strike="noStrike" cap="none" spc="0" normalizeH="0" baseline="0" dirty="0" smtClean="0">
                        <a:ln>
                          <a:noFill/>
                        </a:ln>
                        <a:effectLst/>
                        <a:latin typeface="Arial" panose="020B0604020202020204" pitchFamily="34" charset="0"/>
                        <a:cs typeface="Arial" panose="020B0604020202020204" pitchFamily="34" charset="0"/>
                      </a:endParaRP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Property damage: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$10,000–100,000</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Upward trend in minor health incidents</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No clinical continuity </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Loss of or increased turnover in key positions</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Operational disruption or increased costs due to regulatory change</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Negative media mention (state)</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Customer satisfaction</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 88-90%</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Corporate non-compliance with financial impact</a:t>
                      </a: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Insurance access implications</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710446">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2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2</a:t>
                      </a:r>
                    </a:p>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0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Minor</a:t>
                      </a:r>
                      <a:endParaRPr kumimoji="0" lang="en-US" sz="1000" b="1" i="0" u="none" strike="noStrike" cap="none" spc="0" normalizeH="0" baseline="0" dirty="0" smtClean="0">
                        <a:ln>
                          <a:noFill/>
                        </a:ln>
                        <a:solidFill>
                          <a:srgbClr val="A00133"/>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Cash/expense: </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$10,000</a:t>
                      </a:r>
                      <a:endParaRPr kumimoji="0" lang="en-US" sz="1000" b="1" u="none" strike="noStrike" cap="none" spc="0" normalizeH="0" baseline="0" dirty="0" smtClean="0">
                        <a:ln>
                          <a:noFill/>
                        </a:ln>
                        <a:effectLst/>
                        <a:latin typeface="Arial" panose="020B0604020202020204" pitchFamily="34" charset="0"/>
                        <a:cs typeface="Arial" panose="020B0604020202020204" pitchFamily="34" charset="0"/>
                      </a:endParaRPr>
                    </a:p>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Property damage: </a:t>
                      </a:r>
                      <a:b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br>
                      <a:r>
                        <a:rPr kumimoji="0" lang="en-US" sz="1000" b="1" u="none" strike="noStrike" cap="none" spc="0" normalizeH="0" baseline="0" smtClean="0">
                          <a:ln>
                            <a:noFill/>
                          </a:ln>
                          <a:effectLst/>
                          <a:latin typeface="Arial" panose="020B0604020202020204" pitchFamily="34" charset="0"/>
                          <a:cs typeface="Arial" panose="020B0604020202020204" pitchFamily="34" charset="0"/>
                        </a:rPr>
                        <a:t>&lt;$10,000</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Minor health incidents; Patient not knowledgeable of failure </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Distraction in employee base</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Customer satisfaction</a:t>
                      </a:r>
                      <a:r>
                        <a:rPr kumimoji="0" lang="en-US" sz="1000" b="1" u="none" strike="noStrike" cap="none" spc="0" normalizeH="0" baseline="0" smtClean="0">
                          <a:ln>
                            <a:noFill/>
                          </a:ln>
                          <a:effectLst/>
                          <a:latin typeface="Arial" panose="020B0604020202020204" pitchFamily="34" charset="0"/>
                          <a:cs typeface="Arial" panose="020B0604020202020204" pitchFamily="34" charset="0"/>
                        </a:rPr>
                        <a:t>: 90–94</a:t>
                      </a: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Minor violations (e.g., auto)</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r h="527341">
                <a:tc>
                  <a:txBody>
                    <a:bodyPr/>
                    <a:lstStyle/>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2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1</a:t>
                      </a:r>
                    </a:p>
                    <a:p>
                      <a:pPr marL="109538" marR="0" lvl="0" indent="-109538" algn="ctr" defTabSz="914400" rtl="0" eaLnBrk="1" fontAlgn="base" latinLnBrk="0" hangingPunct="1">
                        <a:lnSpc>
                          <a:spcPct val="100000"/>
                        </a:lnSpc>
                        <a:spcBef>
                          <a:spcPct val="25000"/>
                        </a:spcBef>
                        <a:spcAft>
                          <a:spcPct val="15000"/>
                        </a:spcAft>
                        <a:buClr>
                          <a:schemeClr val="tx1"/>
                        </a:buClr>
                        <a:buSzTx/>
                        <a:buFontTx/>
                        <a:buNone/>
                        <a:tabLst/>
                      </a:pPr>
                      <a:r>
                        <a:rPr kumimoji="0" lang="en-US" sz="1000" b="1" u="none" strike="noStrike" cap="none" spc="0" normalizeH="0" baseline="0" dirty="0" smtClean="0">
                          <a:ln>
                            <a:noFill/>
                          </a:ln>
                          <a:solidFill>
                            <a:srgbClr val="A00133"/>
                          </a:solidFill>
                          <a:effectLst/>
                          <a:latin typeface="Arial" panose="020B0604020202020204" pitchFamily="34" charset="0"/>
                          <a:cs typeface="Arial" panose="020B0604020202020204" pitchFamily="34" charset="0"/>
                        </a:rPr>
                        <a:t>Insignificant</a:t>
                      </a:r>
                      <a:endParaRPr kumimoji="0" lang="en-US" sz="1000" b="1" i="0" u="none" strike="noStrike" cap="none" spc="0" normalizeH="0" baseline="0" dirty="0" smtClean="0">
                        <a:ln>
                          <a:noFill/>
                        </a:ln>
                        <a:solidFill>
                          <a:srgbClr val="A00133"/>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Insignificant property damage or impact to cash</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No impact on the delivery of care</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71450" marR="0" lvl="0" indent="-1714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12713" marR="0" lvl="0" indent="-112713"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r>
                        <a:rPr kumimoji="0" lang="en-US" sz="1000" b="1" u="none" strike="noStrike" cap="none" spc="0" normalizeH="0" baseline="0" dirty="0" smtClean="0">
                          <a:ln>
                            <a:noFill/>
                          </a:ln>
                          <a:effectLst/>
                          <a:latin typeface="Arial" panose="020B0604020202020204" pitchFamily="34" charset="0"/>
                          <a:cs typeface="Arial" panose="020B0604020202020204" pitchFamily="34" charset="0"/>
                        </a:rPr>
                        <a:t>Customer satisfaction: &gt;95%</a:t>
                      </a: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c>
                  <a:txBody>
                    <a:bodyPr/>
                    <a:lstStyle/>
                    <a:p>
                      <a:pPr marL="171450" marR="0" lvl="0" indent="-171450" algn="l" defTabSz="914400" rtl="0" eaLnBrk="1" fontAlgn="base" latinLnBrk="0" hangingPunct="1">
                        <a:lnSpc>
                          <a:spcPct val="100000"/>
                        </a:lnSpc>
                        <a:spcBef>
                          <a:spcPts val="300"/>
                        </a:spcBef>
                        <a:spcAft>
                          <a:spcPts val="0"/>
                        </a:spcAft>
                        <a:buClr>
                          <a:schemeClr val="tx1">
                            <a:lumMod val="60000"/>
                            <a:lumOff val="40000"/>
                          </a:schemeClr>
                        </a:buClr>
                        <a:buSzTx/>
                        <a:buFont typeface="Arial" panose="020B0604020202020204" pitchFamily="34" charset="0"/>
                        <a:buChar char="•"/>
                        <a:tabLst/>
                      </a:pPr>
                      <a:endParaRPr kumimoji="0" lang="en-US" sz="1000" b="1" i="0" u="none" strike="noStrike" cap="none" spc="0"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45720" marR="45720" anchor="ctr" horzOverflow="overflow"/>
                </a:tc>
              </a:tr>
            </a:tbl>
          </a:graphicData>
        </a:graphic>
      </p:graphicFrame>
      <p:sp>
        <p:nvSpPr>
          <p:cNvPr id="4" name="Slide Number Placeholder 3"/>
          <p:cNvSpPr>
            <a:spLocks noGrp="1"/>
          </p:cNvSpPr>
          <p:nvPr>
            <p:ph type="sldNum" sz="quarter" idx="12"/>
          </p:nvPr>
        </p:nvSpPr>
        <p:spPr/>
        <p:txBody>
          <a:bodyPr/>
          <a:lstStyle/>
          <a:p>
            <a:fld id="{9B7C9AA8-325D-49C9-B846-7B41702E2AD0}" type="slidenum">
              <a:rPr lang="en-US" smtClean="0"/>
              <a:t>20</a:t>
            </a:fld>
            <a:endParaRPr lang="en-US"/>
          </a:p>
        </p:txBody>
      </p:sp>
    </p:spTree>
    <p:custDataLst>
      <p:tags r:id="rId1"/>
    </p:custDataLst>
    <p:extLst>
      <p:ext uri="{BB962C8B-B14F-4D97-AF65-F5344CB8AC3E}">
        <p14:creationId xmlns:p14="http://schemas.microsoft.com/office/powerpoint/2010/main" val="249444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lide Number Placeholder 3"/>
          <p:cNvSpPr txBox="1">
            <a:spLocks noGrp="1"/>
          </p:cNvSpPr>
          <p:nvPr/>
        </p:nvSpPr>
        <p:spPr bwMode="auto">
          <a:xfrm>
            <a:off x="7019925" y="6327775"/>
            <a:ext cx="295275" cy="301625"/>
          </a:xfrm>
          <a:prstGeom prst="rect">
            <a:avLst/>
          </a:prstGeom>
          <a:noFill/>
          <a:ln w="9525">
            <a:noFill/>
            <a:miter lim="800000"/>
            <a:headEnd/>
            <a:tailEnd/>
          </a:ln>
        </p:spPr>
        <p:txBody>
          <a:bodyPr wrap="none" lIns="0" tIns="0" rIns="0" bIns="0" anchor="b"/>
          <a:lstStyle/>
          <a:p>
            <a:pPr algn="r" eaLnBrk="0" hangingPunct="0"/>
            <a:fld id="{9036F5E7-4305-456B-A3D9-5157E5A5C05A}" type="slidenum">
              <a:rPr lang="en-US" sz="800">
                <a:solidFill>
                  <a:schemeClr val="bg2"/>
                </a:solidFill>
                <a:ea typeface="ＭＳ Ｐゴシック"/>
                <a:cs typeface="ＭＳ Ｐゴシック"/>
              </a:rPr>
              <a:pPr algn="r" eaLnBrk="0" hangingPunct="0"/>
              <a:t>21</a:t>
            </a:fld>
            <a:endParaRPr lang="en-US" sz="800">
              <a:solidFill>
                <a:schemeClr val="bg2"/>
              </a:solidFill>
              <a:ea typeface="ＭＳ Ｐゴシック"/>
              <a:cs typeface="ＭＳ Ｐゴシック"/>
            </a:endParaRPr>
          </a:p>
        </p:txBody>
      </p:sp>
      <p:sp>
        <p:nvSpPr>
          <p:cNvPr id="28681" name="Footer Placeholder 4"/>
          <p:cNvSpPr txBox="1">
            <a:spLocks noGrp="1"/>
          </p:cNvSpPr>
          <p:nvPr/>
        </p:nvSpPr>
        <p:spPr bwMode="auto">
          <a:xfrm>
            <a:off x="457200" y="6343650"/>
            <a:ext cx="5573713" cy="285750"/>
          </a:xfrm>
          <a:prstGeom prst="rect">
            <a:avLst/>
          </a:prstGeom>
          <a:noFill/>
          <a:ln w="9525">
            <a:noFill/>
            <a:miter lim="800000"/>
            <a:headEnd/>
            <a:tailEnd/>
          </a:ln>
        </p:spPr>
        <p:txBody>
          <a:bodyPr lIns="0" tIns="0" rIns="0" bIns="0" anchor="b"/>
          <a:lstStyle/>
          <a:p>
            <a:r>
              <a:rPr lang="en-US" sz="700">
                <a:ea typeface="ＭＳ Ｐゴシック"/>
                <a:cs typeface="ＭＳ Ｐゴシック"/>
              </a:rPr>
              <a:t>Aon Risk Solutions   I  Global Risk Consulting  |  Enterprise Risk Management</a:t>
            </a:r>
          </a:p>
          <a:p>
            <a:r>
              <a:rPr lang="en-US" sz="700">
                <a:ea typeface="ＭＳ Ｐゴシック"/>
                <a:cs typeface="ＭＳ Ｐゴシック"/>
              </a:rPr>
              <a:t>Proprietary &amp; Confidential  | Prepared for Northeast Health System, Inc.</a:t>
            </a:r>
          </a:p>
          <a:p>
            <a:r>
              <a:rPr lang="en-US" sz="700">
                <a:ea typeface="ＭＳ Ｐゴシック"/>
                <a:cs typeface="ＭＳ Ｐゴシック"/>
              </a:rPr>
              <a:t>© Aon Risk Consultants, Inc. </a:t>
            </a:r>
          </a:p>
        </p:txBody>
      </p:sp>
      <p:sp>
        <p:nvSpPr>
          <p:cNvPr id="28682" name="Rectangle 2"/>
          <p:cNvSpPr>
            <a:spLocks noGrp="1" noChangeArrowheads="1"/>
          </p:cNvSpPr>
          <p:nvPr>
            <p:ph type="title" idx="4294967295"/>
          </p:nvPr>
        </p:nvSpPr>
        <p:spPr>
          <a:xfrm>
            <a:off x="2486025" y="304800"/>
            <a:ext cx="6200775" cy="990600"/>
          </a:xfrm>
        </p:spPr>
        <p:txBody>
          <a:bodyPr lIns="0" tIns="0" rIns="0" bIns="0" anchor="b"/>
          <a:lstStyle/>
          <a:p>
            <a:pPr eaLnBrk="1" hangingPunct="1"/>
            <a:r>
              <a:rPr lang="en-US" sz="3600" b="1" dirty="0" smtClean="0"/>
              <a:t>Risk Priorities: 2010 - 2015 </a:t>
            </a:r>
            <a:r>
              <a:rPr lang="en-US" sz="3600" b="1" dirty="0" smtClean="0"/>
              <a:t/>
            </a:r>
            <a:br>
              <a:rPr lang="en-US" sz="3600" b="1" dirty="0" smtClean="0"/>
            </a:br>
            <a:r>
              <a:rPr lang="en-US" sz="1800" i="1" dirty="0" smtClean="0">
                <a:solidFill>
                  <a:srgbClr val="A00133"/>
                </a:solidFill>
              </a:rPr>
              <a:t>(NHS example)</a:t>
            </a:r>
            <a:r>
              <a:rPr lang="en-US" sz="1800" b="1" i="1" dirty="0" smtClean="0">
                <a:solidFill>
                  <a:srgbClr val="A00133"/>
                </a:solidFill>
              </a:rPr>
              <a:t>                                         </a:t>
            </a:r>
            <a:endParaRPr lang="en-US" sz="1800" b="1" i="1" dirty="0" smtClean="0">
              <a:solidFill>
                <a:srgbClr val="A00133"/>
              </a:solidFill>
            </a:endParaRPr>
          </a:p>
        </p:txBody>
      </p:sp>
      <p:sp>
        <p:nvSpPr>
          <p:cNvPr id="28683" name="Text Box 4"/>
          <p:cNvSpPr txBox="1">
            <a:spLocks noChangeArrowheads="1"/>
          </p:cNvSpPr>
          <p:nvPr/>
        </p:nvSpPr>
        <p:spPr bwMode="auto">
          <a:xfrm rot="-5400000">
            <a:off x="-1018381" y="3748881"/>
            <a:ext cx="3810000" cy="274638"/>
          </a:xfrm>
          <a:prstGeom prst="rect">
            <a:avLst/>
          </a:prstGeom>
          <a:noFill/>
          <a:ln w="9525">
            <a:noFill/>
            <a:miter lim="800000"/>
            <a:headEnd/>
            <a:tailEnd/>
          </a:ln>
        </p:spPr>
        <p:txBody>
          <a:bodyPr>
            <a:spAutoFit/>
          </a:bodyPr>
          <a:lstStyle/>
          <a:p>
            <a:pPr>
              <a:spcBef>
                <a:spcPct val="50000"/>
              </a:spcBef>
            </a:pPr>
            <a:r>
              <a:rPr lang="en-US" sz="1200" b="1" i="1">
                <a:ea typeface="ＭＳ Ｐゴシック"/>
                <a:cs typeface="ＭＳ Ｐゴシック"/>
              </a:rPr>
              <a:t>                   Moderate (3)                          Critical (5)   </a:t>
            </a:r>
          </a:p>
        </p:txBody>
      </p:sp>
      <p:sp>
        <p:nvSpPr>
          <p:cNvPr id="28684" name="Text Box 5"/>
          <p:cNvSpPr txBox="1">
            <a:spLocks noChangeArrowheads="1"/>
          </p:cNvSpPr>
          <p:nvPr/>
        </p:nvSpPr>
        <p:spPr bwMode="auto">
          <a:xfrm>
            <a:off x="1558925" y="5622925"/>
            <a:ext cx="2098675" cy="307975"/>
          </a:xfrm>
          <a:prstGeom prst="rect">
            <a:avLst/>
          </a:prstGeom>
          <a:noFill/>
          <a:ln w="9525">
            <a:noFill/>
            <a:miter lim="800000"/>
            <a:headEnd/>
            <a:tailEnd/>
          </a:ln>
        </p:spPr>
        <p:txBody>
          <a:bodyPr>
            <a:spAutoFit/>
          </a:bodyPr>
          <a:lstStyle/>
          <a:p>
            <a:pPr algn="ctr">
              <a:spcBef>
                <a:spcPct val="50000"/>
              </a:spcBef>
            </a:pPr>
            <a:r>
              <a:rPr lang="en-US" sz="1400" b="1">
                <a:ea typeface="ＭＳ Ｐゴシック"/>
                <a:cs typeface="ＭＳ Ｐゴシック"/>
              </a:rPr>
              <a:t>Likelihood</a:t>
            </a:r>
          </a:p>
        </p:txBody>
      </p:sp>
      <p:graphicFrame>
        <p:nvGraphicFramePr>
          <p:cNvPr id="28679" name="Object 2"/>
          <p:cNvGraphicFramePr>
            <a:graphicFrameLocks noChangeAspect="1"/>
          </p:cNvGraphicFramePr>
          <p:nvPr/>
        </p:nvGraphicFramePr>
        <p:xfrm>
          <a:off x="925513" y="1835150"/>
          <a:ext cx="3427412" cy="3711575"/>
        </p:xfrm>
        <a:graphic>
          <a:graphicData uri="http://schemas.openxmlformats.org/presentationml/2006/ole">
            <mc:AlternateContent xmlns:mc="http://schemas.openxmlformats.org/markup-compatibility/2006">
              <mc:Choice xmlns:v="urn:schemas-microsoft-com:vml" Requires="v">
                <p:oleObj spid="_x0000_s2167" name="Chart" r:id="rId4" imgW="6095928" imgH="4076754" progId="MSGraph.Chart.8">
                  <p:embed followColorScheme="full"/>
                </p:oleObj>
              </mc:Choice>
              <mc:Fallback>
                <p:oleObj name="Chart" r:id="rId4" imgW="6095928" imgH="4076754" progId="MSGraph.Chart.8">
                  <p:embed followColorScheme="full"/>
                  <p:pic>
                    <p:nvPicPr>
                      <p:cNvPr id="0" name=""/>
                      <p:cNvPicPr>
                        <a:picLocks noChangeAspect="1" noChangeArrowheads="1"/>
                      </p:cNvPicPr>
                      <p:nvPr/>
                    </p:nvPicPr>
                    <p:blipFill>
                      <a:blip r:embed="rId5"/>
                      <a:srcRect/>
                      <a:stretch>
                        <a:fillRect/>
                      </a:stretch>
                    </p:blipFill>
                    <p:spPr bwMode="auto">
                      <a:xfrm>
                        <a:off x="925513" y="1835150"/>
                        <a:ext cx="3427412" cy="371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5" name="Text Box 7"/>
          <p:cNvSpPr txBox="1">
            <a:spLocks noChangeArrowheads="1"/>
          </p:cNvSpPr>
          <p:nvPr/>
        </p:nvSpPr>
        <p:spPr bwMode="auto">
          <a:xfrm rot="-5400000">
            <a:off x="-463550" y="3567113"/>
            <a:ext cx="2116138" cy="284162"/>
          </a:xfrm>
          <a:prstGeom prst="rect">
            <a:avLst/>
          </a:prstGeom>
          <a:noFill/>
          <a:ln w="9525">
            <a:noFill/>
            <a:miter lim="800000"/>
            <a:headEnd/>
            <a:tailEnd/>
          </a:ln>
        </p:spPr>
        <p:txBody>
          <a:bodyPr>
            <a:spAutoFit/>
          </a:bodyPr>
          <a:lstStyle/>
          <a:p>
            <a:pPr algn="ctr">
              <a:spcBef>
                <a:spcPct val="50000"/>
              </a:spcBef>
            </a:pPr>
            <a:r>
              <a:rPr lang="en-US" sz="1400" b="1">
                <a:ea typeface="ＭＳ Ｐゴシック"/>
                <a:cs typeface="ＭＳ Ｐゴシック"/>
              </a:rPr>
              <a:t>Impact</a:t>
            </a:r>
          </a:p>
        </p:txBody>
      </p:sp>
      <p:sp>
        <p:nvSpPr>
          <p:cNvPr id="28686" name="Rectangle 23"/>
          <p:cNvSpPr>
            <a:spLocks noChangeArrowheads="1"/>
          </p:cNvSpPr>
          <p:nvPr/>
        </p:nvSpPr>
        <p:spPr bwMode="auto">
          <a:xfrm>
            <a:off x="433388" y="1508125"/>
            <a:ext cx="4079875" cy="4738688"/>
          </a:xfrm>
          <a:prstGeom prst="rect">
            <a:avLst/>
          </a:prstGeom>
          <a:noFill/>
          <a:ln w="9525">
            <a:solidFill>
              <a:schemeClr val="tx1"/>
            </a:solidFill>
            <a:miter lim="800000"/>
            <a:headEnd/>
            <a:tailEnd/>
          </a:ln>
        </p:spPr>
        <p:txBody>
          <a:bodyPr wrap="none" anchor="ctr"/>
          <a:lstStyle/>
          <a:p>
            <a:pPr algn="ctr" eaLnBrk="0" hangingPunct="0"/>
            <a:endParaRPr lang="en-US" sz="2400" b="1">
              <a:ea typeface="ＭＳ Ｐゴシック"/>
              <a:cs typeface="ＭＳ Ｐゴシック"/>
            </a:endParaRPr>
          </a:p>
        </p:txBody>
      </p:sp>
      <p:sp>
        <p:nvSpPr>
          <p:cNvPr id="28688" name="Line 109"/>
          <p:cNvSpPr>
            <a:spLocks noChangeShapeType="1"/>
          </p:cNvSpPr>
          <p:nvPr/>
        </p:nvSpPr>
        <p:spPr bwMode="auto">
          <a:xfrm>
            <a:off x="2101850" y="1966913"/>
            <a:ext cx="0" cy="3441700"/>
          </a:xfrm>
          <a:prstGeom prst="line">
            <a:avLst/>
          </a:prstGeom>
          <a:noFill/>
          <a:ln w="22225">
            <a:solidFill>
              <a:schemeClr val="tx1"/>
            </a:solidFill>
            <a:round/>
            <a:headEnd/>
            <a:tailEnd/>
          </a:ln>
        </p:spPr>
        <p:txBody>
          <a:bodyPr/>
          <a:lstStyle/>
          <a:p>
            <a:endParaRPr lang="en-US"/>
          </a:p>
        </p:txBody>
      </p:sp>
      <p:sp>
        <p:nvSpPr>
          <p:cNvPr id="28689" name="Line 110"/>
          <p:cNvSpPr>
            <a:spLocks noChangeShapeType="1"/>
          </p:cNvSpPr>
          <p:nvPr/>
        </p:nvSpPr>
        <p:spPr bwMode="auto">
          <a:xfrm>
            <a:off x="1011238" y="4260850"/>
            <a:ext cx="3257550" cy="0"/>
          </a:xfrm>
          <a:prstGeom prst="line">
            <a:avLst/>
          </a:prstGeom>
          <a:noFill/>
          <a:ln w="22225">
            <a:solidFill>
              <a:schemeClr val="tx1"/>
            </a:solidFill>
            <a:round/>
            <a:headEnd/>
            <a:tailEnd/>
          </a:ln>
        </p:spPr>
        <p:txBody>
          <a:bodyPr/>
          <a:lstStyle/>
          <a:p>
            <a:endParaRPr lang="en-US"/>
          </a:p>
        </p:txBody>
      </p:sp>
      <p:sp>
        <p:nvSpPr>
          <p:cNvPr id="28690" name="Text Box 221"/>
          <p:cNvSpPr txBox="1">
            <a:spLocks noChangeArrowheads="1"/>
          </p:cNvSpPr>
          <p:nvPr/>
        </p:nvSpPr>
        <p:spPr bwMode="auto">
          <a:xfrm>
            <a:off x="433388" y="5854700"/>
            <a:ext cx="4068762" cy="433388"/>
          </a:xfrm>
          <a:prstGeom prst="rect">
            <a:avLst/>
          </a:prstGeom>
          <a:noFill/>
          <a:ln w="9525">
            <a:noFill/>
            <a:miter lim="800000"/>
            <a:headEnd/>
            <a:tailEnd/>
          </a:ln>
        </p:spPr>
        <p:txBody>
          <a:bodyPr>
            <a:spAutoFit/>
          </a:bodyPr>
          <a:lstStyle/>
          <a:p>
            <a:pPr eaLnBrk="0" hangingPunct="0">
              <a:spcBef>
                <a:spcPct val="50000"/>
              </a:spcBef>
            </a:pPr>
            <a:r>
              <a:rPr lang="en-US" sz="900" b="1">
                <a:ea typeface="ＭＳ Ｐゴシック"/>
                <a:cs typeface="ＭＳ Ｐゴシック"/>
              </a:rPr>
              <a:t>Key:  Financial </a:t>
            </a:r>
            <a:r>
              <a:rPr lang="en-US" sz="900" b="1">
                <a:solidFill>
                  <a:srgbClr val="000099"/>
                </a:solidFill>
                <a:ea typeface="ＭＳ Ｐゴシック"/>
                <a:cs typeface="ＭＳ Ｐゴシック"/>
              </a:rPr>
              <a:t>(X)</a:t>
            </a:r>
            <a:r>
              <a:rPr lang="en-US" sz="900" b="1">
                <a:ea typeface="ＭＳ Ｐゴシック"/>
                <a:cs typeface="ＭＳ Ｐゴシック"/>
              </a:rPr>
              <a:t>, Human Capital </a:t>
            </a:r>
            <a:r>
              <a:rPr lang="en-US" sz="900" b="1">
                <a:solidFill>
                  <a:srgbClr val="99CC00"/>
                </a:solidFill>
                <a:ea typeface="ＭＳ Ｐゴシック"/>
                <a:cs typeface="ＭＳ Ｐゴシック"/>
              </a:rPr>
              <a:t>(X)</a:t>
            </a:r>
            <a:r>
              <a:rPr lang="en-US" sz="900" b="1">
                <a:ea typeface="ＭＳ Ｐゴシック"/>
                <a:cs typeface="ＭＳ Ｐゴシック"/>
              </a:rPr>
              <a:t> , Clinical </a:t>
            </a:r>
            <a:r>
              <a:rPr lang="en-US" sz="900" b="1">
                <a:solidFill>
                  <a:srgbClr val="FF0066"/>
                </a:solidFill>
                <a:ea typeface="ＭＳ Ｐゴシック"/>
                <a:cs typeface="ＭＳ Ｐゴシック"/>
              </a:rPr>
              <a:t>(X)</a:t>
            </a:r>
            <a:r>
              <a:rPr lang="en-US" sz="900" b="1">
                <a:ea typeface="ＭＳ Ｐゴシック"/>
                <a:cs typeface="ＭＳ Ｐゴシック"/>
              </a:rPr>
              <a:t>, Operational: Non-</a:t>
            </a:r>
          </a:p>
          <a:p>
            <a:pPr eaLnBrk="0" hangingPunct="0">
              <a:spcBef>
                <a:spcPct val="50000"/>
              </a:spcBef>
            </a:pPr>
            <a:r>
              <a:rPr lang="en-US" sz="900" b="1">
                <a:ea typeface="ＭＳ Ｐゴシック"/>
                <a:cs typeface="ＭＳ Ｐゴシック"/>
              </a:rPr>
              <a:t>         Clinical </a:t>
            </a:r>
            <a:r>
              <a:rPr lang="en-US" sz="900" b="1">
                <a:solidFill>
                  <a:schemeClr val="accent1"/>
                </a:solidFill>
                <a:ea typeface="ＭＳ Ｐゴシック"/>
                <a:cs typeface="ＭＳ Ｐゴシック"/>
              </a:rPr>
              <a:t>(X)</a:t>
            </a:r>
            <a:r>
              <a:rPr lang="en-US" sz="900" b="1">
                <a:ea typeface="ＭＳ Ｐゴシック"/>
                <a:cs typeface="ＭＳ Ｐゴシック"/>
              </a:rPr>
              <a:t>, Strategic / External </a:t>
            </a:r>
            <a:r>
              <a:rPr lang="en-US" sz="900" b="1">
                <a:solidFill>
                  <a:schemeClr val="tx2"/>
                </a:solidFill>
                <a:ea typeface="ＭＳ Ｐゴシック"/>
                <a:cs typeface="ＭＳ Ｐゴシック"/>
              </a:rPr>
              <a:t>(X)</a:t>
            </a:r>
          </a:p>
        </p:txBody>
      </p:sp>
      <p:sp>
        <p:nvSpPr>
          <p:cNvPr id="28691" name="Text Box 222"/>
          <p:cNvSpPr txBox="1">
            <a:spLocks noChangeArrowheads="1"/>
          </p:cNvSpPr>
          <p:nvPr/>
        </p:nvSpPr>
        <p:spPr bwMode="auto">
          <a:xfrm>
            <a:off x="446088" y="1612900"/>
            <a:ext cx="4032250" cy="244475"/>
          </a:xfrm>
          <a:prstGeom prst="rect">
            <a:avLst/>
          </a:prstGeom>
          <a:noFill/>
          <a:ln w="9525">
            <a:noFill/>
            <a:miter lim="800000"/>
            <a:headEnd/>
            <a:tailEnd/>
          </a:ln>
        </p:spPr>
        <p:txBody>
          <a:bodyPr>
            <a:spAutoFit/>
          </a:bodyPr>
          <a:lstStyle/>
          <a:p>
            <a:pPr algn="ctr" eaLnBrk="0" hangingPunct="0">
              <a:spcBef>
                <a:spcPct val="50000"/>
              </a:spcBef>
            </a:pPr>
            <a:r>
              <a:rPr lang="en-US" sz="1000" b="1" i="1">
                <a:ea typeface="ＭＳ Ｐゴシック"/>
                <a:cs typeface="ＭＳ Ｐゴシック"/>
              </a:rPr>
              <a:t>Note: Colors correspond to Risk Categories</a:t>
            </a:r>
          </a:p>
        </p:txBody>
      </p:sp>
      <p:sp>
        <p:nvSpPr>
          <p:cNvPr id="28692" name="Oval 223"/>
          <p:cNvSpPr>
            <a:spLocks noChangeAspect="1" noChangeArrowheads="1"/>
          </p:cNvSpPr>
          <p:nvPr/>
        </p:nvSpPr>
        <p:spPr bwMode="auto">
          <a:xfrm>
            <a:off x="3473450" y="2565400"/>
            <a:ext cx="227013" cy="246063"/>
          </a:xfrm>
          <a:prstGeom prst="ellipse">
            <a:avLst/>
          </a:prstGeom>
          <a:solidFill>
            <a:srgbClr val="000099"/>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3" name="Oval 224"/>
          <p:cNvSpPr>
            <a:spLocks noChangeAspect="1" noChangeArrowheads="1"/>
          </p:cNvSpPr>
          <p:nvPr/>
        </p:nvSpPr>
        <p:spPr bwMode="auto">
          <a:xfrm>
            <a:off x="3473450" y="2717800"/>
            <a:ext cx="227013" cy="246063"/>
          </a:xfrm>
          <a:prstGeom prst="ellipse">
            <a:avLst/>
          </a:prstGeom>
          <a:solidFill>
            <a:srgbClr val="000099"/>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4" name="Oval 225"/>
          <p:cNvSpPr>
            <a:spLocks noChangeAspect="1" noChangeArrowheads="1"/>
          </p:cNvSpPr>
          <p:nvPr/>
        </p:nvSpPr>
        <p:spPr bwMode="auto">
          <a:xfrm>
            <a:off x="3665538" y="3113088"/>
            <a:ext cx="227012" cy="246062"/>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5" name="Oval 226"/>
          <p:cNvSpPr>
            <a:spLocks noChangeAspect="1" noChangeArrowheads="1"/>
          </p:cNvSpPr>
          <p:nvPr/>
        </p:nvSpPr>
        <p:spPr bwMode="auto">
          <a:xfrm>
            <a:off x="3205163" y="2933700"/>
            <a:ext cx="227012" cy="246063"/>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6" name="Oval 227"/>
          <p:cNvSpPr>
            <a:spLocks noChangeAspect="1" noChangeArrowheads="1"/>
          </p:cNvSpPr>
          <p:nvPr/>
        </p:nvSpPr>
        <p:spPr bwMode="auto">
          <a:xfrm>
            <a:off x="3449638" y="3409950"/>
            <a:ext cx="227012" cy="246063"/>
          </a:xfrm>
          <a:prstGeom prst="ellipse">
            <a:avLst/>
          </a:prstGeom>
          <a:solidFill>
            <a:srgbClr val="FF0066"/>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7" name="Oval 228"/>
          <p:cNvSpPr>
            <a:spLocks noChangeAspect="1" noChangeArrowheads="1"/>
          </p:cNvSpPr>
          <p:nvPr/>
        </p:nvSpPr>
        <p:spPr bwMode="auto">
          <a:xfrm>
            <a:off x="2471738" y="2757488"/>
            <a:ext cx="227012" cy="246062"/>
          </a:xfrm>
          <a:prstGeom prst="ellipse">
            <a:avLst/>
          </a:prstGeom>
          <a:solidFill>
            <a:schemeClr val="tx2"/>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8" name="Oval 229"/>
          <p:cNvSpPr>
            <a:spLocks noChangeAspect="1" noChangeArrowheads="1"/>
          </p:cNvSpPr>
          <p:nvPr/>
        </p:nvSpPr>
        <p:spPr bwMode="auto">
          <a:xfrm>
            <a:off x="2486025" y="3108325"/>
            <a:ext cx="227013" cy="246063"/>
          </a:xfrm>
          <a:prstGeom prst="ellipse">
            <a:avLst/>
          </a:prstGeom>
          <a:solidFill>
            <a:srgbClr val="FF0066"/>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699" name="Oval 230"/>
          <p:cNvSpPr>
            <a:spLocks noChangeAspect="1" noChangeArrowheads="1"/>
          </p:cNvSpPr>
          <p:nvPr/>
        </p:nvSpPr>
        <p:spPr bwMode="auto">
          <a:xfrm>
            <a:off x="2117725" y="2933700"/>
            <a:ext cx="227013" cy="246063"/>
          </a:xfrm>
          <a:prstGeom prst="ellipse">
            <a:avLst/>
          </a:prstGeom>
          <a:solidFill>
            <a:srgbClr val="000099"/>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0" name="Oval 231"/>
          <p:cNvSpPr>
            <a:spLocks noChangeAspect="1" noChangeArrowheads="1"/>
          </p:cNvSpPr>
          <p:nvPr/>
        </p:nvSpPr>
        <p:spPr bwMode="auto">
          <a:xfrm>
            <a:off x="2212975" y="3321050"/>
            <a:ext cx="227013" cy="246063"/>
          </a:xfrm>
          <a:prstGeom prst="ellipse">
            <a:avLst/>
          </a:prstGeom>
          <a:solidFill>
            <a:schemeClr val="tx2"/>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1" name="Oval 232"/>
          <p:cNvSpPr>
            <a:spLocks noChangeAspect="1" noChangeArrowheads="1"/>
          </p:cNvSpPr>
          <p:nvPr/>
        </p:nvSpPr>
        <p:spPr bwMode="auto">
          <a:xfrm>
            <a:off x="1935163" y="3297238"/>
            <a:ext cx="227012" cy="246062"/>
          </a:xfrm>
          <a:prstGeom prst="ellipse">
            <a:avLst/>
          </a:prstGeom>
          <a:solidFill>
            <a:schemeClr val="tx2"/>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2" name="Oval 233"/>
          <p:cNvSpPr>
            <a:spLocks noChangeAspect="1" noChangeArrowheads="1"/>
          </p:cNvSpPr>
          <p:nvPr/>
        </p:nvSpPr>
        <p:spPr bwMode="auto">
          <a:xfrm>
            <a:off x="1489075" y="4400550"/>
            <a:ext cx="227013" cy="246063"/>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3" name="Oval 234"/>
          <p:cNvSpPr>
            <a:spLocks noChangeAspect="1" noChangeArrowheads="1"/>
          </p:cNvSpPr>
          <p:nvPr/>
        </p:nvSpPr>
        <p:spPr bwMode="auto">
          <a:xfrm>
            <a:off x="1914525" y="4030663"/>
            <a:ext cx="228600" cy="246062"/>
          </a:xfrm>
          <a:prstGeom prst="ellipse">
            <a:avLst/>
          </a:prstGeom>
          <a:solidFill>
            <a:srgbClr val="C0D735"/>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4" name="Oval 235"/>
          <p:cNvSpPr>
            <a:spLocks noChangeAspect="1" noChangeArrowheads="1"/>
          </p:cNvSpPr>
          <p:nvPr/>
        </p:nvSpPr>
        <p:spPr bwMode="auto">
          <a:xfrm>
            <a:off x="1914525" y="4195763"/>
            <a:ext cx="228600" cy="246062"/>
          </a:xfrm>
          <a:prstGeom prst="ellipse">
            <a:avLst/>
          </a:prstGeom>
          <a:solidFill>
            <a:schemeClr val="tx2"/>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5" name="Oval 236"/>
          <p:cNvSpPr>
            <a:spLocks noChangeAspect="1" noChangeArrowheads="1"/>
          </p:cNvSpPr>
          <p:nvPr/>
        </p:nvSpPr>
        <p:spPr bwMode="auto">
          <a:xfrm>
            <a:off x="2924175" y="4275138"/>
            <a:ext cx="228600" cy="246062"/>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6" name="Oval 237"/>
          <p:cNvSpPr>
            <a:spLocks noChangeAspect="1" noChangeArrowheads="1"/>
          </p:cNvSpPr>
          <p:nvPr/>
        </p:nvSpPr>
        <p:spPr bwMode="auto">
          <a:xfrm>
            <a:off x="2486025" y="4283075"/>
            <a:ext cx="227013" cy="246063"/>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7" name="Oval 238"/>
          <p:cNvSpPr>
            <a:spLocks noChangeAspect="1" noChangeArrowheads="1"/>
          </p:cNvSpPr>
          <p:nvPr/>
        </p:nvSpPr>
        <p:spPr bwMode="auto">
          <a:xfrm>
            <a:off x="2124075" y="4484688"/>
            <a:ext cx="227013" cy="246062"/>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8" name="Oval 239"/>
          <p:cNvSpPr>
            <a:spLocks noChangeAspect="1" noChangeArrowheads="1"/>
          </p:cNvSpPr>
          <p:nvPr/>
        </p:nvSpPr>
        <p:spPr bwMode="auto">
          <a:xfrm>
            <a:off x="2651125" y="3803650"/>
            <a:ext cx="227013" cy="246063"/>
          </a:xfrm>
          <a:prstGeom prst="ellipse">
            <a:avLst/>
          </a:prstGeom>
          <a:solidFill>
            <a:schemeClr val="accent1"/>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09" name="Oval 240"/>
          <p:cNvSpPr>
            <a:spLocks noChangeAspect="1" noChangeArrowheads="1"/>
          </p:cNvSpPr>
          <p:nvPr/>
        </p:nvSpPr>
        <p:spPr bwMode="auto">
          <a:xfrm>
            <a:off x="2581275" y="3581400"/>
            <a:ext cx="227013" cy="246063"/>
          </a:xfrm>
          <a:prstGeom prst="ellipse">
            <a:avLst/>
          </a:prstGeom>
          <a:solidFill>
            <a:srgbClr val="C0D735"/>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10" name="Oval 241"/>
          <p:cNvSpPr>
            <a:spLocks noChangeAspect="1" noChangeArrowheads="1"/>
          </p:cNvSpPr>
          <p:nvPr/>
        </p:nvSpPr>
        <p:spPr bwMode="auto">
          <a:xfrm>
            <a:off x="2232025" y="3538538"/>
            <a:ext cx="227013" cy="246062"/>
          </a:xfrm>
          <a:prstGeom prst="ellipse">
            <a:avLst/>
          </a:prstGeom>
          <a:solidFill>
            <a:srgbClr val="C0D735"/>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11" name="Oval 242"/>
          <p:cNvSpPr>
            <a:spLocks noChangeAspect="1" noChangeArrowheads="1"/>
          </p:cNvSpPr>
          <p:nvPr/>
        </p:nvSpPr>
        <p:spPr bwMode="auto">
          <a:xfrm>
            <a:off x="2232025" y="3716338"/>
            <a:ext cx="227013" cy="246062"/>
          </a:xfrm>
          <a:prstGeom prst="ellipse">
            <a:avLst/>
          </a:prstGeom>
          <a:solidFill>
            <a:srgbClr val="FF0066"/>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12" name="Oval 243"/>
          <p:cNvSpPr>
            <a:spLocks noChangeAspect="1" noChangeArrowheads="1"/>
          </p:cNvSpPr>
          <p:nvPr/>
        </p:nvSpPr>
        <p:spPr bwMode="auto">
          <a:xfrm>
            <a:off x="2232025" y="3937000"/>
            <a:ext cx="227013" cy="246063"/>
          </a:xfrm>
          <a:prstGeom prst="ellipse">
            <a:avLst/>
          </a:prstGeom>
          <a:solidFill>
            <a:srgbClr val="C0D735"/>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13" name="Oval 244"/>
          <p:cNvSpPr>
            <a:spLocks noChangeAspect="1" noChangeArrowheads="1"/>
          </p:cNvSpPr>
          <p:nvPr/>
        </p:nvSpPr>
        <p:spPr bwMode="auto">
          <a:xfrm>
            <a:off x="2232025" y="4111625"/>
            <a:ext cx="227013" cy="246063"/>
          </a:xfrm>
          <a:prstGeom prst="ellipse">
            <a:avLst/>
          </a:prstGeom>
          <a:solidFill>
            <a:schemeClr val="tx2"/>
          </a:solidFill>
          <a:ln w="9525">
            <a:solidFill>
              <a:srgbClr val="C0C0C0"/>
            </a:solidFill>
            <a:round/>
            <a:headEnd/>
            <a:tailEnd/>
          </a:ln>
        </p:spPr>
        <p:txBody>
          <a:bodyPr wrap="none" anchor="ctr"/>
          <a:lstStyle/>
          <a:p>
            <a:pPr algn="ctr"/>
            <a:endParaRPr lang="en-US" sz="1100" b="1">
              <a:solidFill>
                <a:schemeClr val="bg1"/>
              </a:solidFill>
              <a:ea typeface="ＭＳ Ｐゴシック"/>
              <a:cs typeface="ＭＳ Ｐゴシック"/>
            </a:endParaRPr>
          </a:p>
        </p:txBody>
      </p:sp>
      <p:sp>
        <p:nvSpPr>
          <p:cNvPr id="28714" name="Text Box 103"/>
          <p:cNvSpPr txBox="1">
            <a:spLocks noChangeArrowheads="1"/>
          </p:cNvSpPr>
          <p:nvPr/>
        </p:nvSpPr>
        <p:spPr bwMode="auto">
          <a:xfrm>
            <a:off x="533400" y="5410200"/>
            <a:ext cx="3886200" cy="276225"/>
          </a:xfrm>
          <a:prstGeom prst="rect">
            <a:avLst/>
          </a:prstGeom>
          <a:noFill/>
          <a:ln w="9525">
            <a:noFill/>
            <a:miter lim="800000"/>
            <a:headEnd/>
            <a:tailEnd/>
          </a:ln>
        </p:spPr>
        <p:txBody>
          <a:bodyPr>
            <a:spAutoFit/>
          </a:bodyPr>
          <a:lstStyle/>
          <a:p>
            <a:pPr>
              <a:spcBef>
                <a:spcPct val="50000"/>
              </a:spcBef>
            </a:pPr>
            <a:r>
              <a:rPr lang="en-US" sz="1200" b="1" i="1">
                <a:ea typeface="ＭＳ Ｐゴシック"/>
                <a:cs typeface="ＭＳ Ｐゴシック"/>
              </a:rPr>
              <a:t>                Potential(3)                 Almost Certain (5)</a:t>
            </a:r>
          </a:p>
        </p:txBody>
      </p:sp>
      <p:sp>
        <p:nvSpPr>
          <p:cNvPr id="28715" name="TextBox 41"/>
          <p:cNvSpPr txBox="1">
            <a:spLocks noChangeArrowheads="1"/>
          </p:cNvSpPr>
          <p:nvPr/>
        </p:nvSpPr>
        <p:spPr bwMode="auto">
          <a:xfrm>
            <a:off x="4800599" y="1508124"/>
            <a:ext cx="4191001" cy="5045076"/>
          </a:xfrm>
          <a:prstGeom prst="rect">
            <a:avLst/>
          </a:prstGeom>
          <a:noFill/>
          <a:ln w="9525">
            <a:noFill/>
            <a:miter lim="800000"/>
            <a:headEnd/>
            <a:tailEnd/>
          </a:ln>
        </p:spPr>
        <p:txBody>
          <a:bodyPr/>
          <a:lstStyle/>
          <a:p>
            <a:pPr eaLnBrk="0" hangingPunct="0"/>
            <a:r>
              <a:rPr lang="en-US" b="1" u="sng" dirty="0" smtClean="0">
                <a:solidFill>
                  <a:srgbClr val="A21C45"/>
                </a:solidFill>
                <a:latin typeface="Calibri" pitchFamily="34" charset="0"/>
                <a:ea typeface="ＭＳ Ｐゴシック"/>
                <a:cs typeface="ＭＳ Ｐゴシック"/>
              </a:rPr>
              <a:t>Key </a:t>
            </a:r>
            <a:r>
              <a:rPr lang="en-US" b="1" u="sng" dirty="0">
                <a:solidFill>
                  <a:srgbClr val="A21C45"/>
                </a:solidFill>
                <a:latin typeface="Calibri" pitchFamily="34" charset="0"/>
                <a:ea typeface="ＭＳ Ｐゴシック"/>
                <a:cs typeface="ＭＳ Ｐゴシック"/>
              </a:rPr>
              <a:t>Risk </a:t>
            </a:r>
            <a:r>
              <a:rPr lang="en-US" b="1" u="sng" dirty="0" smtClean="0">
                <a:solidFill>
                  <a:srgbClr val="A21C45"/>
                </a:solidFill>
                <a:latin typeface="Calibri" pitchFamily="34" charset="0"/>
                <a:ea typeface="ＭＳ Ｐゴシック"/>
                <a:cs typeface="ＭＳ Ｐゴシック"/>
              </a:rPr>
              <a:t>Priorities 2010</a:t>
            </a:r>
            <a:r>
              <a:rPr lang="en-US" b="1" dirty="0" smtClean="0">
                <a:solidFill>
                  <a:srgbClr val="A21C45"/>
                </a:solidFill>
                <a:latin typeface="Calibri" pitchFamily="34" charset="0"/>
                <a:ea typeface="ＭＳ Ｐゴシック"/>
                <a:cs typeface="ＭＳ Ｐゴシック"/>
              </a:rPr>
              <a:t>	        </a:t>
            </a:r>
            <a:r>
              <a:rPr lang="en-US" b="1" u="sng" dirty="0" smtClean="0">
                <a:solidFill>
                  <a:srgbClr val="00B050"/>
                </a:solidFill>
                <a:latin typeface="Calibri" pitchFamily="34" charset="0"/>
                <a:ea typeface="ＭＳ Ｐゴシック"/>
                <a:cs typeface="ＭＳ Ｐゴシック"/>
              </a:rPr>
              <a:t>2015</a:t>
            </a:r>
            <a:endParaRPr lang="en-US" b="1" u="sng" dirty="0">
              <a:solidFill>
                <a:srgbClr val="00B050"/>
              </a:solidFill>
              <a:latin typeface="Calibri" pitchFamily="34" charset="0"/>
              <a:ea typeface="ＭＳ Ｐゴシック"/>
              <a:cs typeface="ＭＳ Ｐゴシック"/>
            </a:endParaRPr>
          </a:p>
          <a:p>
            <a:pPr eaLnBrk="0" hangingPunct="0">
              <a:buFont typeface="Arial" charset="0"/>
              <a:buChar char="•"/>
            </a:pPr>
            <a:r>
              <a:rPr lang="en-US" b="1" dirty="0" smtClean="0">
                <a:latin typeface="Calibri" pitchFamily="34" charset="0"/>
                <a:ea typeface="ＭＳ Ｐゴシック"/>
                <a:cs typeface="ＭＳ Ｐゴシック"/>
              </a:rPr>
              <a:t>Payer Mix/Reimbursement	</a:t>
            </a:r>
            <a:r>
              <a:rPr lang="en-US" b="1" dirty="0" smtClean="0">
                <a:solidFill>
                  <a:srgbClr val="00B050"/>
                </a:solidFill>
                <a:latin typeface="Calibri" pitchFamily="34" charset="0"/>
                <a:ea typeface="ＭＳ Ｐゴシック"/>
                <a:cs typeface="ＭＳ Ｐゴシック"/>
              </a:rPr>
              <a:t>          14	</a:t>
            </a:r>
            <a:endParaRPr lang="en-US" b="1" dirty="0">
              <a:solidFill>
                <a:srgbClr val="00B050"/>
              </a:solidFill>
              <a:latin typeface="Calibri" pitchFamily="34" charset="0"/>
              <a:ea typeface="ＭＳ Ｐゴシック"/>
              <a:cs typeface="ＭＳ Ｐゴシック"/>
            </a:endParaRPr>
          </a:p>
          <a:p>
            <a:pPr eaLnBrk="0" hangingPunct="0">
              <a:buFont typeface="Arial" charset="0"/>
              <a:buChar char="•"/>
            </a:pPr>
            <a:r>
              <a:rPr lang="en-US" b="1" dirty="0">
                <a:latin typeface="Calibri" pitchFamily="34" charset="0"/>
                <a:ea typeface="ＭＳ Ｐゴシック"/>
                <a:cs typeface="ＭＳ Ｐゴシック"/>
              </a:rPr>
              <a:t>Billing </a:t>
            </a:r>
            <a:r>
              <a:rPr lang="en-US" b="1" dirty="0" smtClean="0">
                <a:latin typeface="Calibri" pitchFamily="34" charset="0"/>
                <a:ea typeface="ＭＳ Ｐゴシック"/>
                <a:cs typeface="ＭＳ Ｐゴシック"/>
              </a:rPr>
              <a:t>Accuracy		</a:t>
            </a:r>
            <a:r>
              <a:rPr lang="en-US" b="1" dirty="0" smtClean="0">
                <a:solidFill>
                  <a:srgbClr val="A21C45"/>
                </a:solidFill>
                <a:latin typeface="Calibri" pitchFamily="34" charset="0"/>
                <a:ea typeface="ＭＳ Ｐゴシック"/>
                <a:cs typeface="ＭＳ Ｐゴシック"/>
              </a:rPr>
              <a:t>          </a:t>
            </a:r>
            <a:r>
              <a:rPr lang="en-US" b="1" dirty="0" smtClean="0">
                <a:solidFill>
                  <a:srgbClr val="00B050"/>
                </a:solidFill>
                <a:latin typeface="Calibri" pitchFamily="34" charset="0"/>
                <a:ea typeface="ＭＳ Ｐゴシック"/>
                <a:cs typeface="ＭＳ Ｐゴシック"/>
              </a:rPr>
              <a:t>NA</a:t>
            </a:r>
            <a:endParaRPr lang="en-US" b="1" dirty="0">
              <a:solidFill>
                <a:srgbClr val="00B050"/>
              </a:solidFill>
              <a:latin typeface="Calibri" pitchFamily="34" charset="0"/>
              <a:ea typeface="ＭＳ Ｐゴシック"/>
              <a:cs typeface="ＭＳ Ｐゴシック"/>
            </a:endParaRPr>
          </a:p>
          <a:p>
            <a:pPr eaLnBrk="0" hangingPunct="0">
              <a:buFont typeface="Arial" charset="0"/>
              <a:buChar char="•"/>
            </a:pPr>
            <a:r>
              <a:rPr lang="en-US" b="1" dirty="0">
                <a:latin typeface="Calibri" pitchFamily="34" charset="0"/>
                <a:ea typeface="ＭＳ Ｐゴシック"/>
                <a:cs typeface="ＭＳ Ｐゴシック"/>
              </a:rPr>
              <a:t>IT </a:t>
            </a:r>
            <a:r>
              <a:rPr lang="en-US" b="1" dirty="0" smtClean="0">
                <a:latin typeface="Calibri" pitchFamily="34" charset="0"/>
                <a:ea typeface="ＭＳ Ｐゴシック"/>
                <a:cs typeface="ＭＳ Ｐゴシック"/>
              </a:rPr>
              <a:t>Infrastructure		            </a:t>
            </a:r>
            <a:r>
              <a:rPr lang="en-US" b="1" dirty="0" smtClean="0">
                <a:solidFill>
                  <a:srgbClr val="00B050"/>
                </a:solidFill>
                <a:latin typeface="Calibri" pitchFamily="34" charset="0"/>
                <a:ea typeface="ＭＳ Ｐゴシック"/>
                <a:cs typeface="ＭＳ Ｐゴシック"/>
              </a:rPr>
              <a:t>3</a:t>
            </a:r>
            <a:r>
              <a:rPr lang="en-US" b="1" dirty="0" smtClean="0">
                <a:solidFill>
                  <a:srgbClr val="A21C45"/>
                </a:solidFill>
                <a:latin typeface="Calibri" pitchFamily="34" charset="0"/>
                <a:ea typeface="ＭＳ Ｐゴシック"/>
                <a:cs typeface="ＭＳ Ｐゴシック"/>
              </a:rPr>
              <a:t>	</a:t>
            </a:r>
            <a:endParaRPr lang="en-US" b="1" dirty="0">
              <a:solidFill>
                <a:srgbClr val="A21C45"/>
              </a:solidFill>
              <a:latin typeface="Calibri" pitchFamily="34" charset="0"/>
              <a:ea typeface="ＭＳ Ｐゴシック"/>
              <a:cs typeface="ＭＳ Ｐゴシック"/>
            </a:endParaRPr>
          </a:p>
          <a:p>
            <a:pPr eaLnBrk="0" hangingPunct="0">
              <a:buFont typeface="Arial" charset="0"/>
              <a:buChar char="•"/>
            </a:pPr>
            <a:r>
              <a:rPr lang="en-US" b="1" dirty="0">
                <a:latin typeface="Calibri" pitchFamily="34" charset="0"/>
                <a:ea typeface="ＭＳ Ｐゴシック"/>
                <a:cs typeface="ＭＳ Ｐゴシック"/>
              </a:rPr>
              <a:t>Confidentiality/Data </a:t>
            </a:r>
            <a:r>
              <a:rPr lang="en-US" b="1" dirty="0" smtClean="0">
                <a:latin typeface="Calibri" pitchFamily="34" charset="0"/>
                <a:ea typeface="ＭＳ Ｐゴシック"/>
                <a:cs typeface="ＭＳ Ｐゴシック"/>
              </a:rPr>
              <a:t>Security        </a:t>
            </a:r>
            <a:r>
              <a:rPr lang="en-US" b="1" dirty="0" smtClean="0">
                <a:solidFill>
                  <a:srgbClr val="00B050"/>
                </a:solidFill>
                <a:latin typeface="Calibri" pitchFamily="34" charset="0"/>
                <a:ea typeface="ＭＳ Ｐゴシック"/>
                <a:cs typeface="ＭＳ Ｐゴシック"/>
              </a:rPr>
              <a:t>18</a:t>
            </a:r>
            <a:endParaRPr lang="en-US" b="1" dirty="0">
              <a:solidFill>
                <a:srgbClr val="00B050"/>
              </a:solidFill>
              <a:latin typeface="Calibri" pitchFamily="34" charset="0"/>
              <a:ea typeface="ＭＳ Ｐゴシック"/>
              <a:cs typeface="ＭＳ Ｐゴシック"/>
            </a:endParaRPr>
          </a:p>
          <a:p>
            <a:pPr eaLnBrk="0" hangingPunct="0">
              <a:buFont typeface="Arial" charset="0"/>
              <a:buChar char="•"/>
            </a:pPr>
            <a:r>
              <a:rPr lang="en-US" b="1" dirty="0">
                <a:latin typeface="Calibri" pitchFamily="34" charset="0"/>
                <a:ea typeface="ＭＳ Ｐゴシック"/>
                <a:cs typeface="ＭＳ Ｐゴシック"/>
              </a:rPr>
              <a:t>Professional </a:t>
            </a:r>
            <a:r>
              <a:rPr lang="en-US" b="1" dirty="0" smtClean="0">
                <a:latin typeface="Calibri" pitchFamily="34" charset="0"/>
                <a:ea typeface="ＭＳ Ｐゴシック"/>
                <a:cs typeface="ＭＳ Ｐゴシック"/>
              </a:rPr>
              <a:t>Boundaries                 </a:t>
            </a:r>
            <a:r>
              <a:rPr lang="en-US" b="1" dirty="0" smtClean="0">
                <a:solidFill>
                  <a:srgbClr val="00B050"/>
                </a:solidFill>
                <a:latin typeface="Calibri" pitchFamily="34" charset="0"/>
                <a:ea typeface="ＭＳ Ｐゴシック"/>
                <a:cs typeface="ＭＳ Ｐゴシック"/>
              </a:rPr>
              <a:t>16</a:t>
            </a:r>
            <a:endParaRPr lang="en-US" b="1" dirty="0">
              <a:solidFill>
                <a:srgbClr val="00B050"/>
              </a:solidFill>
              <a:latin typeface="Calibri" pitchFamily="34" charset="0"/>
              <a:ea typeface="ＭＳ Ｐゴシック"/>
              <a:cs typeface="ＭＳ Ｐゴシック"/>
            </a:endParaRPr>
          </a:p>
          <a:p>
            <a:pPr eaLnBrk="0" hangingPunct="0">
              <a:buFont typeface="Arial" charset="0"/>
              <a:buChar char="•"/>
            </a:pPr>
            <a:r>
              <a:rPr lang="en-US" b="1" dirty="0" smtClean="0">
                <a:latin typeface="Calibri" pitchFamily="34" charset="0"/>
                <a:ea typeface="ＭＳ Ｐゴシック"/>
                <a:cs typeface="ＭＳ Ｐゴシック"/>
              </a:rPr>
              <a:t>Competition                                      </a:t>
            </a:r>
            <a:r>
              <a:rPr lang="en-US" b="1" dirty="0" smtClean="0">
                <a:solidFill>
                  <a:srgbClr val="00B050"/>
                </a:solidFill>
                <a:latin typeface="Calibri" pitchFamily="34" charset="0"/>
                <a:ea typeface="ＭＳ Ｐゴシック"/>
                <a:cs typeface="ＭＳ Ｐゴシック"/>
              </a:rPr>
              <a:t>12 </a:t>
            </a:r>
            <a:endParaRPr lang="en-US" b="1" dirty="0">
              <a:solidFill>
                <a:srgbClr val="00B050"/>
              </a:solidFill>
              <a:latin typeface="Calibri" pitchFamily="34" charset="0"/>
              <a:ea typeface="ＭＳ Ｐゴシック"/>
              <a:cs typeface="ＭＳ Ｐゴシック"/>
            </a:endParaRPr>
          </a:p>
          <a:p>
            <a:pPr eaLnBrk="0" hangingPunct="0"/>
            <a:endParaRPr lang="en-US" b="1" dirty="0">
              <a:latin typeface="Calibri" pitchFamily="34" charset="0"/>
              <a:ea typeface="ＭＳ Ｐゴシック"/>
              <a:cs typeface="ＭＳ Ｐゴシック"/>
            </a:endParaRPr>
          </a:p>
          <a:p>
            <a:pPr eaLnBrk="0" hangingPunct="0"/>
            <a:endParaRPr lang="en-US" b="1" dirty="0">
              <a:latin typeface="Calibri" pitchFamily="34" charset="0"/>
              <a:ea typeface="ＭＳ Ｐゴシック"/>
              <a:cs typeface="ＭＳ Ｐゴシック"/>
            </a:endParaRPr>
          </a:p>
          <a:p>
            <a:pPr eaLnBrk="0" hangingPunct="0"/>
            <a:r>
              <a:rPr lang="en-US" b="1" u="sng" dirty="0">
                <a:solidFill>
                  <a:srgbClr val="A21C45"/>
                </a:solidFill>
                <a:latin typeface="Calibri" pitchFamily="34" charset="0"/>
                <a:ea typeface="ＭＳ Ｐゴシック"/>
                <a:cs typeface="ＭＳ Ｐゴシック"/>
              </a:rPr>
              <a:t>From Awareness to Improvement</a:t>
            </a:r>
          </a:p>
          <a:p>
            <a:pPr>
              <a:buFontTx/>
              <a:buChar char="•"/>
            </a:pPr>
            <a:r>
              <a:rPr lang="en-US" b="1" dirty="0" smtClean="0">
                <a:latin typeface="Calibri" pitchFamily="34" charset="0"/>
                <a:cs typeface="Arial" charset="0"/>
              </a:rPr>
              <a:t>ID </a:t>
            </a:r>
            <a:r>
              <a:rPr lang="en-US" b="1" dirty="0">
                <a:latin typeface="Calibri" pitchFamily="34" charset="0"/>
                <a:cs typeface="Arial" charset="0"/>
              </a:rPr>
              <a:t>Risk Owner</a:t>
            </a:r>
          </a:p>
          <a:p>
            <a:pPr>
              <a:buFontTx/>
              <a:buChar char="•"/>
            </a:pPr>
            <a:r>
              <a:rPr lang="en-US" b="1" dirty="0">
                <a:latin typeface="Calibri" pitchFamily="34" charset="0"/>
                <a:cs typeface="Arial" charset="0"/>
              </a:rPr>
              <a:t>Confirm Risk Definition </a:t>
            </a:r>
          </a:p>
          <a:p>
            <a:pPr>
              <a:buFontTx/>
              <a:buChar char="•"/>
            </a:pPr>
            <a:r>
              <a:rPr lang="en-US" b="1" dirty="0">
                <a:latin typeface="Calibri" pitchFamily="34" charset="0"/>
                <a:cs typeface="Arial" charset="0"/>
              </a:rPr>
              <a:t>ID &amp; </a:t>
            </a:r>
            <a:r>
              <a:rPr lang="en-US" b="1" dirty="0" smtClean="0">
                <a:latin typeface="Calibri" pitchFamily="34" charset="0"/>
                <a:cs typeface="Arial" charset="0"/>
              </a:rPr>
              <a:t>Confirm </a:t>
            </a:r>
            <a:r>
              <a:rPr lang="en-US" b="1" dirty="0">
                <a:latin typeface="Calibri" pitchFamily="34" charset="0"/>
                <a:cs typeface="Arial" charset="0"/>
              </a:rPr>
              <a:t>Risk Drivers</a:t>
            </a:r>
          </a:p>
          <a:p>
            <a:pPr>
              <a:buFontTx/>
              <a:buChar char="•"/>
            </a:pPr>
            <a:r>
              <a:rPr lang="en-US" b="1" dirty="0">
                <a:latin typeface="Calibri" pitchFamily="34" charset="0"/>
                <a:cs typeface="Arial" charset="0"/>
              </a:rPr>
              <a:t>ID &amp; Evaluate </a:t>
            </a:r>
            <a:r>
              <a:rPr lang="en-US" b="1" dirty="0" smtClean="0">
                <a:latin typeface="Calibri" pitchFamily="34" charset="0"/>
                <a:cs typeface="Arial" charset="0"/>
              </a:rPr>
              <a:t>Improvement Strategies</a:t>
            </a:r>
            <a:endParaRPr lang="en-US" b="1" dirty="0">
              <a:latin typeface="Calibri" pitchFamily="34" charset="0"/>
              <a:cs typeface="Arial" charset="0"/>
            </a:endParaRPr>
          </a:p>
          <a:p>
            <a:pPr>
              <a:buFontTx/>
              <a:buChar char="•"/>
            </a:pPr>
            <a:r>
              <a:rPr lang="en-US" b="1" dirty="0">
                <a:latin typeface="Calibri" pitchFamily="34" charset="0"/>
                <a:cs typeface="Arial" charset="0"/>
              </a:rPr>
              <a:t>ID Existing/Potential Metrics</a:t>
            </a:r>
          </a:p>
          <a:p>
            <a:pPr>
              <a:buFontTx/>
              <a:buChar char="•"/>
            </a:pPr>
            <a:r>
              <a:rPr lang="en-US" b="1" dirty="0">
                <a:latin typeface="Calibri" pitchFamily="34" charset="0"/>
                <a:cs typeface="Arial" charset="0"/>
              </a:rPr>
              <a:t>Develop Risk </a:t>
            </a:r>
            <a:r>
              <a:rPr lang="en-US" b="1" dirty="0" smtClean="0">
                <a:latin typeface="Calibri" pitchFamily="34" charset="0"/>
                <a:cs typeface="Arial" charset="0"/>
              </a:rPr>
              <a:t>Response/Action</a:t>
            </a:r>
          </a:p>
          <a:p>
            <a:pPr>
              <a:buFontTx/>
              <a:buChar char="•"/>
            </a:pPr>
            <a:r>
              <a:rPr lang="en-US" b="1" dirty="0" smtClean="0">
                <a:latin typeface="Calibri" pitchFamily="34" charset="0"/>
                <a:ea typeface="ＭＳ Ｐゴシック"/>
                <a:cs typeface="Arial" charset="0"/>
              </a:rPr>
              <a:t>Determine Reporting/Communication</a:t>
            </a:r>
            <a:endParaRPr lang="en-US" b="1" dirty="0">
              <a:latin typeface="Calibri" pitchFamily="34" charset="0"/>
              <a:ea typeface="ＭＳ Ｐゴシック"/>
              <a:cs typeface="ＭＳ Ｐゴシック"/>
            </a:endParaRPr>
          </a:p>
          <a:p>
            <a:pPr eaLnBrk="0" hangingPunct="0"/>
            <a:endParaRPr lang="en-US" b="1" dirty="0">
              <a:latin typeface="Calibri" pitchFamily="34" charset="0"/>
              <a:ea typeface="ＭＳ Ｐゴシック"/>
              <a:cs typeface="ＭＳ Ｐゴシック"/>
            </a:endParaRPr>
          </a:p>
        </p:txBody>
      </p:sp>
      <p:sp>
        <p:nvSpPr>
          <p:cNvPr id="28716" name="AutoShape 39"/>
          <p:cNvSpPr>
            <a:spLocks noChangeArrowheads="1"/>
          </p:cNvSpPr>
          <p:nvPr/>
        </p:nvSpPr>
        <p:spPr bwMode="auto">
          <a:xfrm>
            <a:off x="3352800" y="2286000"/>
            <a:ext cx="533400" cy="3810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
        <p:nvSpPr>
          <p:cNvPr id="28717" name="AutoShape 40"/>
          <p:cNvSpPr>
            <a:spLocks noChangeArrowheads="1"/>
          </p:cNvSpPr>
          <p:nvPr/>
        </p:nvSpPr>
        <p:spPr bwMode="auto">
          <a:xfrm>
            <a:off x="2362200" y="2590800"/>
            <a:ext cx="457200" cy="3048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
        <p:nvSpPr>
          <p:cNvPr id="28718" name="AutoShape 41"/>
          <p:cNvSpPr>
            <a:spLocks noChangeArrowheads="1"/>
          </p:cNvSpPr>
          <p:nvPr/>
        </p:nvSpPr>
        <p:spPr bwMode="auto">
          <a:xfrm>
            <a:off x="2895600" y="2895600"/>
            <a:ext cx="533400" cy="3810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
        <p:nvSpPr>
          <p:cNvPr id="28719" name="AutoShape 42"/>
          <p:cNvSpPr>
            <a:spLocks noChangeArrowheads="1"/>
          </p:cNvSpPr>
          <p:nvPr/>
        </p:nvSpPr>
        <p:spPr bwMode="auto">
          <a:xfrm>
            <a:off x="3581400" y="2667000"/>
            <a:ext cx="533400" cy="3810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
        <p:nvSpPr>
          <p:cNvPr id="28720" name="AutoShape 43"/>
          <p:cNvSpPr>
            <a:spLocks noChangeArrowheads="1"/>
          </p:cNvSpPr>
          <p:nvPr/>
        </p:nvSpPr>
        <p:spPr bwMode="auto">
          <a:xfrm>
            <a:off x="3733800" y="3048000"/>
            <a:ext cx="533400" cy="3810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
        <p:nvSpPr>
          <p:cNvPr id="28721" name="AutoShape 44"/>
          <p:cNvSpPr>
            <a:spLocks noChangeArrowheads="1"/>
          </p:cNvSpPr>
          <p:nvPr/>
        </p:nvSpPr>
        <p:spPr bwMode="auto">
          <a:xfrm>
            <a:off x="3352800" y="3505200"/>
            <a:ext cx="533400" cy="381000"/>
          </a:xfrm>
          <a:prstGeom prst="star4">
            <a:avLst>
              <a:gd name="adj" fmla="val 12500"/>
            </a:avLst>
          </a:prstGeom>
          <a:solidFill>
            <a:srgbClr val="E6F616"/>
          </a:solidFill>
          <a:ln w="9525" algn="ctr">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40607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Macro </a:t>
            </a:r>
            <a:r>
              <a:rPr lang="en-US" sz="3200" dirty="0" smtClean="0"/>
              <a:t>– </a:t>
            </a:r>
            <a:r>
              <a:rPr lang="en-US" sz="3200" dirty="0" smtClean="0"/>
              <a:t>2015 </a:t>
            </a:r>
            <a:r>
              <a:rPr lang="en-US" dirty="0" smtClean="0"/>
              <a:t/>
            </a:r>
            <a:br>
              <a:rPr lang="en-US" dirty="0" smtClean="0"/>
            </a:br>
            <a:r>
              <a:rPr lang="en-US" sz="1600" i="1" dirty="0" smtClean="0">
                <a:solidFill>
                  <a:srgbClr val="A21C45"/>
                </a:solidFill>
              </a:rPr>
              <a:t>(NHC example)</a:t>
            </a:r>
            <a:endParaRPr lang="en-US" sz="1600" i="1" dirty="0">
              <a:solidFill>
                <a:srgbClr val="A21C45"/>
              </a:solidFill>
            </a:endParaRPr>
          </a:p>
        </p:txBody>
      </p:sp>
      <p:sp>
        <p:nvSpPr>
          <p:cNvPr id="3" name="Slide Number Placeholder 2"/>
          <p:cNvSpPr>
            <a:spLocks noGrp="1"/>
          </p:cNvSpPr>
          <p:nvPr>
            <p:ph type="sldNum" sz="quarter" idx="12"/>
          </p:nvPr>
        </p:nvSpPr>
        <p:spPr/>
        <p:txBody>
          <a:bodyPr/>
          <a:lstStyle/>
          <a:p>
            <a:fld id="{9B7C9AA8-325D-49C9-B846-7B41702E2AD0}"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8292881"/>
              </p:ext>
            </p:extLst>
          </p:nvPr>
        </p:nvGraphicFramePr>
        <p:xfrm>
          <a:off x="114300" y="1645920"/>
          <a:ext cx="8915400" cy="5060500"/>
        </p:xfrm>
        <a:graphic>
          <a:graphicData uri="http://schemas.openxmlformats.org/drawingml/2006/table">
            <a:tbl>
              <a:tblPr firstCol="1" bandRow="1">
                <a:tableStyleId>{5C22544A-7EE6-4342-B048-85BDC9FD1C3A}</a:tableStyleId>
              </a:tblPr>
              <a:tblGrid>
                <a:gridCol w="1600200"/>
                <a:gridCol w="7315200"/>
              </a:tblGrid>
              <a:tr h="483842">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System integration </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0336">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2</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Data privacy/security</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3842">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3</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Payer mix/reimbursement</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12260">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4</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Competition &amp; growth</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5252">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5</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Regulatory change</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10148">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6</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solidFill>
                            <a:schemeClr val="tx1"/>
                          </a:solidFill>
                          <a:effectLst/>
                          <a:latin typeface="Arial" panose="020B0604020202020204" pitchFamily="34" charset="0"/>
                          <a:cs typeface="Arial" panose="020B0604020202020204" pitchFamily="34" charset="0"/>
                        </a:rPr>
                        <a:t>Physician engagement </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7</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Failure to attract top talent</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15220">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8</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kern="1200" dirty="0" smtClean="0">
                          <a:solidFill>
                            <a:schemeClr val="dk1"/>
                          </a:solidFill>
                          <a:effectLst/>
                          <a:latin typeface="Arial" panose="020B0604020202020204" pitchFamily="34" charset="0"/>
                          <a:ea typeface="+mn-ea"/>
                          <a:cs typeface="Arial" panose="020B0604020202020204" pitchFamily="34" charset="0"/>
                        </a:rPr>
                        <a:t>Failure to innovate</a:t>
                      </a: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73444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5105400" y="1905000"/>
            <a:ext cx="4038600" cy="20574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4320" indent="-274320" algn="r">
              <a:spcBef>
                <a:spcPts val="300"/>
              </a:spcBef>
              <a:spcAft>
                <a:spcPts val="300"/>
              </a:spcAft>
            </a:pPr>
            <a:endParaRPr lang="en-US" sz="1200" b="1" spc="-50" dirty="0">
              <a:solidFill>
                <a:schemeClr val="bg1"/>
              </a:solidFill>
              <a:latin typeface="Arial"/>
              <a:ea typeface="Verdana" panose="020B0604030504040204" pitchFamily="34" charset="0"/>
              <a:cs typeface="Arial"/>
            </a:endParaRPr>
          </a:p>
        </p:txBody>
      </p:sp>
      <p:sp>
        <p:nvSpPr>
          <p:cNvPr id="4" name="Title 3"/>
          <p:cNvSpPr>
            <a:spLocks noGrp="1"/>
          </p:cNvSpPr>
          <p:nvPr>
            <p:ph type="title"/>
          </p:nvPr>
        </p:nvSpPr>
        <p:spPr>
          <a:xfrm>
            <a:off x="1676400" y="228600"/>
            <a:ext cx="7101840" cy="1143000"/>
          </a:xfrm>
        </p:spPr>
        <p:txBody>
          <a:bodyPr/>
          <a:lstStyle/>
          <a:p>
            <a:r>
              <a:rPr lang="en-US" sz="2800" dirty="0" smtClean="0"/>
              <a:t>Cyber-Liability</a:t>
            </a:r>
            <a:br>
              <a:rPr lang="en-US" sz="2800" dirty="0" smtClean="0"/>
            </a:br>
            <a:r>
              <a:rPr lang="en-US" sz="2800" dirty="0" smtClean="0"/>
              <a:t>Data Security Risk Snapshot</a:t>
            </a:r>
            <a:r>
              <a:rPr lang="en-US" dirty="0" smtClean="0"/>
              <a:t/>
            </a:r>
            <a:br>
              <a:rPr lang="en-US" dirty="0" smtClean="0"/>
            </a:br>
            <a:r>
              <a:rPr lang="en-US" sz="1600" u="sng" dirty="0" smtClean="0">
                <a:solidFill>
                  <a:srgbClr val="A21C45"/>
                </a:solidFill>
              </a:rPr>
              <a:t>Definition</a:t>
            </a:r>
            <a:r>
              <a:rPr lang="en-US" sz="1600" dirty="0" smtClean="0"/>
              <a:t>: Inability to protect confidential and/or private information</a:t>
            </a:r>
            <a:endParaRPr lang="en-US" sz="1600" dirty="0"/>
          </a:p>
        </p:txBody>
      </p:sp>
      <p:sp>
        <p:nvSpPr>
          <p:cNvPr id="16" name="Content Placeholder 15"/>
          <p:cNvSpPr>
            <a:spLocks noGrp="1"/>
          </p:cNvSpPr>
          <p:nvPr>
            <p:ph idx="1"/>
          </p:nvPr>
        </p:nvSpPr>
        <p:spPr>
          <a:xfrm>
            <a:off x="152400" y="1506498"/>
            <a:ext cx="4835769" cy="5199101"/>
          </a:xfrm>
        </p:spPr>
        <p:txBody>
          <a:bodyPr/>
          <a:lstStyle/>
          <a:p>
            <a:pPr marL="0" indent="0">
              <a:buNone/>
            </a:pPr>
            <a:endParaRPr lang="en-US" sz="1050" b="1" u="sng" dirty="0" smtClean="0">
              <a:solidFill>
                <a:srgbClr val="A21C45"/>
              </a:solidFill>
            </a:endParaRPr>
          </a:p>
          <a:p>
            <a:pPr marL="0" indent="0">
              <a:buNone/>
            </a:pPr>
            <a:r>
              <a:rPr lang="en-US" sz="1050" b="1" u="sng" dirty="0" smtClean="0">
                <a:solidFill>
                  <a:srgbClr val="A21C45"/>
                </a:solidFill>
              </a:rPr>
              <a:t>Risk Drivers:</a:t>
            </a:r>
          </a:p>
          <a:p>
            <a:r>
              <a:rPr lang="en-US" sz="1000" b="1" dirty="0" smtClean="0"/>
              <a:t>Use of laptops without appropriate firewalls &amp; encryption; lack of remote access for laptops used in field</a:t>
            </a:r>
          </a:p>
          <a:p>
            <a:r>
              <a:rPr lang="en-US" sz="1000" b="1" dirty="0" smtClean="0"/>
              <a:t>Extensive documentation (often on paper) of patient information, gathered while employees are in the field</a:t>
            </a:r>
          </a:p>
          <a:p>
            <a:r>
              <a:rPr lang="en-US" sz="1000" b="1" dirty="0" smtClean="0"/>
              <a:t>Inconsistent policy / procedure to address a breach of confidentiality or privacy by employees</a:t>
            </a:r>
          </a:p>
          <a:p>
            <a:r>
              <a:rPr lang="en-US" sz="1000" b="1" dirty="0" smtClean="0"/>
              <a:t>Lack of employee knowledge / training regarding legal issues &amp; privileged information</a:t>
            </a:r>
          </a:p>
          <a:p>
            <a:r>
              <a:rPr lang="en-US" sz="1000" b="1" dirty="0" smtClean="0"/>
              <a:t>Inadequate IT infrastructure to support documentation &amp; storing of confidential patient &amp; employee information</a:t>
            </a:r>
          </a:p>
          <a:p>
            <a:r>
              <a:rPr lang="en-US" sz="1000" b="1" dirty="0" smtClean="0"/>
              <a:t>Growth in social networking &amp; the ability of patients to post pictures &amp; information online; information posted may be that of another patient</a:t>
            </a:r>
          </a:p>
          <a:p>
            <a:pPr marL="0" indent="0">
              <a:buNone/>
            </a:pPr>
            <a:r>
              <a:rPr lang="en-US" sz="1000" b="1" dirty="0" smtClean="0">
                <a:solidFill>
                  <a:srgbClr val="0070C0"/>
                </a:solidFill>
              </a:rPr>
              <a:t>     &gt;&gt; Key performance &amp;/or risk indicator data that support this level of risk</a:t>
            </a:r>
          </a:p>
          <a:p>
            <a:pPr marL="0" indent="0">
              <a:buNone/>
            </a:pPr>
            <a:endParaRPr lang="en-US" sz="1000" b="1" dirty="0" smtClean="0">
              <a:solidFill>
                <a:srgbClr val="0070C0"/>
              </a:solidFill>
            </a:endParaRPr>
          </a:p>
          <a:p>
            <a:pPr marL="0" indent="0">
              <a:buNone/>
            </a:pPr>
            <a:r>
              <a:rPr lang="en-US" sz="1050" b="1" u="sng" dirty="0" smtClean="0">
                <a:solidFill>
                  <a:srgbClr val="A21C45"/>
                </a:solidFill>
              </a:rPr>
              <a:t>Existing Risk Management Activities</a:t>
            </a:r>
          </a:p>
          <a:p>
            <a:r>
              <a:rPr lang="en-US" sz="1050" b="1" dirty="0" smtClean="0"/>
              <a:t>Variety of policies, including use of cell phones, USB drives </a:t>
            </a:r>
          </a:p>
          <a:p>
            <a:r>
              <a:rPr lang="en-US" sz="1050" b="1" dirty="0" smtClean="0"/>
              <a:t>Using partial names in documents so as to protect privacy</a:t>
            </a:r>
          </a:p>
          <a:p>
            <a:r>
              <a:rPr lang="en-US" sz="1050" b="1" dirty="0" smtClean="0"/>
              <a:t>Requesting / obtaining opinion on privileged information requests</a:t>
            </a:r>
          </a:p>
          <a:p>
            <a:r>
              <a:rPr lang="en-US" sz="1050" b="1" dirty="0" smtClean="0"/>
              <a:t>Annual training regarding confidentiality / data security </a:t>
            </a:r>
          </a:p>
          <a:p>
            <a:pPr marL="0" indent="0">
              <a:buNone/>
            </a:pPr>
            <a:endParaRPr lang="en-US" sz="1000" dirty="0"/>
          </a:p>
        </p:txBody>
      </p:sp>
      <p:sp>
        <p:nvSpPr>
          <p:cNvPr id="5" name="Rectangle 4"/>
          <p:cNvSpPr/>
          <p:nvPr/>
        </p:nvSpPr>
        <p:spPr>
          <a:xfrm>
            <a:off x="3733801" y="1219200"/>
            <a:ext cx="530469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defRPr/>
            </a:pPr>
            <a:endParaRPr lang="en-US" sz="1400" b="1" kern="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0" y="1905000"/>
            <a:ext cx="4876800" cy="27715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ctr"/>
          <a:lstStyle/>
          <a:p>
            <a:pPr marL="274320" indent="-274320">
              <a:spcBef>
                <a:spcPts val="200"/>
              </a:spcBef>
              <a:spcAft>
                <a:spcPts val="200"/>
              </a:spcAft>
              <a:buClr>
                <a:schemeClr val="tx1">
                  <a:lumMod val="60000"/>
                  <a:lumOff val="40000"/>
                </a:schemeClr>
              </a:buClr>
              <a:buFont typeface="Wingdings" charset="2"/>
              <a:buChar char="§"/>
            </a:pPr>
            <a:endParaRPr lang="en-US" sz="1000" b="1" spc="-50" dirty="0">
              <a:solidFill>
                <a:srgbClr val="A00133"/>
              </a:solidFill>
              <a:latin typeface="Arial"/>
              <a:ea typeface="Verdana" panose="020B0604030504040204" pitchFamily="34" charset="0"/>
              <a:cs typeface="Arial"/>
            </a:endParaRPr>
          </a:p>
        </p:txBody>
      </p:sp>
      <p:graphicFrame>
        <p:nvGraphicFramePr>
          <p:cNvPr id="8" name="Table 7"/>
          <p:cNvGraphicFramePr>
            <a:graphicFrameLocks noGrp="1"/>
          </p:cNvGraphicFramePr>
          <p:nvPr>
            <p:extLst/>
          </p:nvPr>
        </p:nvGraphicFramePr>
        <p:xfrm>
          <a:off x="5105402" y="1683991"/>
          <a:ext cx="4038598" cy="290385"/>
        </p:xfrm>
        <a:graphic>
          <a:graphicData uri="http://schemas.openxmlformats.org/drawingml/2006/table">
            <a:tbl>
              <a:tblPr firstRow="1" bandRow="1">
                <a:tableStyleId>{073A0DAA-6AF3-43AB-8588-CEC1D06C72B9}</a:tableStyleId>
              </a:tblPr>
              <a:tblGrid>
                <a:gridCol w="4038598"/>
              </a:tblGrid>
              <a:tr h="290385">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ea typeface="ＭＳ Ｐゴシック" pitchFamily="-112" charset="-128"/>
                        </a:rPr>
                        <a:t>Risk Assessment Results: Risk Map</a:t>
                      </a:r>
                    </a:p>
                  </a:txBody>
                  <a:tcPr marL="182880" marR="182880" anchor="ctr">
                    <a:lnL w="12700" cap="flat" cmpd="sng" algn="ctr">
                      <a:noFill/>
                      <a:prstDash val="solid"/>
                      <a:round/>
                      <a:headEnd type="none" w="med" len="med"/>
                      <a:tailEnd type="none" w="med" len="med"/>
                    </a:lnL>
                    <a:lnB w="28575" cap="flat" cmpd="sng" algn="ctr">
                      <a:solidFill>
                        <a:srgbClr val="FFFFFF"/>
                      </a:solidFill>
                      <a:prstDash val="solid"/>
                      <a:round/>
                      <a:headEnd type="none" w="med" len="med"/>
                      <a:tailEnd type="none" w="med" len="med"/>
                    </a:lnB>
                  </a:tcPr>
                </a:tc>
              </a:tr>
            </a:tbl>
          </a:graphicData>
        </a:graphic>
      </p:graphicFrame>
      <p:sp>
        <p:nvSpPr>
          <p:cNvPr id="10" name="Rectangle 9"/>
          <p:cNvSpPr/>
          <p:nvPr/>
        </p:nvSpPr>
        <p:spPr>
          <a:xfrm>
            <a:off x="0" y="4817341"/>
            <a:ext cx="5105400" cy="12574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ctr"/>
          <a:lstStyle/>
          <a:p>
            <a:pPr marL="274320" indent="-274320">
              <a:spcBef>
                <a:spcPts val="200"/>
              </a:spcBef>
              <a:spcAft>
                <a:spcPts val="200"/>
              </a:spcAft>
              <a:buClr>
                <a:schemeClr val="tx1">
                  <a:lumMod val="60000"/>
                  <a:lumOff val="40000"/>
                </a:schemeClr>
              </a:buClr>
              <a:buFont typeface="Wingdings" charset="2"/>
              <a:buChar char="§"/>
            </a:pPr>
            <a:endParaRPr lang="en-US" sz="900" b="1" spc="-50" dirty="0">
              <a:solidFill>
                <a:srgbClr val="30516B"/>
              </a:solidFill>
              <a:latin typeface="Arial"/>
              <a:ea typeface="Verdana" panose="020B0604030504040204" pitchFamily="34" charset="0"/>
              <a:cs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1294472751"/>
              </p:ext>
            </p:extLst>
          </p:nvPr>
        </p:nvGraphicFramePr>
        <p:xfrm>
          <a:off x="5529630" y="4152237"/>
          <a:ext cx="3200400" cy="1456131"/>
        </p:xfrm>
        <a:graphic>
          <a:graphicData uri="http://schemas.openxmlformats.org/drawingml/2006/table">
            <a:tbl>
              <a:tblPr firstRow="1" bandRow="1">
                <a:tableStyleId>{5C22544A-7EE6-4342-B048-85BDC9FD1C3A}</a:tableStyleId>
              </a:tblPr>
              <a:tblGrid>
                <a:gridCol w="1828800"/>
                <a:gridCol w="1371600"/>
              </a:tblGrid>
              <a:tr h="0">
                <a:tc gridSpan="2">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Risk Assessment Results: Voting Details </a:t>
                      </a:r>
                      <a:endParaRPr kumimoji="0" lang="en-US" sz="1200" b="1" i="0" u="none" strike="noStrike" cap="none" normalizeH="0" baseline="0" dirty="0" smtClean="0">
                        <a:ln>
                          <a:noFill/>
                        </a:ln>
                        <a:solidFill>
                          <a:schemeClr val="bg1"/>
                        </a:solidFill>
                        <a:effectLst/>
                        <a:latin typeface="Arial" panose="020B0604020202020204" pitchFamily="34" charset="0"/>
                        <a:ea typeface="ＭＳ Ｐゴシック" pitchFamily="-112" charset="-128"/>
                        <a:cs typeface="Arial" panose="020B0604020202020204" pitchFamily="34" charset="0"/>
                      </a:endParaRPr>
                    </a:p>
                  </a:txBody>
                  <a:tcPr marL="84406" marR="84406" anchor="ctr" horzOverflow="overflow"/>
                </a:tc>
                <a:tc hMerge="1">
                  <a:txBody>
                    <a:bodyPr/>
                    <a:lstStyle/>
                    <a:p>
                      <a:endParaRPr lang="en-US"/>
                    </a:p>
                  </a:txBody>
                  <a:tcPr/>
                </a:tc>
              </a:tr>
              <a:tr h="0">
                <a:tc gridSpan="2">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Assessment Details</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anchor="ctr" horzOverflow="overflow"/>
                </a:tc>
                <a:tc hMerge="1">
                  <a:txBody>
                    <a:bodyPr/>
                    <a:lstStyle/>
                    <a:p>
                      <a:endParaRPr lang="en-US"/>
                    </a:p>
                  </a:txBody>
                  <a:tcPr>
                    <a:lnT w="28575" cap="flat" cmpd="sng" algn="ctr">
                      <a:solidFill>
                        <a:srgbClr val="FFFFFF"/>
                      </a:solidFill>
                      <a:prstDash val="solid"/>
                      <a:round/>
                      <a:headEnd type="none" w="med" len="med"/>
                      <a:tailEnd type="none" w="med" len="med"/>
                    </a:lnT>
                  </a:tcPr>
                </a:tc>
              </a:tr>
              <a:tr h="302497">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Impact</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anchor="ctr" horzOverflow="overflow"/>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4.08</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horzOverflow="overflow"/>
                </a:tc>
              </a:tr>
              <a:tr h="302497">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Likelihood</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anchor="ctr" horzOverflow="overflow"/>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4.08</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horzOverflow="overflow"/>
                </a:tc>
              </a:tr>
              <a:tr h="302497">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Risk Ranking Score</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anchor="ctr" horzOverflow="overflow"/>
                </a:tc>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US" sz="1200" u="none" strike="noStrike" cap="none" normalizeH="0" baseline="0" dirty="0" smtClean="0">
                          <a:ln>
                            <a:noFill/>
                          </a:ln>
                          <a:effectLst/>
                          <a:latin typeface="Arial" panose="020B0604020202020204" pitchFamily="34" charset="0"/>
                          <a:cs typeface="Arial" panose="020B0604020202020204" pitchFamily="34" charset="0"/>
                        </a:rPr>
                        <a:t>High</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84406" marR="84406" horzOverflow="overflow"/>
                </a:tc>
              </a:tr>
            </a:tbl>
          </a:graphicData>
        </a:graphic>
      </p:graphicFrame>
      <p:sp>
        <p:nvSpPr>
          <p:cNvPr id="13" name="Rectangle 12"/>
          <p:cNvSpPr/>
          <p:nvPr/>
        </p:nvSpPr>
        <p:spPr>
          <a:xfrm>
            <a:off x="5147310" y="5920945"/>
            <a:ext cx="3886200" cy="415498"/>
          </a:xfrm>
          <a:prstGeom prst="rect">
            <a:avLst/>
          </a:prstGeom>
        </p:spPr>
        <p:txBody>
          <a:bodyPr wrap="square">
            <a:spAutoFit/>
          </a:bodyPr>
          <a:lstStyle/>
          <a:p>
            <a:pPr lvl="0"/>
            <a:r>
              <a:rPr lang="en-US" sz="1000" i="1" dirty="0"/>
              <a:t>Adapted from original work by Aon Corporation in collaboration with client.  </a:t>
            </a:r>
            <a:r>
              <a:rPr lang="en-US" sz="1000" i="1" dirty="0" smtClean="0"/>
              <a:t>Permission </a:t>
            </a:r>
            <a:r>
              <a:rPr lang="en-US" sz="1000" i="1" dirty="0"/>
              <a:t>granted to use for educational purposes.</a:t>
            </a:r>
          </a:p>
        </p:txBody>
      </p:sp>
      <p:graphicFrame>
        <p:nvGraphicFramePr>
          <p:cNvPr id="52" name="Object 40"/>
          <p:cNvGraphicFramePr>
            <a:graphicFrameLocks noChangeAspect="1"/>
          </p:cNvGraphicFramePr>
          <p:nvPr>
            <p:extLst/>
          </p:nvPr>
        </p:nvGraphicFramePr>
        <p:xfrm>
          <a:off x="6193462" y="2006856"/>
          <a:ext cx="2061796" cy="1987550"/>
        </p:xfrm>
        <a:graphic>
          <a:graphicData uri="http://schemas.openxmlformats.org/presentationml/2006/ole">
            <mc:AlternateContent xmlns:mc="http://schemas.openxmlformats.org/markup-compatibility/2006">
              <mc:Choice xmlns:v="urn:schemas-microsoft-com:vml" Requires="v">
                <p:oleObj spid="_x0000_s1187" name="Chart" r:id="rId5" imgW="6096090" imgH="4076730" progId="MSGraph.Chart.8">
                  <p:embed followColorScheme="full"/>
                </p:oleObj>
              </mc:Choice>
              <mc:Fallback>
                <p:oleObj name="Chart" r:id="rId5" imgW="6096090" imgH="4076730" progId="MSGraph.Chart.8">
                  <p:embed followColorScheme="full"/>
                  <p:pic>
                    <p:nvPicPr>
                      <p:cNvPr id="0" name=""/>
                      <p:cNvPicPr>
                        <a:picLocks noChangeAspect="1" noChangeArrowheads="1"/>
                      </p:cNvPicPr>
                      <p:nvPr/>
                    </p:nvPicPr>
                    <p:blipFill>
                      <a:blip r:embed="rId6"/>
                      <a:srcRect/>
                      <a:stretch>
                        <a:fillRect/>
                      </a:stretch>
                    </p:blipFill>
                    <p:spPr bwMode="auto">
                      <a:xfrm>
                        <a:off x="6193462" y="2006856"/>
                        <a:ext cx="2061796" cy="1987550"/>
                      </a:xfrm>
                      <a:prstGeom prst="rect">
                        <a:avLst/>
                      </a:prstGeom>
                      <a:noFill/>
                      <a:extLst/>
                    </p:spPr>
                  </p:pic>
                </p:oleObj>
              </mc:Fallback>
            </mc:AlternateContent>
          </a:graphicData>
        </a:graphic>
      </p:graphicFrame>
      <p:grpSp>
        <p:nvGrpSpPr>
          <p:cNvPr id="2" name="Group 1"/>
          <p:cNvGrpSpPr/>
          <p:nvPr/>
        </p:nvGrpSpPr>
        <p:grpSpPr>
          <a:xfrm>
            <a:off x="5695765" y="1981199"/>
            <a:ext cx="3342729" cy="1777182"/>
            <a:chOff x="5408188" y="2037556"/>
            <a:chExt cx="3342729" cy="1777182"/>
          </a:xfrm>
        </p:grpSpPr>
        <p:sp>
          <p:nvSpPr>
            <p:cNvPr id="49" name="Text Box 37"/>
            <p:cNvSpPr txBox="1">
              <a:spLocks noChangeArrowheads="1"/>
            </p:cNvSpPr>
            <p:nvPr/>
          </p:nvSpPr>
          <p:spPr bwMode="auto">
            <a:xfrm>
              <a:off x="7865824" y="2113757"/>
              <a:ext cx="885093" cy="738664"/>
            </a:xfrm>
            <a:prstGeom prst="rect">
              <a:avLst/>
            </a:prstGeom>
            <a:solidFill>
              <a:schemeClr val="accent2">
                <a:lumMod val="75000"/>
              </a:schemeClr>
            </a:solidFill>
            <a:ln w="9525">
              <a:noFill/>
              <a:miter lim="800000"/>
              <a:headEnd/>
              <a:tailEnd/>
            </a:ln>
          </p:spPr>
          <p:txBody>
            <a:bodyPr wrap="square">
              <a:spAutoFit/>
            </a:bodyPr>
            <a:lstStyle/>
            <a:p>
              <a:pPr eaLnBrk="1" hangingPunct="1">
                <a:spcBef>
                  <a:spcPct val="50000"/>
                </a:spcBef>
              </a:pPr>
              <a:r>
                <a:rPr lang="en-US" sz="1000" dirty="0">
                  <a:solidFill>
                    <a:schemeClr val="bg1"/>
                  </a:solidFill>
                </a:rPr>
                <a:t>KEY</a:t>
              </a:r>
            </a:p>
            <a:p>
              <a:pPr eaLnBrk="1" hangingPunct="1">
                <a:spcBef>
                  <a:spcPct val="50000"/>
                </a:spcBef>
              </a:pPr>
              <a:r>
                <a:rPr lang="en-US" sz="800" i="1" dirty="0">
                  <a:solidFill>
                    <a:schemeClr val="bg1"/>
                  </a:solidFill>
                </a:rPr>
                <a:t>Other Risks</a:t>
              </a:r>
            </a:p>
            <a:p>
              <a:pPr eaLnBrk="1" hangingPunct="1">
                <a:spcBef>
                  <a:spcPct val="50000"/>
                </a:spcBef>
              </a:pPr>
              <a:r>
                <a:rPr lang="en-US" sz="800" i="1" dirty="0">
                  <a:solidFill>
                    <a:schemeClr val="bg1"/>
                  </a:solidFill>
                </a:rPr>
                <a:t>Confidentiality / Data Security</a:t>
              </a:r>
            </a:p>
          </p:txBody>
        </p:sp>
        <p:sp>
          <p:nvSpPr>
            <p:cNvPr id="50" name="Oval 38"/>
            <p:cNvSpPr>
              <a:spLocks noChangeAspect="1" noChangeArrowheads="1"/>
            </p:cNvSpPr>
            <p:nvPr/>
          </p:nvSpPr>
          <p:spPr bwMode="auto">
            <a:xfrm>
              <a:off x="8535039" y="2377159"/>
              <a:ext cx="76200" cy="8413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53" name="Text Box 41"/>
            <p:cNvSpPr txBox="1">
              <a:spLocks noChangeArrowheads="1"/>
            </p:cNvSpPr>
            <p:nvPr/>
          </p:nvSpPr>
          <p:spPr bwMode="auto">
            <a:xfrm>
              <a:off x="5960824" y="3560822"/>
              <a:ext cx="1295400" cy="253916"/>
            </a:xfrm>
            <a:prstGeom prst="rect">
              <a:avLst/>
            </a:prstGeom>
            <a:noFill/>
            <a:ln w="9525">
              <a:noFill/>
              <a:miter lim="800000"/>
              <a:headEnd/>
              <a:tailEnd/>
            </a:ln>
          </p:spPr>
          <p:txBody>
            <a:bodyPr wrap="square">
              <a:spAutoFit/>
            </a:bodyPr>
            <a:lstStyle/>
            <a:p>
              <a:pPr algn="ctr" eaLnBrk="1" hangingPunct="1">
                <a:spcBef>
                  <a:spcPct val="50000"/>
                </a:spcBef>
              </a:pPr>
              <a:r>
                <a:rPr lang="en-US" sz="1050" b="1" dirty="0">
                  <a:solidFill>
                    <a:srgbClr val="5B5F61"/>
                  </a:solidFill>
                </a:rPr>
                <a:t>LIKELIHOOD</a:t>
              </a:r>
              <a:endParaRPr lang="en-US" sz="800" b="1" dirty="0">
                <a:solidFill>
                  <a:srgbClr val="5B5F61"/>
                </a:solidFill>
              </a:endParaRPr>
            </a:p>
          </p:txBody>
        </p:sp>
        <p:sp>
          <p:nvSpPr>
            <p:cNvPr id="54" name="Text Box 42"/>
            <p:cNvSpPr txBox="1">
              <a:spLocks noChangeArrowheads="1"/>
            </p:cNvSpPr>
            <p:nvPr/>
          </p:nvSpPr>
          <p:spPr bwMode="auto">
            <a:xfrm rot="16200000">
              <a:off x="4811246" y="2634499"/>
              <a:ext cx="1447800" cy="253916"/>
            </a:xfrm>
            <a:prstGeom prst="rect">
              <a:avLst/>
            </a:prstGeom>
            <a:noFill/>
            <a:ln w="9525">
              <a:noFill/>
              <a:miter lim="800000"/>
              <a:headEnd/>
              <a:tailEnd/>
            </a:ln>
          </p:spPr>
          <p:txBody>
            <a:bodyPr>
              <a:spAutoFit/>
            </a:bodyPr>
            <a:lstStyle/>
            <a:p>
              <a:pPr algn="ctr" eaLnBrk="1" hangingPunct="1">
                <a:spcBef>
                  <a:spcPct val="50000"/>
                </a:spcBef>
              </a:pPr>
              <a:r>
                <a:rPr lang="en-US" sz="1050" b="1" dirty="0">
                  <a:solidFill>
                    <a:srgbClr val="5B5F61"/>
                  </a:solidFill>
                </a:rPr>
                <a:t>IMPACT</a:t>
              </a:r>
              <a:endParaRPr lang="en-US" sz="800" b="1" dirty="0">
                <a:solidFill>
                  <a:srgbClr val="5B5F61"/>
                </a:solidFill>
              </a:endParaRPr>
            </a:p>
          </p:txBody>
        </p:sp>
        <p:sp>
          <p:nvSpPr>
            <p:cNvPr id="55" name="Text Box 43"/>
            <p:cNvSpPr txBox="1">
              <a:spLocks noChangeArrowheads="1"/>
            </p:cNvSpPr>
            <p:nvPr/>
          </p:nvSpPr>
          <p:spPr bwMode="auto">
            <a:xfrm>
              <a:off x="6123729" y="3334996"/>
              <a:ext cx="764931" cy="184666"/>
            </a:xfrm>
            <a:prstGeom prst="rect">
              <a:avLst/>
            </a:prstGeom>
            <a:noFill/>
            <a:ln w="9525">
              <a:noFill/>
              <a:miter lim="800000"/>
              <a:headEnd/>
              <a:tailEnd/>
            </a:ln>
          </p:spPr>
          <p:txBody>
            <a:bodyPr>
              <a:spAutoFit/>
            </a:bodyPr>
            <a:lstStyle/>
            <a:p>
              <a:pPr algn="ctr" eaLnBrk="1" hangingPunct="1">
                <a:spcBef>
                  <a:spcPct val="50000"/>
                </a:spcBef>
              </a:pPr>
              <a:r>
                <a:rPr lang="en-US" sz="600" b="1" i="1" dirty="0">
                  <a:solidFill>
                    <a:srgbClr val="5B5F61"/>
                  </a:solidFill>
                </a:rPr>
                <a:t>Potential (3)</a:t>
              </a:r>
            </a:p>
          </p:txBody>
        </p:sp>
        <p:sp>
          <p:nvSpPr>
            <p:cNvPr id="56" name="Text Box 44"/>
            <p:cNvSpPr txBox="1">
              <a:spLocks noChangeArrowheads="1"/>
            </p:cNvSpPr>
            <p:nvPr/>
          </p:nvSpPr>
          <p:spPr bwMode="auto">
            <a:xfrm>
              <a:off x="6687227" y="3344653"/>
              <a:ext cx="914400" cy="184666"/>
            </a:xfrm>
            <a:prstGeom prst="rect">
              <a:avLst/>
            </a:prstGeom>
            <a:noFill/>
            <a:ln w="9525">
              <a:noFill/>
              <a:miter lim="800000"/>
              <a:headEnd/>
              <a:tailEnd/>
            </a:ln>
          </p:spPr>
          <p:txBody>
            <a:bodyPr>
              <a:spAutoFit/>
            </a:bodyPr>
            <a:lstStyle/>
            <a:p>
              <a:pPr eaLnBrk="1" hangingPunct="1">
                <a:spcBef>
                  <a:spcPct val="50000"/>
                </a:spcBef>
              </a:pPr>
              <a:r>
                <a:rPr lang="en-US" sz="600" b="1" i="1" dirty="0">
                  <a:solidFill>
                    <a:srgbClr val="5B5F61"/>
                  </a:solidFill>
                </a:rPr>
                <a:t>Almost Certain (5)</a:t>
              </a:r>
            </a:p>
          </p:txBody>
        </p:sp>
        <p:sp>
          <p:nvSpPr>
            <p:cNvPr id="57" name="Text Box 45"/>
            <p:cNvSpPr txBox="1">
              <a:spLocks noChangeArrowheads="1"/>
            </p:cNvSpPr>
            <p:nvPr/>
          </p:nvSpPr>
          <p:spPr bwMode="auto">
            <a:xfrm rot="16200000">
              <a:off x="5387897" y="2359561"/>
              <a:ext cx="828675" cy="184666"/>
            </a:xfrm>
            <a:prstGeom prst="rect">
              <a:avLst/>
            </a:prstGeom>
            <a:noFill/>
            <a:ln w="9525">
              <a:noFill/>
              <a:miter lim="800000"/>
              <a:headEnd/>
              <a:tailEnd/>
            </a:ln>
          </p:spPr>
          <p:txBody>
            <a:bodyPr>
              <a:spAutoFit/>
            </a:bodyPr>
            <a:lstStyle/>
            <a:p>
              <a:pPr algn="ctr" eaLnBrk="1" hangingPunct="1">
                <a:spcBef>
                  <a:spcPct val="50000"/>
                </a:spcBef>
              </a:pPr>
              <a:r>
                <a:rPr lang="en-US" sz="600" b="1" i="1" dirty="0">
                  <a:solidFill>
                    <a:srgbClr val="5B5F61"/>
                  </a:solidFill>
                </a:rPr>
                <a:t>Moderate (3)</a:t>
              </a:r>
            </a:p>
          </p:txBody>
        </p:sp>
        <p:sp>
          <p:nvSpPr>
            <p:cNvPr id="58" name="Line 46"/>
            <p:cNvSpPr>
              <a:spLocks noChangeShapeType="1"/>
            </p:cNvSpPr>
            <p:nvPr/>
          </p:nvSpPr>
          <p:spPr bwMode="auto">
            <a:xfrm flipH="1">
              <a:off x="6664568" y="2132013"/>
              <a:ext cx="2932" cy="1196835"/>
            </a:xfrm>
            <a:prstGeom prst="line">
              <a:avLst/>
            </a:prstGeom>
            <a:noFill/>
            <a:ln w="9525">
              <a:solidFill>
                <a:schemeClr val="tx1"/>
              </a:solidFill>
              <a:round/>
              <a:headEnd/>
              <a:tailEnd/>
            </a:ln>
          </p:spPr>
          <p:txBody>
            <a:bodyPr/>
            <a:lstStyle/>
            <a:p>
              <a:endParaRPr lang="en-US" dirty="0"/>
            </a:p>
          </p:txBody>
        </p:sp>
        <p:sp>
          <p:nvSpPr>
            <p:cNvPr id="59" name="Line 47"/>
            <p:cNvSpPr>
              <a:spLocks noChangeShapeType="1"/>
            </p:cNvSpPr>
            <p:nvPr/>
          </p:nvSpPr>
          <p:spPr bwMode="auto">
            <a:xfrm flipV="1">
              <a:off x="5939796" y="2693684"/>
              <a:ext cx="1305940" cy="14289"/>
            </a:xfrm>
            <a:prstGeom prst="line">
              <a:avLst/>
            </a:prstGeom>
            <a:noFill/>
            <a:ln w="9525">
              <a:solidFill>
                <a:schemeClr val="tx1"/>
              </a:solidFill>
              <a:round/>
              <a:headEnd/>
              <a:tailEnd/>
            </a:ln>
          </p:spPr>
          <p:txBody>
            <a:bodyPr/>
            <a:lstStyle/>
            <a:p>
              <a:endParaRPr lang="en-US" dirty="0"/>
            </a:p>
          </p:txBody>
        </p:sp>
        <p:sp>
          <p:nvSpPr>
            <p:cNvPr id="60" name="Text Box 48"/>
            <p:cNvSpPr txBox="1">
              <a:spLocks noChangeArrowheads="1"/>
            </p:cNvSpPr>
            <p:nvPr/>
          </p:nvSpPr>
          <p:spPr bwMode="auto">
            <a:xfrm>
              <a:off x="5815723" y="3332957"/>
              <a:ext cx="533400" cy="184666"/>
            </a:xfrm>
            <a:prstGeom prst="rect">
              <a:avLst/>
            </a:prstGeom>
            <a:noFill/>
            <a:ln w="9525">
              <a:noFill/>
              <a:miter lim="800000"/>
              <a:headEnd/>
              <a:tailEnd/>
            </a:ln>
          </p:spPr>
          <p:txBody>
            <a:bodyPr wrap="square">
              <a:spAutoFit/>
            </a:bodyPr>
            <a:lstStyle/>
            <a:p>
              <a:pPr algn="ctr" eaLnBrk="1" hangingPunct="1">
                <a:spcBef>
                  <a:spcPct val="50000"/>
                </a:spcBef>
              </a:pPr>
              <a:r>
                <a:rPr lang="en-US" sz="600" b="1" i="1" dirty="0">
                  <a:solidFill>
                    <a:srgbClr val="5B5F61"/>
                  </a:solidFill>
                </a:rPr>
                <a:t>Rare (1)</a:t>
              </a:r>
            </a:p>
          </p:txBody>
        </p:sp>
        <p:sp>
          <p:nvSpPr>
            <p:cNvPr id="61" name="Text Box 49"/>
            <p:cNvSpPr txBox="1">
              <a:spLocks noChangeArrowheads="1"/>
            </p:cNvSpPr>
            <p:nvPr/>
          </p:nvSpPr>
          <p:spPr bwMode="auto">
            <a:xfrm rot="16200000">
              <a:off x="5378710" y="2939792"/>
              <a:ext cx="828675" cy="184666"/>
            </a:xfrm>
            <a:prstGeom prst="rect">
              <a:avLst/>
            </a:prstGeom>
            <a:noFill/>
            <a:ln w="9525">
              <a:noFill/>
              <a:miter lim="800000"/>
              <a:headEnd/>
              <a:tailEnd/>
            </a:ln>
          </p:spPr>
          <p:txBody>
            <a:bodyPr>
              <a:spAutoFit/>
            </a:bodyPr>
            <a:lstStyle/>
            <a:p>
              <a:pPr algn="ctr" eaLnBrk="1" hangingPunct="1">
                <a:spcBef>
                  <a:spcPct val="50000"/>
                </a:spcBef>
              </a:pPr>
              <a:r>
                <a:rPr lang="en-US" sz="600" b="1" i="1" dirty="0">
                  <a:solidFill>
                    <a:srgbClr val="5B5F61"/>
                  </a:solidFill>
                </a:rPr>
                <a:t>Insignificant (1)</a:t>
              </a:r>
            </a:p>
          </p:txBody>
        </p:sp>
        <p:sp>
          <p:nvSpPr>
            <p:cNvPr id="62" name="Oval 53"/>
            <p:cNvSpPr>
              <a:spLocks noChangeAspect="1" noChangeArrowheads="1"/>
            </p:cNvSpPr>
            <p:nvPr/>
          </p:nvSpPr>
          <p:spPr bwMode="auto">
            <a:xfrm>
              <a:off x="7095393" y="25003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3" name="Oval 54"/>
            <p:cNvSpPr>
              <a:spLocks noChangeAspect="1" noChangeArrowheads="1"/>
            </p:cNvSpPr>
            <p:nvPr/>
          </p:nvSpPr>
          <p:spPr bwMode="auto">
            <a:xfrm>
              <a:off x="7174523" y="23860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5" name="Oval 56"/>
            <p:cNvSpPr>
              <a:spLocks noChangeAspect="1" noChangeArrowheads="1"/>
            </p:cNvSpPr>
            <p:nvPr/>
          </p:nvSpPr>
          <p:spPr bwMode="auto">
            <a:xfrm>
              <a:off x="7105651" y="223678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6" name="Oval 57"/>
            <p:cNvSpPr>
              <a:spLocks noChangeAspect="1" noChangeArrowheads="1"/>
            </p:cNvSpPr>
            <p:nvPr/>
          </p:nvSpPr>
          <p:spPr bwMode="auto">
            <a:xfrm>
              <a:off x="7105651" y="216376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7" name="Oval 58"/>
            <p:cNvSpPr>
              <a:spLocks noChangeAspect="1" noChangeArrowheads="1"/>
            </p:cNvSpPr>
            <p:nvPr/>
          </p:nvSpPr>
          <p:spPr bwMode="auto">
            <a:xfrm>
              <a:off x="6657243" y="223678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8" name="Oval 59"/>
            <p:cNvSpPr>
              <a:spLocks noChangeAspect="1" noChangeArrowheads="1"/>
            </p:cNvSpPr>
            <p:nvPr/>
          </p:nvSpPr>
          <p:spPr bwMode="auto">
            <a:xfrm>
              <a:off x="6660174" y="23860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69" name="Oval 60"/>
            <p:cNvSpPr>
              <a:spLocks noChangeAspect="1" noChangeArrowheads="1"/>
            </p:cNvSpPr>
            <p:nvPr/>
          </p:nvSpPr>
          <p:spPr bwMode="auto">
            <a:xfrm>
              <a:off x="6501912" y="231933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0" name="Oval 61"/>
            <p:cNvSpPr>
              <a:spLocks noChangeAspect="1" noChangeArrowheads="1"/>
            </p:cNvSpPr>
            <p:nvPr/>
          </p:nvSpPr>
          <p:spPr bwMode="auto">
            <a:xfrm>
              <a:off x="6413989" y="2466975"/>
              <a:ext cx="58615" cy="65088"/>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1" name="Oval 62"/>
            <p:cNvSpPr>
              <a:spLocks noChangeAspect="1" noChangeArrowheads="1"/>
            </p:cNvSpPr>
            <p:nvPr/>
          </p:nvSpPr>
          <p:spPr bwMode="auto">
            <a:xfrm>
              <a:off x="6211766" y="28940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2" name="Oval 63"/>
            <p:cNvSpPr>
              <a:spLocks noChangeAspect="1" noChangeArrowheads="1"/>
            </p:cNvSpPr>
            <p:nvPr/>
          </p:nvSpPr>
          <p:spPr bwMode="auto">
            <a:xfrm>
              <a:off x="6865328" y="2851150"/>
              <a:ext cx="58615" cy="65088"/>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3" name="Oval 64"/>
            <p:cNvSpPr>
              <a:spLocks noChangeAspect="1" noChangeArrowheads="1"/>
            </p:cNvSpPr>
            <p:nvPr/>
          </p:nvSpPr>
          <p:spPr bwMode="auto">
            <a:xfrm>
              <a:off x="6667500" y="2844800"/>
              <a:ext cx="58615" cy="65088"/>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4" name="Oval 65"/>
            <p:cNvSpPr>
              <a:spLocks noChangeAspect="1" noChangeArrowheads="1"/>
            </p:cNvSpPr>
            <p:nvPr/>
          </p:nvSpPr>
          <p:spPr bwMode="auto">
            <a:xfrm>
              <a:off x="6493120" y="293528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5" name="Oval 66"/>
            <p:cNvSpPr>
              <a:spLocks noChangeAspect="1" noChangeArrowheads="1"/>
            </p:cNvSpPr>
            <p:nvPr/>
          </p:nvSpPr>
          <p:spPr bwMode="auto">
            <a:xfrm>
              <a:off x="6409593" y="282416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6" name="Oval 67"/>
            <p:cNvSpPr>
              <a:spLocks noChangeAspect="1" noChangeArrowheads="1"/>
            </p:cNvSpPr>
            <p:nvPr/>
          </p:nvSpPr>
          <p:spPr bwMode="auto">
            <a:xfrm>
              <a:off x="6408128" y="27670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7" name="Oval 68"/>
            <p:cNvSpPr>
              <a:spLocks noChangeAspect="1" noChangeArrowheads="1"/>
            </p:cNvSpPr>
            <p:nvPr/>
          </p:nvSpPr>
          <p:spPr bwMode="auto">
            <a:xfrm>
              <a:off x="6540012" y="278606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8" name="Oval 69"/>
            <p:cNvSpPr>
              <a:spLocks noChangeAspect="1" noChangeArrowheads="1"/>
            </p:cNvSpPr>
            <p:nvPr/>
          </p:nvSpPr>
          <p:spPr bwMode="auto">
            <a:xfrm>
              <a:off x="6540012" y="2728914"/>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79" name="Oval 70"/>
            <p:cNvSpPr>
              <a:spLocks noChangeAspect="1" noChangeArrowheads="1"/>
            </p:cNvSpPr>
            <p:nvPr/>
          </p:nvSpPr>
          <p:spPr bwMode="auto">
            <a:xfrm>
              <a:off x="6540012" y="2632075"/>
              <a:ext cx="58615" cy="65088"/>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80" name="Oval 71"/>
            <p:cNvSpPr>
              <a:spLocks noChangeAspect="1" noChangeArrowheads="1"/>
            </p:cNvSpPr>
            <p:nvPr/>
          </p:nvSpPr>
          <p:spPr bwMode="auto">
            <a:xfrm>
              <a:off x="6537081" y="258603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81" name="Oval 72"/>
            <p:cNvSpPr>
              <a:spLocks noChangeAspect="1" noChangeArrowheads="1"/>
            </p:cNvSpPr>
            <p:nvPr/>
          </p:nvSpPr>
          <p:spPr bwMode="auto">
            <a:xfrm>
              <a:off x="6733443" y="266223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82" name="Oval 73"/>
            <p:cNvSpPr>
              <a:spLocks noChangeAspect="1" noChangeArrowheads="1"/>
            </p:cNvSpPr>
            <p:nvPr/>
          </p:nvSpPr>
          <p:spPr bwMode="auto">
            <a:xfrm>
              <a:off x="6698274" y="2586039"/>
              <a:ext cx="58615" cy="65087"/>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83" name="Oval 74"/>
            <p:cNvSpPr>
              <a:spLocks noChangeAspect="1" noChangeArrowheads="1"/>
            </p:cNvSpPr>
            <p:nvPr/>
          </p:nvSpPr>
          <p:spPr bwMode="auto">
            <a:xfrm>
              <a:off x="6534151" y="2463800"/>
              <a:ext cx="58615" cy="65088"/>
            </a:xfrm>
            <a:prstGeom prst="ellipse">
              <a:avLst/>
            </a:prstGeom>
            <a:solidFill>
              <a:srgbClr val="DDDDDD"/>
            </a:solidFill>
            <a:ln w="9525">
              <a:solidFill>
                <a:schemeClr val="tx1"/>
              </a:solidFill>
              <a:round/>
              <a:headEnd/>
              <a:tailEnd/>
            </a:ln>
          </p:spPr>
          <p:txBody>
            <a:bodyPr wrap="none" anchor="ctr"/>
            <a:lstStyle/>
            <a:p>
              <a:endParaRPr lang="en-US" dirty="0"/>
            </a:p>
          </p:txBody>
        </p:sp>
        <p:sp>
          <p:nvSpPr>
            <p:cNvPr id="85" name="Oval 38"/>
            <p:cNvSpPr>
              <a:spLocks noChangeAspect="1" noChangeArrowheads="1"/>
            </p:cNvSpPr>
            <p:nvPr/>
          </p:nvSpPr>
          <p:spPr bwMode="auto">
            <a:xfrm>
              <a:off x="6963078" y="2288177"/>
              <a:ext cx="110799" cy="122340"/>
            </a:xfrm>
            <a:prstGeom prst="ellipse">
              <a:avLst/>
            </a:prstGeom>
            <a:solidFill>
              <a:schemeClr val="accent4"/>
            </a:solidFill>
            <a:ln w="9525">
              <a:solidFill>
                <a:schemeClr val="tx1"/>
              </a:solidFill>
              <a:round/>
              <a:headEnd/>
              <a:tailEnd/>
            </a:ln>
          </p:spPr>
          <p:txBody>
            <a:bodyPr wrap="none" anchor="ctr"/>
            <a:lstStyle/>
            <a:p>
              <a:endParaRPr lang="en-US" dirty="0"/>
            </a:p>
          </p:txBody>
        </p:sp>
      </p:grpSp>
      <p:sp>
        <p:nvSpPr>
          <p:cNvPr id="87" name="Oval 38"/>
          <p:cNvSpPr>
            <a:spLocks noChangeAspect="1" noChangeArrowheads="1"/>
          </p:cNvSpPr>
          <p:nvPr/>
        </p:nvSpPr>
        <p:spPr bwMode="auto">
          <a:xfrm>
            <a:off x="8882756" y="2623073"/>
            <a:ext cx="110799" cy="122340"/>
          </a:xfrm>
          <a:prstGeom prst="ellipse">
            <a:avLst/>
          </a:prstGeom>
          <a:solidFill>
            <a:schemeClr val="accent4"/>
          </a:solidFill>
          <a:ln w="9525">
            <a:solidFill>
              <a:schemeClr val="tx1"/>
            </a:solidFill>
            <a:round/>
            <a:headEnd/>
            <a:tailEnd/>
          </a:ln>
        </p:spPr>
        <p:txBody>
          <a:bodyPr wrap="none" anchor="ctr"/>
          <a:lstStyle/>
          <a:p>
            <a:endParaRPr lang="en-US" dirty="0"/>
          </a:p>
        </p:txBody>
      </p:sp>
    </p:spTree>
    <p:custDataLst>
      <p:tags r:id="rId2"/>
    </p:custDataLst>
    <p:extLst>
      <p:ext uri="{BB962C8B-B14F-4D97-AF65-F5344CB8AC3E}">
        <p14:creationId xmlns:p14="http://schemas.microsoft.com/office/powerpoint/2010/main" val="148532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4"/>
          <a:stretch>
            <a:fillRect/>
          </a:stretch>
        </p:blipFill>
        <p:spPr>
          <a:xfrm>
            <a:off x="1921640" y="1819604"/>
            <a:ext cx="5372100" cy="4102100"/>
          </a:xfrm>
          <a:prstGeom prst="rect">
            <a:avLst/>
          </a:prstGeom>
        </p:spPr>
      </p:pic>
      <p:sp>
        <p:nvSpPr>
          <p:cNvPr id="4" name="Title 3"/>
          <p:cNvSpPr>
            <a:spLocks noGrp="1"/>
          </p:cNvSpPr>
          <p:nvPr>
            <p:ph type="title"/>
          </p:nvPr>
        </p:nvSpPr>
        <p:spPr/>
        <p:txBody>
          <a:bodyPr/>
          <a:lstStyle/>
          <a:p>
            <a:r>
              <a:rPr lang="en-US" dirty="0" smtClean="0"/>
              <a:t>Back to the RM Wheel</a:t>
            </a:r>
            <a:endParaRPr lang="en-US" dirty="0"/>
          </a:p>
        </p:txBody>
      </p:sp>
      <p:sp>
        <p:nvSpPr>
          <p:cNvPr id="23" name="Title 3"/>
          <p:cNvSpPr txBox="1">
            <a:spLocks/>
          </p:cNvSpPr>
          <p:nvPr/>
        </p:nvSpPr>
        <p:spPr bwMode="auto">
          <a:xfrm>
            <a:off x="6335940" y="2156278"/>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Examining/evaluating alternate risk techniques </a:t>
            </a:r>
          </a:p>
        </p:txBody>
      </p:sp>
      <p:sp>
        <p:nvSpPr>
          <p:cNvPr id="24" name="Title 3"/>
          <p:cNvSpPr txBox="1">
            <a:spLocks/>
          </p:cNvSpPr>
          <p:nvPr/>
        </p:nvSpPr>
        <p:spPr bwMode="auto">
          <a:xfrm>
            <a:off x="6553200" y="4299403"/>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Selecting the best techniques to implement </a:t>
            </a:r>
          </a:p>
        </p:txBody>
      </p:sp>
      <p:sp>
        <p:nvSpPr>
          <p:cNvPr id="25" name="Title 3"/>
          <p:cNvSpPr txBox="1">
            <a:spLocks/>
          </p:cNvSpPr>
          <p:nvPr/>
        </p:nvSpPr>
        <p:spPr bwMode="auto">
          <a:xfrm>
            <a:off x="762000" y="213360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Identifying and analyzing an organization’s exposure to loss</a:t>
            </a:r>
          </a:p>
        </p:txBody>
      </p:sp>
      <p:sp>
        <p:nvSpPr>
          <p:cNvPr id="26" name="Title 3"/>
          <p:cNvSpPr txBox="1">
            <a:spLocks/>
          </p:cNvSpPr>
          <p:nvPr/>
        </p:nvSpPr>
        <p:spPr bwMode="auto">
          <a:xfrm>
            <a:off x="457200" y="38862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Monitoring the techniques making changes as necessary </a:t>
            </a:r>
          </a:p>
        </p:txBody>
      </p:sp>
      <p:sp>
        <p:nvSpPr>
          <p:cNvPr id="27" name="Title 3"/>
          <p:cNvSpPr txBox="1">
            <a:spLocks/>
          </p:cNvSpPr>
          <p:nvPr/>
        </p:nvSpPr>
        <p:spPr bwMode="auto">
          <a:xfrm>
            <a:off x="1524000" y="55626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Implementing the selected risk techniques </a:t>
            </a:r>
          </a:p>
        </p:txBody>
      </p:sp>
      <p:cxnSp>
        <p:nvCxnSpPr>
          <p:cNvPr id="31" name="Straight Connector 30"/>
          <p:cNvCxnSpPr/>
          <p:nvPr/>
        </p:nvCxnSpPr>
        <p:spPr>
          <a:xfrm>
            <a:off x="533400" y="3886200"/>
            <a:ext cx="1905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38200" y="2133600"/>
            <a:ext cx="1981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400800" y="2133600"/>
            <a:ext cx="1676400" cy="0"/>
          </a:xfrm>
          <a:prstGeom prst="line">
            <a:avLst/>
          </a:prstGeom>
          <a:ln>
            <a:solidFill>
              <a:srgbClr val="30516B"/>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621238" y="4267200"/>
            <a:ext cx="1676400" cy="0"/>
          </a:xfrm>
          <a:prstGeom prst="line">
            <a:avLst/>
          </a:prstGeom>
          <a:ln>
            <a:solidFill>
              <a:srgbClr val="D3C757"/>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31040" y="5562600"/>
            <a:ext cx="15693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Title 3"/>
          <p:cNvSpPr txBox="1">
            <a:spLocks/>
          </p:cNvSpPr>
          <p:nvPr/>
        </p:nvSpPr>
        <p:spPr bwMode="auto">
          <a:xfrm>
            <a:off x="3394948" y="2438400"/>
            <a:ext cx="10246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IDENTIFY &amp; ANALYZE</a:t>
            </a:r>
          </a:p>
        </p:txBody>
      </p:sp>
      <p:sp>
        <p:nvSpPr>
          <p:cNvPr id="35" name="Title 3"/>
          <p:cNvSpPr txBox="1">
            <a:spLocks/>
          </p:cNvSpPr>
          <p:nvPr/>
        </p:nvSpPr>
        <p:spPr bwMode="auto">
          <a:xfrm>
            <a:off x="4419600" y="223169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1</a:t>
            </a:r>
          </a:p>
        </p:txBody>
      </p:sp>
      <p:sp>
        <p:nvSpPr>
          <p:cNvPr id="36" name="Title 3"/>
          <p:cNvSpPr txBox="1">
            <a:spLocks/>
          </p:cNvSpPr>
          <p:nvPr/>
        </p:nvSpPr>
        <p:spPr bwMode="auto">
          <a:xfrm>
            <a:off x="4931538" y="2710794"/>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EVALUATE ALTERNATIVES</a:t>
            </a:r>
          </a:p>
        </p:txBody>
      </p:sp>
      <p:sp>
        <p:nvSpPr>
          <p:cNvPr id="38" name="Title 3"/>
          <p:cNvSpPr txBox="1">
            <a:spLocks/>
          </p:cNvSpPr>
          <p:nvPr/>
        </p:nvSpPr>
        <p:spPr bwMode="auto">
          <a:xfrm>
            <a:off x="5736896" y="3233244"/>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2</a:t>
            </a:r>
          </a:p>
        </p:txBody>
      </p:sp>
      <p:sp>
        <p:nvSpPr>
          <p:cNvPr id="41" name="Title 3"/>
          <p:cNvSpPr txBox="1">
            <a:spLocks/>
          </p:cNvSpPr>
          <p:nvPr/>
        </p:nvSpPr>
        <p:spPr bwMode="auto">
          <a:xfrm>
            <a:off x="5160140" y="481154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rgbClr val="FFFFFF"/>
                </a:solidFill>
              </a:rPr>
              <a:t>3</a:t>
            </a:r>
          </a:p>
        </p:txBody>
      </p:sp>
      <p:sp>
        <p:nvSpPr>
          <p:cNvPr id="42" name="Title 3"/>
          <p:cNvSpPr txBox="1">
            <a:spLocks/>
          </p:cNvSpPr>
          <p:nvPr/>
        </p:nvSpPr>
        <p:spPr bwMode="auto">
          <a:xfrm>
            <a:off x="3505200" y="480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4</a:t>
            </a:r>
          </a:p>
        </p:txBody>
      </p:sp>
      <p:sp>
        <p:nvSpPr>
          <p:cNvPr id="43" name="Title 3"/>
          <p:cNvSpPr txBox="1">
            <a:spLocks/>
          </p:cNvSpPr>
          <p:nvPr/>
        </p:nvSpPr>
        <p:spPr bwMode="auto">
          <a:xfrm>
            <a:off x="3091356" y="314566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rgbClr val="FFFFFF"/>
                </a:solidFill>
              </a:rPr>
              <a:t>5</a:t>
            </a:r>
          </a:p>
        </p:txBody>
      </p:sp>
      <p:sp>
        <p:nvSpPr>
          <p:cNvPr id="44" name="Title 3"/>
          <p:cNvSpPr txBox="1">
            <a:spLocks/>
          </p:cNvSpPr>
          <p:nvPr/>
        </p:nvSpPr>
        <p:spPr bwMode="auto">
          <a:xfrm>
            <a:off x="5290644" y="41910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SELECT BEST TECHNIQUE</a:t>
            </a:r>
          </a:p>
        </p:txBody>
      </p:sp>
      <p:sp>
        <p:nvSpPr>
          <p:cNvPr id="45" name="Title 3"/>
          <p:cNvSpPr txBox="1">
            <a:spLocks/>
          </p:cNvSpPr>
          <p:nvPr/>
        </p:nvSpPr>
        <p:spPr bwMode="auto">
          <a:xfrm>
            <a:off x="2655616" y="3886200"/>
            <a:ext cx="107818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rgbClr val="FFFFFF"/>
                </a:solidFill>
              </a:rPr>
              <a:t>MONITOR, CHANGE, </a:t>
            </a:r>
            <a:br>
              <a:rPr lang="en-US" sz="1000" b="0" dirty="0">
                <a:solidFill>
                  <a:srgbClr val="FFFFFF"/>
                </a:solidFill>
              </a:rPr>
            </a:br>
            <a:r>
              <a:rPr lang="en-US" sz="1000" b="0" dirty="0">
                <a:solidFill>
                  <a:srgbClr val="FFFFFF"/>
                </a:solidFill>
              </a:rPr>
              <a:t>LEARN</a:t>
            </a:r>
          </a:p>
        </p:txBody>
      </p:sp>
      <p:sp>
        <p:nvSpPr>
          <p:cNvPr id="46" name="Title 3"/>
          <p:cNvSpPr txBox="1">
            <a:spLocks/>
          </p:cNvSpPr>
          <p:nvPr/>
        </p:nvSpPr>
        <p:spPr bwMode="auto">
          <a:xfrm>
            <a:off x="3886200" y="5029200"/>
            <a:ext cx="10246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IMPLEMENT CHOSEN TECHNIQUE</a:t>
            </a:r>
          </a:p>
        </p:txBody>
      </p:sp>
      <p:sp>
        <p:nvSpPr>
          <p:cNvPr id="54" name="Title 3"/>
          <p:cNvSpPr txBox="1">
            <a:spLocks/>
          </p:cNvSpPr>
          <p:nvPr/>
        </p:nvSpPr>
        <p:spPr bwMode="auto">
          <a:xfrm>
            <a:off x="3928348" y="3657600"/>
            <a:ext cx="13294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400" dirty="0">
                <a:solidFill>
                  <a:schemeClr val="accent2">
                    <a:lumMod val="50000"/>
                  </a:schemeClr>
                </a:solidFill>
              </a:rPr>
              <a:t>ERM</a:t>
            </a:r>
          </a:p>
        </p:txBody>
      </p:sp>
      <p:sp>
        <p:nvSpPr>
          <p:cNvPr id="3" name="Slide Number Placeholder 2"/>
          <p:cNvSpPr>
            <a:spLocks noGrp="1"/>
          </p:cNvSpPr>
          <p:nvPr>
            <p:ph type="sldNum" sz="quarter" idx="12"/>
          </p:nvPr>
        </p:nvSpPr>
        <p:spPr/>
        <p:txBody>
          <a:bodyPr/>
          <a:lstStyle/>
          <a:p>
            <a:fld id="{9B7C9AA8-325D-49C9-B846-7B41702E2AD0}" type="slidenum">
              <a:rPr lang="en-US" smtClean="0"/>
              <a:t>24</a:t>
            </a:fld>
            <a:endParaRPr lang="en-US"/>
          </a:p>
        </p:txBody>
      </p:sp>
    </p:spTree>
    <p:custDataLst>
      <p:tags r:id="rId1"/>
    </p:custDataLst>
    <p:extLst>
      <p:ext uri="{BB962C8B-B14F-4D97-AF65-F5344CB8AC3E}">
        <p14:creationId xmlns:p14="http://schemas.microsoft.com/office/powerpoint/2010/main" val="355811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Strategies &amp; Interventions</a:t>
            </a:r>
            <a:br>
              <a:rPr lang="en-US" dirty="0" smtClean="0"/>
            </a:br>
            <a:r>
              <a:rPr lang="en-US" sz="2000" dirty="0" smtClean="0"/>
              <a:t>Must Align with Tolerance &amp; Appetite </a:t>
            </a:r>
            <a:r>
              <a:rPr lang="en-US" dirty="0" smtClean="0"/>
              <a:t/>
            </a:r>
            <a:br>
              <a:rPr lang="en-US" dirty="0" smtClean="0"/>
            </a:br>
            <a:r>
              <a:rPr lang="en-US" sz="1600" i="1" dirty="0" smtClean="0">
                <a:solidFill>
                  <a:srgbClr val="A21C45"/>
                </a:solidFill>
              </a:rPr>
              <a:t>(example)</a:t>
            </a:r>
            <a:endParaRPr lang="en-US" sz="1600" i="1" dirty="0">
              <a:solidFill>
                <a:srgbClr val="A21C45"/>
              </a:solidFill>
            </a:endParaRPr>
          </a:p>
        </p:txBody>
      </p:sp>
      <p:graphicFrame>
        <p:nvGraphicFramePr>
          <p:cNvPr id="10" name="Content Placeholder 4"/>
          <p:cNvGraphicFramePr>
            <a:graphicFrameLocks/>
          </p:cNvGraphicFramePr>
          <p:nvPr>
            <p:extLst>
              <p:ext uri="{D42A27DB-BD31-4B8C-83A1-F6EECF244321}">
                <p14:modId xmlns:p14="http://schemas.microsoft.com/office/powerpoint/2010/main" val="2280642443"/>
              </p:ext>
            </p:extLst>
          </p:nvPr>
        </p:nvGraphicFramePr>
        <p:xfrm>
          <a:off x="228600" y="1515488"/>
          <a:ext cx="8839200" cy="5149969"/>
        </p:xfrm>
        <a:graphic>
          <a:graphicData uri="http://schemas.openxmlformats.org/drawingml/2006/table">
            <a:tbl>
              <a:tblPr firstRow="1" bandRow="1">
                <a:tableStyleId>{5C22544A-7EE6-4342-B048-85BDC9FD1C3A}</a:tableStyleId>
              </a:tblPr>
              <a:tblGrid>
                <a:gridCol w="1860884"/>
                <a:gridCol w="1163053"/>
                <a:gridCol w="1007979"/>
                <a:gridCol w="2946400"/>
                <a:gridCol w="1860884"/>
              </a:tblGrid>
              <a:tr h="570608">
                <a:tc>
                  <a:txBody>
                    <a:bodyPr/>
                    <a:lstStyle/>
                    <a:p>
                      <a:pPr algn="ctr"/>
                      <a:r>
                        <a:rPr lang="en-US" sz="1600" b="1" dirty="0" smtClean="0">
                          <a:latin typeface="Arial" panose="020B0604020202020204" pitchFamily="34" charset="0"/>
                          <a:cs typeface="Arial" panose="020B0604020202020204" pitchFamily="34" charset="0"/>
                        </a:rPr>
                        <a:t>Risk</a:t>
                      </a:r>
                      <a:endParaRPr lang="en-US" sz="1600" b="1"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b="1" dirty="0" smtClean="0">
                          <a:latin typeface="Arial" panose="020B0604020202020204" pitchFamily="34" charset="0"/>
                          <a:cs typeface="Arial" panose="020B0604020202020204" pitchFamily="34" charset="0"/>
                        </a:rPr>
                        <a:t>Likelihood</a:t>
                      </a:r>
                      <a:endParaRPr lang="en-US" sz="1600" b="1"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b="1" dirty="0" smtClean="0">
                          <a:latin typeface="Arial" panose="020B0604020202020204" pitchFamily="34" charset="0"/>
                          <a:cs typeface="Arial" panose="020B0604020202020204" pitchFamily="34" charset="0"/>
                        </a:rPr>
                        <a:t>Impact</a:t>
                      </a:r>
                      <a:endParaRPr lang="en-US" sz="1600" b="1"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b="1" dirty="0" smtClean="0">
                          <a:latin typeface="Arial" panose="020B0604020202020204" pitchFamily="34" charset="0"/>
                          <a:cs typeface="Arial" panose="020B0604020202020204" pitchFamily="34" charset="0"/>
                        </a:rPr>
                        <a:t>Strategies &amp; Interventions</a:t>
                      </a:r>
                      <a:endParaRPr lang="en-US" sz="1600" b="1"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b="1" dirty="0" smtClean="0">
                          <a:latin typeface="Arial" panose="020B0604020202020204" pitchFamily="34" charset="0"/>
                          <a:cs typeface="Arial" panose="020B0604020202020204" pitchFamily="34" charset="0"/>
                        </a:rPr>
                        <a:t>Technique</a:t>
                      </a:r>
                    </a:p>
                    <a:p>
                      <a:pPr algn="ctr"/>
                      <a:r>
                        <a:rPr lang="en-US" sz="1600" b="1" dirty="0" smtClean="0">
                          <a:latin typeface="Arial" panose="020B0604020202020204" pitchFamily="34" charset="0"/>
                          <a:cs typeface="Arial" panose="020B0604020202020204" pitchFamily="34" charset="0"/>
                        </a:rPr>
                        <a:t>Proactive/reactive</a:t>
                      </a:r>
                      <a:endParaRPr lang="en-US" sz="1600" b="1" dirty="0">
                        <a:latin typeface="Arial" panose="020B0604020202020204" pitchFamily="34" charset="0"/>
                        <a:cs typeface="Arial" panose="020B0604020202020204" pitchFamily="34" charset="0"/>
                      </a:endParaRPr>
                    </a:p>
                  </a:txBody>
                  <a:tcPr marL="45720" marR="45720" anchor="ctr"/>
                </a:tc>
              </a:tr>
              <a:tr h="762887">
                <a:tc>
                  <a:txBody>
                    <a:bodyPr/>
                    <a:lstStyle/>
                    <a:p>
                      <a:pPr marL="228600" indent="-228600">
                        <a:buFont typeface="+mj-lt"/>
                        <a:buAutoNum type="arabicPeriod"/>
                      </a:pPr>
                      <a:r>
                        <a:rPr lang="en-US" sz="1400" dirty="0" smtClean="0">
                          <a:latin typeface="Arial" panose="020B0604020202020204" pitchFamily="34" charset="0"/>
                          <a:cs typeface="Arial" panose="020B0604020202020204" pitchFamily="34" charset="0"/>
                        </a:rPr>
                        <a:t>C. </a:t>
                      </a:r>
                      <a:r>
                        <a:rPr lang="en-US" sz="1400" dirty="0" err="1" smtClean="0">
                          <a:latin typeface="Arial" panose="020B0604020202020204" pitchFamily="34" charset="0"/>
                          <a:cs typeface="Arial" panose="020B0604020202020204" pitchFamily="34" charset="0"/>
                        </a:rPr>
                        <a:t>Difficile</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Moderate</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Very 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*Cleaning</a:t>
                      </a:r>
                      <a:r>
                        <a:rPr lang="en-US" sz="1400" baseline="0" dirty="0" smtClean="0">
                          <a:latin typeface="Arial" panose="020B0604020202020204" pitchFamily="34" charset="0"/>
                          <a:cs typeface="Arial" panose="020B0604020202020204" pitchFamily="34" charset="0"/>
                        </a:rPr>
                        <a:t> – process, product</a:t>
                      </a:r>
                      <a:endParaRPr lang="en-US" sz="1400" dirty="0" smtClean="0">
                        <a:latin typeface="Arial" panose="020B0604020202020204" pitchFamily="34" charset="0"/>
                        <a:cs typeface="Arial" panose="020B0604020202020204" pitchFamily="34" charset="0"/>
                      </a:endParaRPr>
                    </a:p>
                    <a:p>
                      <a:r>
                        <a:rPr lang="en-US" sz="1400" baseline="0" dirty="0" smtClean="0">
                          <a:latin typeface="Arial" panose="020B0604020202020204" pitchFamily="34" charset="0"/>
                          <a:cs typeface="Arial" panose="020B0604020202020204" pitchFamily="34" charset="0"/>
                        </a:rPr>
                        <a:t>*</a:t>
                      </a:r>
                      <a:r>
                        <a:rPr lang="en-US" sz="1400" baseline="0" dirty="0" err="1" smtClean="0">
                          <a:latin typeface="Arial" panose="020B0604020202020204" pitchFamily="34" charset="0"/>
                          <a:cs typeface="Arial" panose="020B0604020202020204" pitchFamily="34" charset="0"/>
                        </a:rPr>
                        <a:t>Handwashing</a:t>
                      </a:r>
                      <a:r>
                        <a:rPr lang="en-US" sz="1400" baseline="0" dirty="0" smtClean="0">
                          <a:latin typeface="Arial" panose="020B0604020202020204" pitchFamily="34" charset="0"/>
                          <a:cs typeface="Arial" panose="020B0604020202020204" pitchFamily="34" charset="0"/>
                        </a:rPr>
                        <a:t> Campaign</a:t>
                      </a:r>
                    </a:p>
                    <a:p>
                      <a:r>
                        <a:rPr lang="en-US" sz="1400" baseline="0" dirty="0" smtClean="0">
                          <a:latin typeface="Arial" panose="020B0604020202020204" pitchFamily="34" charset="0"/>
                          <a:cs typeface="Arial" panose="020B0604020202020204" pitchFamily="34" charset="0"/>
                        </a:rPr>
                        <a:t>*</a:t>
                      </a:r>
                      <a:r>
                        <a:rPr lang="en-US" sz="1400" baseline="0" dirty="0" err="1" smtClean="0">
                          <a:latin typeface="Arial" panose="020B0604020202020204" pitchFamily="34" charset="0"/>
                          <a:cs typeface="Arial" panose="020B0604020202020204" pitchFamily="34" charset="0"/>
                        </a:rPr>
                        <a:t>Abx</a:t>
                      </a:r>
                      <a:r>
                        <a:rPr lang="en-US" sz="1400" baseline="0" dirty="0" smtClean="0">
                          <a:latin typeface="Arial" panose="020B0604020202020204" pitchFamily="34" charset="0"/>
                          <a:cs typeface="Arial" panose="020B0604020202020204" pitchFamily="34" charset="0"/>
                        </a:rPr>
                        <a:t> Stewardship, PPI, probiotics</a:t>
                      </a:r>
                    </a:p>
                    <a:p>
                      <a:r>
                        <a:rPr lang="en-US" sz="1400" baseline="0" dirty="0" smtClean="0">
                          <a:latin typeface="Arial" panose="020B0604020202020204" pitchFamily="34" charset="0"/>
                          <a:cs typeface="Arial" panose="020B0604020202020204" pitchFamily="34" charset="0"/>
                        </a:rPr>
                        <a:t>*Direct observation w/feedback</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Prevent</a:t>
                      </a:r>
                    </a:p>
                    <a:p>
                      <a:r>
                        <a:rPr lang="en-US" sz="1400" dirty="0" smtClean="0">
                          <a:latin typeface="Arial" panose="020B0604020202020204" pitchFamily="34" charset="0"/>
                          <a:cs typeface="Arial" panose="020B0604020202020204" pitchFamily="34" charset="0"/>
                        </a:rPr>
                        <a:t>Reduce</a:t>
                      </a:r>
                    </a:p>
                  </a:txBody>
                  <a:tcPr marL="45720" marR="45720"/>
                </a:tc>
              </a:tr>
              <a:tr h="734784">
                <a:tc>
                  <a:txBody>
                    <a:bodyPr/>
                    <a:lstStyle/>
                    <a:p>
                      <a:pPr marL="228600" indent="-228600">
                        <a:buFont typeface="+mj-lt"/>
                        <a:buAutoNum type="arabicPeriod" startAt="2"/>
                      </a:pPr>
                      <a:r>
                        <a:rPr lang="en-US" sz="1400" dirty="0" smtClean="0">
                          <a:latin typeface="Arial" panose="020B0604020202020204" pitchFamily="34" charset="0"/>
                          <a:cs typeface="Arial" panose="020B0604020202020204" pitchFamily="34" charset="0"/>
                        </a:rPr>
                        <a:t>Readmissions</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Very 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i="1" dirty="0" smtClean="0">
                          <a:latin typeface="Arial" panose="020B0604020202020204" pitchFamily="34" charset="0"/>
                          <a:cs typeface="Arial" panose="020B0604020202020204" pitchFamily="34" charset="0"/>
                        </a:rPr>
                        <a:t>*Painful</a:t>
                      </a:r>
                      <a:r>
                        <a:rPr lang="en-US" sz="1400" dirty="0" smtClean="0">
                          <a:latin typeface="Arial" panose="020B0604020202020204" pitchFamily="34" charset="0"/>
                          <a:cs typeface="Arial" panose="020B0604020202020204" pitchFamily="34" charset="0"/>
                        </a:rPr>
                        <a:t> review for commonalities</a:t>
                      </a:r>
                    </a:p>
                    <a:p>
                      <a:r>
                        <a:rPr lang="en-US" sz="1400" dirty="0" smtClean="0">
                          <a:latin typeface="Arial" panose="020B0604020202020204" pitchFamily="34" charset="0"/>
                          <a:cs typeface="Arial" panose="020B0604020202020204" pitchFamily="34" charset="0"/>
                        </a:rPr>
                        <a:t>*Include MD office, LTC, ACO/PHO</a:t>
                      </a:r>
                    </a:p>
                    <a:p>
                      <a:r>
                        <a:rPr lang="en-US" sz="1400" dirty="0" smtClean="0">
                          <a:latin typeface="Arial" panose="020B0604020202020204" pitchFamily="34" charset="0"/>
                          <a:cs typeface="Arial" panose="020B0604020202020204" pitchFamily="34" charset="0"/>
                        </a:rPr>
                        <a:t>*ED alternatives</a:t>
                      </a:r>
                    </a:p>
                    <a:p>
                      <a:r>
                        <a:rPr lang="en-US" sz="1400" dirty="0" smtClean="0">
                          <a:latin typeface="Arial" panose="020B0604020202020204" pitchFamily="34" charset="0"/>
                          <a:cs typeface="Arial" panose="020B0604020202020204" pitchFamily="34" charset="0"/>
                        </a:rPr>
                        <a:t>*HRIT Grant/Support</a:t>
                      </a:r>
                    </a:p>
                    <a:p>
                      <a:r>
                        <a:rPr lang="en-US" sz="1400" dirty="0" smtClean="0">
                          <a:latin typeface="Arial" panose="020B0604020202020204" pitchFamily="34" charset="0"/>
                          <a:cs typeface="Arial" panose="020B0604020202020204" pitchFamily="34" charset="0"/>
                        </a:rPr>
                        <a:t>*Clinical support pre-ED transfer</a:t>
                      </a:r>
                    </a:p>
                    <a:p>
                      <a:r>
                        <a:rPr lang="en-US" sz="1400" dirty="0" smtClean="0">
                          <a:latin typeface="Arial" panose="020B0604020202020204" pitchFamily="34" charset="0"/>
                          <a:cs typeface="Arial" panose="020B0604020202020204" pitchFamily="34" charset="0"/>
                        </a:rPr>
                        <a:t>*Renew attention to D/C process</a:t>
                      </a:r>
                    </a:p>
                    <a:p>
                      <a:r>
                        <a:rPr lang="en-US" sz="1400" dirty="0" smtClean="0">
                          <a:latin typeface="Arial" panose="020B0604020202020204" pitchFamily="34" charset="0"/>
                          <a:cs typeface="Arial" panose="020B0604020202020204" pitchFamily="34" charset="0"/>
                        </a:rPr>
                        <a:t>*Align incentives</a:t>
                      </a:r>
                    </a:p>
                  </a:txBody>
                  <a:tcPr marL="45720" marR="45720"/>
                </a:tc>
                <a:tc>
                  <a:txBody>
                    <a:bodyPr/>
                    <a:lstStyle/>
                    <a:p>
                      <a:r>
                        <a:rPr lang="en-US" sz="1400" dirty="0" smtClean="0">
                          <a:latin typeface="Arial" panose="020B0604020202020204" pitchFamily="34" charset="0"/>
                          <a:cs typeface="Arial" panose="020B0604020202020204" pitchFamily="34" charset="0"/>
                        </a:rPr>
                        <a:t>Prevent</a:t>
                      </a:r>
                    </a:p>
                    <a:p>
                      <a:r>
                        <a:rPr lang="en-US" sz="1400" dirty="0" smtClean="0">
                          <a:latin typeface="Arial" panose="020B0604020202020204" pitchFamily="34" charset="0"/>
                          <a:cs typeface="Arial" panose="020B0604020202020204" pitchFamily="34" charset="0"/>
                        </a:rPr>
                        <a:t>Reduce</a:t>
                      </a:r>
                    </a:p>
                    <a:p>
                      <a:r>
                        <a:rPr lang="en-US" sz="1400" dirty="0" smtClean="0">
                          <a:latin typeface="Arial" panose="020B0604020202020204" pitchFamily="34" charset="0"/>
                          <a:cs typeface="Arial" panose="020B0604020202020204" pitchFamily="34" charset="0"/>
                        </a:rPr>
                        <a:t>Redundancy</a:t>
                      </a:r>
                    </a:p>
                  </a:txBody>
                  <a:tcPr marL="45720" marR="45720"/>
                </a:tc>
              </a:tr>
              <a:tr h="785752">
                <a:tc>
                  <a:txBody>
                    <a:bodyPr/>
                    <a:lstStyle/>
                    <a:p>
                      <a:pPr marL="0" indent="0">
                        <a:buFont typeface="+mj-lt"/>
                        <a:buNone/>
                      </a:pPr>
                      <a:r>
                        <a:rPr lang="en-US" sz="1400" dirty="0" smtClean="0">
                          <a:latin typeface="Arial" panose="020B0604020202020204" pitchFamily="34" charset="0"/>
                          <a:cs typeface="Arial" panose="020B0604020202020204" pitchFamily="34" charset="0"/>
                        </a:rPr>
                        <a:t>3. Engagement</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High </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Very 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*Ask Why?</a:t>
                      </a:r>
                    </a:p>
                    <a:p>
                      <a:r>
                        <a:rPr lang="en-US" sz="1400" dirty="0" smtClean="0">
                          <a:latin typeface="Arial" panose="020B0604020202020204" pitchFamily="34" charset="0"/>
                          <a:cs typeface="Arial" panose="020B0604020202020204" pitchFamily="34" charset="0"/>
                        </a:rPr>
                        <a:t>*Fix 2-3 sources of concern</a:t>
                      </a:r>
                    </a:p>
                    <a:p>
                      <a:r>
                        <a:rPr lang="en-US" sz="1400" baseline="0" dirty="0" smtClean="0">
                          <a:latin typeface="Arial" panose="020B0604020202020204" pitchFamily="34" charset="0"/>
                          <a:cs typeface="Arial" panose="020B0604020202020204" pitchFamily="34" charset="0"/>
                        </a:rPr>
                        <a:t>*Expectations/crucial conversations</a:t>
                      </a:r>
                    </a:p>
                  </a:txBody>
                  <a:tcPr marL="45720" marR="45720"/>
                </a:tc>
                <a:tc>
                  <a:txBody>
                    <a:bodyPr/>
                    <a:lstStyle/>
                    <a:p>
                      <a:r>
                        <a:rPr lang="en-US" sz="1400" dirty="0" smtClean="0">
                          <a:latin typeface="Arial" panose="020B0604020202020204" pitchFamily="34" charset="0"/>
                          <a:cs typeface="Arial" panose="020B0604020202020204" pitchFamily="34" charset="0"/>
                        </a:rPr>
                        <a:t>Prevent</a:t>
                      </a:r>
                    </a:p>
                    <a:p>
                      <a:r>
                        <a:rPr lang="en-US" sz="1400" dirty="0" smtClean="0">
                          <a:latin typeface="Arial" panose="020B0604020202020204" pitchFamily="34" charset="0"/>
                          <a:cs typeface="Arial" panose="020B0604020202020204" pitchFamily="34" charset="0"/>
                        </a:rPr>
                        <a:t>Reduce</a:t>
                      </a:r>
                    </a:p>
                  </a:txBody>
                  <a:tcPr marL="45720" marR="45720"/>
                </a:tc>
              </a:tr>
              <a:tr h="734784">
                <a:tc>
                  <a:txBody>
                    <a:bodyPr/>
                    <a:lstStyle/>
                    <a:p>
                      <a:pPr marL="0" indent="0">
                        <a:buFont typeface="+mj-lt"/>
                        <a:buNone/>
                      </a:pPr>
                      <a:r>
                        <a:rPr lang="en-US" sz="1400" dirty="0" smtClean="0">
                          <a:latin typeface="Arial" panose="020B0604020202020204" pitchFamily="34" charset="0"/>
                          <a:cs typeface="Arial" panose="020B0604020202020204" pitchFamily="34" charset="0"/>
                        </a:rPr>
                        <a:t>4. Medication error</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High</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*Analyze data</a:t>
                      </a:r>
                    </a:p>
                    <a:p>
                      <a:r>
                        <a:rPr lang="en-US" sz="1400" dirty="0" smtClean="0">
                          <a:latin typeface="Arial" panose="020B0604020202020204" pitchFamily="34" charset="0"/>
                          <a:cs typeface="Arial" panose="020B0604020202020204" pitchFamily="34" charset="0"/>
                        </a:rPr>
                        <a:t>*Closed loop technology</a:t>
                      </a:r>
                    </a:p>
                    <a:p>
                      <a:r>
                        <a:rPr lang="en-US" sz="1400" dirty="0" smtClean="0">
                          <a:latin typeface="Arial" panose="020B0604020202020204" pitchFamily="34" charset="0"/>
                          <a:cs typeface="Arial" panose="020B0604020202020204" pitchFamily="34" charset="0"/>
                        </a:rPr>
                        <a:t>*Reduce distractions</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Prevent</a:t>
                      </a:r>
                    </a:p>
                    <a:p>
                      <a:r>
                        <a:rPr lang="en-US" sz="1400" dirty="0" smtClean="0">
                          <a:latin typeface="Arial" panose="020B0604020202020204" pitchFamily="34" charset="0"/>
                          <a:cs typeface="Arial" panose="020B0604020202020204" pitchFamily="34" charset="0"/>
                        </a:rPr>
                        <a:t>Redundancy</a:t>
                      </a:r>
                    </a:p>
                    <a:p>
                      <a:endParaRPr lang="en-US" sz="1400" dirty="0">
                        <a:latin typeface="Arial" panose="020B0604020202020204" pitchFamily="34" charset="0"/>
                        <a:cs typeface="Arial" panose="020B0604020202020204" pitchFamily="34" charset="0"/>
                      </a:endParaRPr>
                    </a:p>
                  </a:txBody>
                  <a:tcPr marL="45720" marR="45720"/>
                </a:tc>
              </a:tr>
              <a:tr h="520473">
                <a:tc>
                  <a:txBody>
                    <a:bodyPr/>
                    <a:lstStyle/>
                    <a:p>
                      <a:pPr marL="0" indent="0">
                        <a:buFont typeface="+mj-lt"/>
                        <a:buNone/>
                      </a:pPr>
                      <a:r>
                        <a:rPr lang="en-US" sz="1400" dirty="0" smtClean="0">
                          <a:latin typeface="Arial" panose="020B0604020202020204" pitchFamily="34" charset="0"/>
                          <a:cs typeface="Arial" panose="020B0604020202020204" pitchFamily="34" charset="0"/>
                        </a:rPr>
                        <a:t>5. Cyclical nature of    </a:t>
                      </a:r>
                    </a:p>
                    <a:p>
                      <a:pPr marL="0" indent="0">
                        <a:buFont typeface="+mj-lt"/>
                        <a:buNone/>
                      </a:pPr>
                      <a:r>
                        <a:rPr lang="en-US" sz="1400" dirty="0" smtClean="0">
                          <a:latin typeface="Arial" panose="020B0604020202020204" pitchFamily="34" charset="0"/>
                          <a:cs typeface="Arial" panose="020B0604020202020204" pitchFamily="34" charset="0"/>
                        </a:rPr>
                        <a:t>    insurance market</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Moderate</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Moderate</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*Diversify insurance portfolio among several insurers</a:t>
                      </a:r>
                      <a:r>
                        <a:rPr lang="en-US" sz="1400" baseline="0" dirty="0" smtClean="0">
                          <a:latin typeface="Arial" panose="020B0604020202020204" pitchFamily="34" charset="0"/>
                          <a:cs typeface="Arial" panose="020B0604020202020204" pitchFamily="34" charset="0"/>
                        </a:rPr>
                        <a:t> &amp; SIR</a:t>
                      </a:r>
                      <a:endParaRPr lang="en-US"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Separate</a:t>
                      </a:r>
                    </a:p>
                    <a:p>
                      <a:endParaRPr lang="en-US" sz="1400" dirty="0">
                        <a:latin typeface="Arial" panose="020B0604020202020204" pitchFamily="34" charset="0"/>
                        <a:cs typeface="Arial" panose="020B0604020202020204" pitchFamily="34" charset="0"/>
                      </a:endParaRPr>
                    </a:p>
                  </a:txBody>
                  <a:tcPr marL="45720" marR="45720"/>
                </a:tc>
              </a:tr>
            </a:tbl>
          </a:graphicData>
        </a:graphic>
      </p:graphicFrame>
      <p:sp>
        <p:nvSpPr>
          <p:cNvPr id="3" name="Slide Number Placeholder 2"/>
          <p:cNvSpPr>
            <a:spLocks noGrp="1"/>
          </p:cNvSpPr>
          <p:nvPr>
            <p:ph type="sldNum" sz="quarter" idx="12"/>
          </p:nvPr>
        </p:nvSpPr>
        <p:spPr/>
        <p:txBody>
          <a:bodyPr/>
          <a:lstStyle/>
          <a:p>
            <a:fld id="{9B7C9AA8-325D-49C9-B846-7B41702E2AD0}" type="slidenum">
              <a:rPr lang="en-US" smtClean="0"/>
              <a:t>25</a:t>
            </a:fld>
            <a:endParaRPr lang="en-US"/>
          </a:p>
        </p:txBody>
      </p:sp>
    </p:spTree>
    <p:custDataLst>
      <p:tags r:id="rId1"/>
    </p:custDataLst>
    <p:extLst>
      <p:ext uri="{BB962C8B-B14F-4D97-AF65-F5344CB8AC3E}">
        <p14:creationId xmlns:p14="http://schemas.microsoft.com/office/powerpoint/2010/main" val="61154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Key COSO Change</a:t>
            </a:r>
            <a:br>
              <a:rPr lang="en-US" dirty="0" smtClean="0"/>
            </a:br>
            <a:r>
              <a:rPr lang="en-US" sz="1600" i="1" dirty="0" smtClean="0">
                <a:solidFill>
                  <a:srgbClr val="A00133"/>
                </a:solidFill>
              </a:rPr>
              <a:t>Strategic Due Diligence</a:t>
            </a:r>
            <a:endParaRPr lang="en-US" sz="1600" i="1" dirty="0">
              <a:solidFill>
                <a:srgbClr val="A00133"/>
              </a:solidFill>
            </a:endParaRPr>
          </a:p>
        </p:txBody>
      </p:sp>
      <p:sp>
        <p:nvSpPr>
          <p:cNvPr id="24" name="Content Placeholder 23"/>
          <p:cNvSpPr>
            <a:spLocks noGrp="1"/>
          </p:cNvSpPr>
          <p:nvPr>
            <p:ph idx="1"/>
          </p:nvPr>
        </p:nvSpPr>
        <p:spPr>
          <a:xfrm>
            <a:off x="365760" y="1524000"/>
            <a:ext cx="8625840" cy="5029200"/>
          </a:xfrm>
        </p:spPr>
        <p:txBody>
          <a:bodyPr/>
          <a:lstStyle/>
          <a:p>
            <a:r>
              <a:rPr lang="en-US" sz="2000" u="sng" dirty="0" smtClean="0"/>
              <a:t>Risk coming </a:t>
            </a:r>
            <a:r>
              <a:rPr lang="en-US" sz="2000" b="1" u="sng" dirty="0" smtClean="0">
                <a:solidFill>
                  <a:srgbClr val="A00133"/>
                </a:solidFill>
              </a:rPr>
              <a:t>TOWARD</a:t>
            </a:r>
            <a:r>
              <a:rPr lang="en-US" sz="2000" u="sng" dirty="0" smtClean="0"/>
              <a:t> the Strategy</a:t>
            </a:r>
          </a:p>
          <a:p>
            <a:pPr marL="0" indent="0">
              <a:buNone/>
            </a:pPr>
            <a:r>
              <a:rPr lang="en-US" sz="2000" dirty="0"/>
              <a:t>	</a:t>
            </a:r>
            <a:r>
              <a:rPr lang="en-US" sz="2000" dirty="0" smtClean="0"/>
              <a:t>Risks to executing the strategy</a:t>
            </a:r>
          </a:p>
          <a:p>
            <a:pPr marL="0" indent="0">
              <a:buNone/>
            </a:pPr>
            <a:r>
              <a:rPr lang="en-US" sz="2000" dirty="0"/>
              <a:t>	</a:t>
            </a:r>
            <a:r>
              <a:rPr lang="en-US" sz="2000" dirty="0" smtClean="0"/>
              <a:t>Unintended/unrelated consequences of the strategy </a:t>
            </a:r>
          </a:p>
          <a:p>
            <a:pPr marL="0" indent="0">
              <a:buNone/>
            </a:pPr>
            <a:endParaRPr lang="en-US" sz="2000" dirty="0" smtClean="0"/>
          </a:p>
          <a:p>
            <a:r>
              <a:rPr lang="en-US" sz="2000" u="sng" dirty="0" smtClean="0"/>
              <a:t>Risk coming </a:t>
            </a:r>
            <a:r>
              <a:rPr lang="en-US" sz="2000" b="1" u="sng" dirty="0" smtClean="0">
                <a:solidFill>
                  <a:srgbClr val="A00133"/>
                </a:solidFill>
              </a:rPr>
              <a:t>FROM </a:t>
            </a:r>
            <a:r>
              <a:rPr lang="en-US" sz="2000" u="sng" dirty="0" smtClean="0"/>
              <a:t>the Strategy</a:t>
            </a:r>
          </a:p>
          <a:p>
            <a:pPr marL="0" indent="0">
              <a:buNone/>
            </a:pPr>
            <a:r>
              <a:rPr lang="en-US" sz="2000" dirty="0" smtClean="0"/>
              <a:t>	Risk profile of the strategy</a:t>
            </a:r>
          </a:p>
          <a:p>
            <a:pPr marL="0" indent="0">
              <a:buNone/>
            </a:pPr>
            <a:r>
              <a:rPr lang="en-US" sz="2000" dirty="0"/>
              <a:t>	</a:t>
            </a:r>
            <a:r>
              <a:rPr lang="en-US" sz="2000" dirty="0" smtClean="0"/>
              <a:t>Implications/assumptions associated with each strategy</a:t>
            </a:r>
          </a:p>
          <a:p>
            <a:pPr marL="0" indent="0">
              <a:buNone/>
            </a:pPr>
            <a:r>
              <a:rPr lang="en-US" sz="2000" dirty="0"/>
              <a:t>	</a:t>
            </a:r>
            <a:r>
              <a:rPr lang="en-US" sz="2000" dirty="0" smtClean="0"/>
              <a:t>Align with appetite</a:t>
            </a:r>
          </a:p>
          <a:p>
            <a:pPr marL="0" indent="0">
              <a:buNone/>
            </a:pPr>
            <a:r>
              <a:rPr lang="en-US" sz="2000" dirty="0"/>
              <a:t>	</a:t>
            </a:r>
            <a:endParaRPr lang="en-US" sz="2000" dirty="0" smtClean="0"/>
          </a:p>
          <a:p>
            <a:r>
              <a:rPr lang="en-US" sz="2000" u="sng" dirty="0" smtClean="0"/>
              <a:t>Risk </a:t>
            </a:r>
            <a:r>
              <a:rPr lang="en-US" sz="2000" b="1" u="sng" dirty="0" smtClean="0">
                <a:solidFill>
                  <a:srgbClr val="A00133"/>
                </a:solidFill>
              </a:rPr>
              <a:t>OF</a:t>
            </a:r>
            <a:r>
              <a:rPr lang="en-US" sz="2000" u="sng" dirty="0" smtClean="0"/>
              <a:t> the strategy</a:t>
            </a:r>
          </a:p>
          <a:p>
            <a:pPr marL="0" indent="0">
              <a:buNone/>
            </a:pPr>
            <a:r>
              <a:rPr lang="en-US" sz="2000" dirty="0" smtClean="0"/>
              <a:t>	Risk not moving the organization where it needs to go</a:t>
            </a:r>
          </a:p>
          <a:p>
            <a:pPr marL="0" indent="0">
              <a:buNone/>
            </a:pPr>
            <a:r>
              <a:rPr lang="en-US" sz="2000" dirty="0"/>
              <a:t>	</a:t>
            </a:r>
            <a:r>
              <a:rPr lang="en-US" sz="2000" dirty="0" smtClean="0"/>
              <a:t>Strategy does not align with mission/values</a:t>
            </a:r>
          </a:p>
          <a:p>
            <a:pPr marL="0" indent="0">
              <a:buNone/>
            </a:pPr>
            <a:r>
              <a:rPr lang="en-US" sz="2000" dirty="0"/>
              <a:t>	</a:t>
            </a:r>
            <a:r>
              <a:rPr lang="en-US" sz="2000" dirty="0" smtClean="0"/>
              <a:t>Even if done correctly, the strategy won’t help reach the goal</a:t>
            </a:r>
          </a:p>
          <a:p>
            <a:endParaRPr lang="en-US" sz="2000" u="sng" dirty="0" smtClean="0"/>
          </a:p>
        </p:txBody>
      </p:sp>
    </p:spTree>
    <p:custDataLst>
      <p:tags r:id="rId1"/>
    </p:custDataLst>
    <p:extLst>
      <p:ext uri="{BB962C8B-B14F-4D97-AF65-F5344CB8AC3E}">
        <p14:creationId xmlns:p14="http://schemas.microsoft.com/office/powerpoint/2010/main" val="187000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Mitigation – Strength of Action</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3113908863"/>
              </p:ext>
            </p:extLst>
          </p:nvPr>
        </p:nvGraphicFramePr>
        <p:xfrm>
          <a:off x="228600" y="1646238"/>
          <a:ext cx="8686800" cy="4150233"/>
        </p:xfrm>
        <a:graphic>
          <a:graphicData uri="http://schemas.openxmlformats.org/drawingml/2006/table">
            <a:tbl>
              <a:tblPr firstRow="1" bandRow="1">
                <a:tableStyleId>{5C22544A-7EE6-4342-B048-85BDC9FD1C3A}</a:tableStyleId>
              </a:tblPr>
              <a:tblGrid>
                <a:gridCol w="5577840"/>
                <a:gridCol w="3108960"/>
              </a:tblGrid>
              <a:tr h="685800">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Potential Risk </a:t>
                      </a:r>
                      <a:r>
                        <a:rPr lang="en-US" sz="1600" dirty="0" smtClean="0">
                          <a:effectLst/>
                          <a:latin typeface="Arial" panose="020B0604020202020204" pitchFamily="34" charset="0"/>
                          <a:cs typeface="Arial" panose="020B0604020202020204" pitchFamily="34" charset="0"/>
                        </a:rPr>
                        <a:t>Mitigation Strategy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600" dirty="0" smtClean="0">
                          <a:effectLst/>
                          <a:latin typeface="Arial" panose="020B0604020202020204" pitchFamily="34" charset="0"/>
                          <a:cs typeface="Arial" panose="020B0604020202020204" pitchFamily="34" charset="0"/>
                        </a:rPr>
                        <a:t>Impact on Inherent </a:t>
                      </a:r>
                      <a:r>
                        <a:rPr lang="en-US" sz="1600" dirty="0">
                          <a:effectLst/>
                          <a:latin typeface="Arial" panose="020B0604020202020204" pitchFamily="34" charset="0"/>
                          <a:cs typeface="Arial" panose="020B0604020202020204" pitchFamily="34" charset="0"/>
                        </a:rPr>
                        <a:t>Risk </a:t>
                      </a:r>
                      <a:r>
                        <a:rPr lang="en-US" sz="1600" dirty="0" smtClean="0">
                          <a:effectLst/>
                          <a:latin typeface="Arial" panose="020B0604020202020204" pitchFamily="34" charset="0"/>
                          <a:cs typeface="Arial" panose="020B0604020202020204" pitchFamily="34" charset="0"/>
                        </a:rPr>
                        <a:t>Score</a:t>
                      </a:r>
                    </a:p>
                    <a:p>
                      <a:pPr marL="0" marR="0" algn="ctr">
                        <a:lnSpc>
                          <a:spcPct val="107000"/>
                        </a:lnSpc>
                        <a:spcBef>
                          <a:spcPts val="0"/>
                        </a:spcBef>
                        <a:spcAft>
                          <a:spcPts val="0"/>
                        </a:spcAft>
                      </a:pPr>
                      <a:r>
                        <a:rPr lang="en-US" sz="1600" b="1" dirty="0" smtClean="0">
                          <a:effectLst/>
                          <a:latin typeface="Arial" panose="020B0604020202020204" pitchFamily="34" charset="0"/>
                          <a:cs typeface="Arial" panose="020B0604020202020204" pitchFamily="34" charset="0"/>
                        </a:rPr>
                        <a:t>-3          -2          -1          0</a:t>
                      </a: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Implementation of </a:t>
                      </a:r>
                      <a:r>
                        <a:rPr lang="en-US" sz="1400" spc="0" dirty="0" smtClean="0">
                          <a:effectLst/>
                          <a:latin typeface="Arial" panose="020B0604020202020204" pitchFamily="34" charset="0"/>
                          <a:cs typeface="Arial" panose="020B0604020202020204" pitchFamily="34" charset="0"/>
                        </a:rPr>
                        <a:t>policies </a:t>
                      </a:r>
                      <a:r>
                        <a:rPr lang="en-US" sz="1400" spc="0" dirty="0">
                          <a:effectLst/>
                          <a:latin typeface="Arial" panose="020B0604020202020204" pitchFamily="34" charset="0"/>
                          <a:cs typeface="Arial" panose="020B0604020202020204" pitchFamily="34" charset="0"/>
                        </a:rPr>
                        <a:t>&amp; </a:t>
                      </a:r>
                      <a:r>
                        <a:rPr lang="en-US" sz="1400" spc="0" dirty="0" smtClean="0">
                          <a:effectLst/>
                          <a:latin typeface="Arial" panose="020B0604020202020204" pitchFamily="34" charset="0"/>
                          <a:cs typeface="Arial" panose="020B0604020202020204" pitchFamily="34" charset="0"/>
                        </a:rPr>
                        <a:t>procedures</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Monitoring (</a:t>
                      </a:r>
                      <a:r>
                        <a:rPr lang="en-US" sz="1400" spc="0" dirty="0" smtClean="0">
                          <a:effectLst/>
                          <a:latin typeface="Arial" panose="020B0604020202020204" pitchFamily="34" charset="0"/>
                          <a:cs typeface="Arial" panose="020B0604020202020204" pitchFamily="34" charset="0"/>
                        </a:rPr>
                        <a:t>telemetry)</a:t>
                      </a:r>
                      <a:r>
                        <a:rPr lang="en-US" sz="1400" spc="0" baseline="0" dirty="0" smtClean="0">
                          <a:effectLst/>
                          <a:latin typeface="Arial" panose="020B0604020202020204" pitchFamily="34" charset="0"/>
                          <a:cs typeface="Arial" panose="020B0604020202020204" pitchFamily="34" charset="0"/>
                        </a:rPr>
                        <a:t> v. Monitoring (</a:t>
                      </a:r>
                      <a:r>
                        <a:rPr lang="en-US" sz="1400" spc="0" dirty="0" smtClean="0">
                          <a:effectLst/>
                          <a:latin typeface="Arial" panose="020B0604020202020204" pitchFamily="34" charset="0"/>
                          <a:cs typeface="Arial" panose="020B0604020202020204" pitchFamily="34" charset="0"/>
                        </a:rPr>
                        <a:t>hand-washing</a:t>
                      </a:r>
                      <a:r>
                        <a:rPr lang="en-US" sz="1400" spc="0" dirty="0">
                          <a:effectLst/>
                          <a:latin typeface="Arial" panose="020B0604020202020204" pitchFamily="34" charset="0"/>
                          <a:cs typeface="Arial" panose="020B0604020202020204" pitchFamily="34" charset="0"/>
                        </a:rPr>
                        <a:t>)</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smtClean="0">
                          <a:effectLst/>
                          <a:latin typeface="Arial" panose="020B0604020202020204" pitchFamily="34" charset="0"/>
                          <a:cs typeface="Arial" panose="020B0604020202020204" pitchFamily="34" charset="0"/>
                        </a:rPr>
                        <a:t>Bundled risk </a:t>
                      </a:r>
                      <a:r>
                        <a:rPr lang="en-US" sz="1400" spc="0" dirty="0">
                          <a:effectLst/>
                          <a:latin typeface="Arial" panose="020B0604020202020204" pitchFamily="34" charset="0"/>
                          <a:cs typeface="Arial" panose="020B0604020202020204" pitchFamily="34" charset="0"/>
                        </a:rPr>
                        <a:t>control programs </a:t>
                      </a:r>
                      <a:r>
                        <a:rPr lang="en-US" sz="1400" spc="0" dirty="0" smtClean="0">
                          <a:effectLst/>
                          <a:latin typeface="Arial" panose="020B0604020202020204" pitchFamily="34" charset="0"/>
                          <a:cs typeface="Arial" panose="020B0604020202020204" pitchFamily="34" charset="0"/>
                        </a:rPr>
                        <a:t>(Fall prevention, Sepsis prevention)</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smtClean="0">
                          <a:effectLst/>
                          <a:latin typeface="Arial" panose="020B0604020202020204" pitchFamily="34" charset="0"/>
                          <a:cs typeface="Arial" panose="020B0604020202020204" pitchFamily="34" charset="0"/>
                        </a:rPr>
                        <a:t>Training &amp; Re-training </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Use of evidence-based practice </a:t>
                      </a:r>
                      <a:r>
                        <a:rPr lang="en-US" sz="1400" spc="0" dirty="0" smtClean="0">
                          <a:effectLst/>
                          <a:latin typeface="Arial" panose="020B0604020202020204" pitchFamily="34" charset="0"/>
                          <a:cs typeface="Arial" panose="020B0604020202020204" pitchFamily="34" charset="0"/>
                        </a:rPr>
                        <a:t>(algorithms, checklists, order sets)</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Use of </a:t>
                      </a:r>
                      <a:r>
                        <a:rPr lang="en-US" sz="1400" spc="0" dirty="0" smtClean="0">
                          <a:effectLst/>
                          <a:latin typeface="Arial" panose="020B0604020202020204" pitchFamily="34" charset="0"/>
                          <a:cs typeface="Arial" panose="020B0604020202020204" pitchFamily="34" charset="0"/>
                        </a:rPr>
                        <a:t>technology </a:t>
                      </a:r>
                      <a:r>
                        <a:rPr lang="en-US" sz="1400" spc="0" dirty="0">
                          <a:effectLst/>
                          <a:latin typeface="Arial" panose="020B0604020202020204" pitchFamily="34" charset="0"/>
                          <a:cs typeface="Arial" panose="020B0604020202020204" pitchFamily="34" charset="0"/>
                        </a:rPr>
                        <a:t>(CPOE, </a:t>
                      </a:r>
                      <a:r>
                        <a:rPr lang="en-US" sz="1400" spc="0" dirty="0" smtClean="0">
                          <a:effectLst/>
                          <a:latin typeface="Arial" panose="020B0604020202020204" pitchFamily="34" charset="0"/>
                          <a:cs typeface="Arial" panose="020B0604020202020204" pitchFamily="34" charset="0"/>
                        </a:rPr>
                        <a:t>RFID, barcoding)</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Use of </a:t>
                      </a:r>
                      <a:r>
                        <a:rPr lang="en-US" sz="1400" spc="0" dirty="0" smtClean="0">
                          <a:effectLst/>
                          <a:latin typeface="Arial" panose="020B0604020202020204" pitchFamily="34" charset="0"/>
                          <a:cs typeface="Arial" panose="020B0604020202020204" pitchFamily="34" charset="0"/>
                        </a:rPr>
                        <a:t>clinical </a:t>
                      </a:r>
                      <a:r>
                        <a:rPr lang="en-US" sz="1400" spc="0" dirty="0">
                          <a:effectLst/>
                          <a:latin typeface="Arial" panose="020B0604020202020204" pitchFamily="34" charset="0"/>
                          <a:cs typeface="Arial" panose="020B0604020202020204" pitchFamily="34" charset="0"/>
                        </a:rPr>
                        <a:t>d</a:t>
                      </a:r>
                      <a:r>
                        <a:rPr lang="en-US" sz="1400" spc="0" dirty="0" smtClean="0">
                          <a:effectLst/>
                          <a:latin typeface="Arial" panose="020B0604020202020204" pitchFamily="34" charset="0"/>
                          <a:cs typeface="Arial" panose="020B0604020202020204" pitchFamily="34" charset="0"/>
                        </a:rPr>
                        <a:t>ecision </a:t>
                      </a:r>
                      <a:r>
                        <a:rPr lang="en-US" sz="1400" spc="0" dirty="0">
                          <a:effectLst/>
                          <a:latin typeface="Arial" panose="020B0604020202020204" pitchFamily="34" charset="0"/>
                          <a:cs typeface="Arial" panose="020B0604020202020204" pitchFamily="34" charset="0"/>
                        </a:rPr>
                        <a:t>s</a:t>
                      </a:r>
                      <a:r>
                        <a:rPr lang="en-US" sz="1400" spc="0" dirty="0" smtClean="0">
                          <a:effectLst/>
                          <a:latin typeface="Arial" panose="020B0604020202020204" pitchFamily="34" charset="0"/>
                          <a:cs typeface="Arial" panose="020B0604020202020204" pitchFamily="34" charset="0"/>
                        </a:rPr>
                        <a:t>upport systems</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Enhanced communication (informed consent, disclosure &amp; </a:t>
                      </a:r>
                      <a:r>
                        <a:rPr lang="en-US" sz="1400" spc="0" dirty="0" smtClean="0">
                          <a:effectLst/>
                          <a:latin typeface="Arial" panose="020B0604020202020204" pitchFamily="34" charset="0"/>
                          <a:cs typeface="Arial" panose="020B0604020202020204" pitchFamily="34" charset="0"/>
                        </a:rPr>
                        <a:t>apology)</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r h="365760">
                <a:tc>
                  <a:txBody>
                    <a:bodyPr/>
                    <a:lstStyle/>
                    <a:p>
                      <a:pPr marL="91440" marR="0" lvl="0" indent="0" algn="just">
                        <a:lnSpc>
                          <a:spcPct val="115000"/>
                        </a:lnSpc>
                        <a:spcBef>
                          <a:spcPts val="0"/>
                        </a:spcBef>
                        <a:spcAft>
                          <a:spcPts val="0"/>
                        </a:spcAft>
                        <a:buClr>
                          <a:srgbClr val="C00000"/>
                        </a:buClr>
                        <a:buSzPts val="1200"/>
                        <a:buFont typeface="Wingdings" panose="05000000000000000000" pitchFamily="2" charset="2"/>
                        <a:buNone/>
                      </a:pPr>
                      <a:r>
                        <a:rPr lang="en-US" sz="1400" spc="0" dirty="0">
                          <a:effectLst/>
                          <a:latin typeface="Arial" panose="020B0604020202020204" pitchFamily="34" charset="0"/>
                          <a:cs typeface="Arial" panose="020B0604020202020204" pitchFamily="34" charset="0"/>
                        </a:rPr>
                        <a:t>Implementation of TeamSTEPPS</a:t>
                      </a:r>
                      <a:endParaRPr lang="en-US" sz="1400" b="1" spc="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sym typeface="Wingdings 2" panose="05020102010507070707" pitchFamily="18" charset="2"/>
                        </a:rPr>
                        <a:t>                           </a:t>
                      </a:r>
                      <a:r>
                        <a:rPr lang="en-US"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sym typeface="Wingdings 2" panose="05020102010507070707" pitchFamily="18" charset="2"/>
                        </a:rPr>
                        <a: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00623021"/>
              </p:ext>
            </p:extLst>
          </p:nvPr>
        </p:nvGraphicFramePr>
        <p:xfrm>
          <a:off x="4754880" y="5852160"/>
          <a:ext cx="3657600" cy="914400"/>
        </p:xfrm>
        <a:graphic>
          <a:graphicData uri="http://schemas.openxmlformats.org/drawingml/2006/table">
            <a:tbl>
              <a:tblPr firstRow="1" bandRow="1">
                <a:tableStyleId>{5C22544A-7EE6-4342-B048-85BDC9FD1C3A}</a:tableStyleId>
              </a:tblPr>
              <a:tblGrid>
                <a:gridCol w="914400"/>
                <a:gridCol w="2743200"/>
              </a:tblGrid>
              <a:tr h="914400">
                <a:tc>
                  <a:txBody>
                    <a:bodyPr/>
                    <a:lstStyle/>
                    <a:p>
                      <a:r>
                        <a:rPr lang="en-US" sz="1400" dirty="0" smtClean="0">
                          <a:solidFill>
                            <a:schemeClr val="tx1"/>
                          </a:solidFill>
                          <a:latin typeface="Arial" panose="020B0604020202020204" pitchFamily="34" charset="0"/>
                          <a:cs typeface="Arial" panose="020B0604020202020204" pitchFamily="34" charset="0"/>
                        </a:rPr>
                        <a:t>Legend: </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-3 = Highly effective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-2 = Effective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-1 = Adequate but needs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 0 = No strategies in place</a:t>
                      </a:r>
                      <a:endParaRPr lang="en-US" sz="1400" b="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9B7C9AA8-325D-49C9-B846-7B41702E2AD0}" type="slidenum">
              <a:rPr lang="en-US" smtClean="0"/>
              <a:t>27</a:t>
            </a:fld>
            <a:endParaRPr lang="en-US"/>
          </a:p>
        </p:txBody>
      </p:sp>
    </p:spTree>
    <p:custDataLst>
      <p:tags r:id="rId1"/>
    </p:custDataLst>
    <p:extLst>
      <p:ext uri="{BB962C8B-B14F-4D97-AF65-F5344CB8AC3E}">
        <p14:creationId xmlns:p14="http://schemas.microsoft.com/office/powerpoint/2010/main" val="181924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2209800" y="228600"/>
            <a:ext cx="6583680" cy="1066800"/>
          </a:xfrm>
        </p:spPr>
        <p:txBody>
          <a:bodyPr/>
          <a:lstStyle/>
          <a:p>
            <a:r>
              <a:rPr lang="en-US" dirty="0" smtClean="0"/>
              <a:t>Putting it Together</a:t>
            </a:r>
            <a:br>
              <a:rPr lang="en-US" dirty="0" smtClean="0"/>
            </a:br>
            <a:r>
              <a:rPr lang="en-US" sz="2000" i="1" dirty="0" smtClean="0">
                <a:solidFill>
                  <a:srgbClr val="A21C45"/>
                </a:solidFill>
              </a:rPr>
              <a:t>“Failure to Innovate</a:t>
            </a:r>
            <a:r>
              <a:rPr lang="en-US" sz="2000" dirty="0" smtClean="0">
                <a:solidFill>
                  <a:srgbClr val="A21C45"/>
                </a:solidFill>
              </a:rPr>
              <a:t>”</a:t>
            </a:r>
            <a:endParaRPr lang="en-US" sz="2000" dirty="0">
              <a:solidFill>
                <a:srgbClr val="A21C45"/>
              </a:solidFill>
            </a:endParaRPr>
          </a:p>
        </p:txBody>
      </p:sp>
      <p:graphicFrame>
        <p:nvGraphicFramePr>
          <p:cNvPr id="2" name="Diagram 1"/>
          <p:cNvGraphicFramePr/>
          <p:nvPr>
            <p:extLst>
              <p:ext uri="{D42A27DB-BD31-4B8C-83A1-F6EECF244321}">
                <p14:modId xmlns:p14="http://schemas.microsoft.com/office/powerpoint/2010/main" val="1426725133"/>
              </p:ext>
            </p:extLst>
          </p:nvPr>
        </p:nvGraphicFramePr>
        <p:xfrm>
          <a:off x="457200" y="164592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9B7C9AA8-325D-49C9-B846-7B41702E2AD0}" type="slidenum">
              <a:rPr lang="en-US" smtClean="0"/>
              <a:t>28</a:t>
            </a:fld>
            <a:endParaRPr lang="en-US" dirty="0"/>
          </a:p>
        </p:txBody>
      </p:sp>
    </p:spTree>
    <p:custDataLst>
      <p:tags r:id="rId1"/>
    </p:custDataLst>
    <p:extLst>
      <p:ext uri="{BB962C8B-B14F-4D97-AF65-F5344CB8AC3E}">
        <p14:creationId xmlns:p14="http://schemas.microsoft.com/office/powerpoint/2010/main" val="25305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3400" y="1645920"/>
            <a:ext cx="4526280" cy="3200400"/>
          </a:xfrm>
        </p:spPr>
        <p:txBody>
          <a:bodyPr/>
          <a:lstStyle/>
          <a:p>
            <a:r>
              <a:rPr lang="en-US" dirty="0" smtClean="0"/>
              <a:t>Interesting Approach</a:t>
            </a:r>
            <a:endParaRPr lang="en-US" dirty="0"/>
          </a:p>
        </p:txBody>
      </p:sp>
      <p:sp>
        <p:nvSpPr>
          <p:cNvPr id="3" name="Slide Number Placeholder 2"/>
          <p:cNvSpPr>
            <a:spLocks noGrp="1"/>
          </p:cNvSpPr>
          <p:nvPr>
            <p:ph type="sldNum" sz="quarter" idx="10"/>
          </p:nvPr>
        </p:nvSpPr>
        <p:spPr/>
        <p:txBody>
          <a:bodyPr/>
          <a:lstStyle/>
          <a:p>
            <a:fld id="{3E2B411A-87BC-47B6-8A5C-27254C58D071}" type="slidenum">
              <a:rPr lang="en-US" smtClean="0">
                <a:solidFill>
                  <a:prstClr val="black">
                    <a:tint val="75000"/>
                  </a:prstClr>
                </a:solidFill>
              </a:rPr>
              <a:pPr/>
              <a:t>29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25016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600200"/>
            <a:ext cx="8686800" cy="4525963"/>
          </a:xfrm>
        </p:spPr>
        <p:txBody>
          <a:bodyPr/>
          <a:lstStyle/>
          <a:p>
            <a:r>
              <a:rPr lang="en-US" sz="2800" dirty="0"/>
              <a:t>A personal membership group </a:t>
            </a:r>
            <a:r>
              <a:rPr lang="en-US" sz="2800" dirty="0" smtClean="0"/>
              <a:t>(PMG) of AHA</a:t>
            </a:r>
          </a:p>
          <a:p>
            <a:pPr marL="0" indent="0">
              <a:buNone/>
            </a:pPr>
            <a:endParaRPr lang="en-US" sz="2800" dirty="0"/>
          </a:p>
          <a:p>
            <a:r>
              <a:rPr lang="en-US" sz="2800" dirty="0" smtClean="0"/>
              <a:t>&gt;6,000 </a:t>
            </a:r>
            <a:r>
              <a:rPr lang="en-US" sz="2800" dirty="0"/>
              <a:t>individual </a:t>
            </a:r>
            <a:r>
              <a:rPr lang="en-US" sz="2800" dirty="0" smtClean="0"/>
              <a:t>members &amp; </a:t>
            </a:r>
            <a:r>
              <a:rPr lang="en-US" sz="2800" i="1" dirty="0" smtClean="0"/>
              <a:t>terrific</a:t>
            </a:r>
            <a:r>
              <a:rPr lang="en-US" sz="2800" dirty="0" smtClean="0"/>
              <a:t> % CPHRM</a:t>
            </a:r>
          </a:p>
          <a:p>
            <a:endParaRPr lang="en-US" sz="2800" dirty="0"/>
          </a:p>
          <a:p>
            <a:r>
              <a:rPr lang="en-US" sz="2800" dirty="0" smtClean="0"/>
              <a:t>Education</a:t>
            </a:r>
            <a:r>
              <a:rPr lang="en-US" sz="2800" dirty="0"/>
              <a:t>, </a:t>
            </a:r>
            <a:r>
              <a:rPr lang="en-US" sz="2800" dirty="0" smtClean="0"/>
              <a:t>information, </a:t>
            </a:r>
            <a:r>
              <a:rPr lang="en-US" sz="2800" dirty="0"/>
              <a:t>&amp; networking </a:t>
            </a:r>
            <a:r>
              <a:rPr lang="en-US" sz="2800" dirty="0" smtClean="0"/>
              <a:t>opportunities</a:t>
            </a:r>
          </a:p>
          <a:p>
            <a:pPr marL="0" indent="0">
              <a:buNone/>
            </a:pPr>
            <a:endParaRPr lang="en-US" sz="2800" dirty="0"/>
          </a:p>
          <a:p>
            <a:r>
              <a:rPr lang="en-US" sz="2800" dirty="0"/>
              <a:t>Advances the </a:t>
            </a:r>
            <a:r>
              <a:rPr lang="en-US" sz="2800" dirty="0" smtClean="0"/>
              <a:t>specialty - legislative</a:t>
            </a:r>
            <a:r>
              <a:rPr lang="en-US" sz="2800" dirty="0"/>
              <a:t>, regulatory, healthcare community</a:t>
            </a:r>
          </a:p>
          <a:p>
            <a:pPr marL="0" indent="0">
              <a:buNone/>
            </a:pPr>
            <a:endParaRPr lang="en-US" sz="2800" dirty="0"/>
          </a:p>
        </p:txBody>
      </p:sp>
      <p:sp>
        <p:nvSpPr>
          <p:cNvPr id="2" name="Slide Number Placeholder 1"/>
          <p:cNvSpPr>
            <a:spLocks noGrp="1"/>
          </p:cNvSpPr>
          <p:nvPr>
            <p:ph type="sldNum" sz="quarter" idx="4294967295"/>
          </p:nvPr>
        </p:nvSpPr>
        <p:spPr>
          <a:xfrm>
            <a:off x="126742" y="6526778"/>
            <a:ext cx="1371600" cy="279913"/>
          </a:xfrm>
          <a:prstGeom prst="rect">
            <a:avLst/>
          </a:prstGeom>
        </p:spPr>
        <p:txBody>
          <a:bodyPr/>
          <a:lstStyle/>
          <a:p>
            <a:fld id="{3E2B411A-87BC-47B6-8A5C-27254C58D071}" type="slidenum">
              <a:rPr lang="en-US" smtClean="0"/>
              <a:pPr/>
              <a:t>3</a:t>
            </a:fld>
            <a:endParaRPr lang="en-US" dirty="0"/>
          </a:p>
        </p:txBody>
      </p:sp>
      <p:sp>
        <p:nvSpPr>
          <p:cNvPr id="3" name="Title 2"/>
          <p:cNvSpPr>
            <a:spLocks noGrp="1"/>
          </p:cNvSpPr>
          <p:nvPr>
            <p:ph type="title"/>
          </p:nvPr>
        </p:nvSpPr>
        <p:spPr/>
        <p:txBody>
          <a:bodyPr/>
          <a:lstStyle/>
          <a:p>
            <a:r>
              <a:rPr lang="en-US" dirty="0" smtClean="0"/>
              <a:t>About ASHRM</a:t>
            </a:r>
            <a:endParaRPr lang="en-US" dirty="0"/>
          </a:p>
        </p:txBody>
      </p:sp>
    </p:spTree>
    <p:extLst>
      <p:ext uri="{BB962C8B-B14F-4D97-AF65-F5344CB8AC3E}">
        <p14:creationId xmlns:p14="http://schemas.microsoft.com/office/powerpoint/2010/main" val="6499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“The Art of War” &amp; ERM</a:t>
            </a:r>
            <a:r>
              <a:rPr lang="en-US" sz="1600" dirty="0" smtClean="0"/>
              <a:t/>
            </a:r>
            <a:br>
              <a:rPr lang="en-US" sz="1600" dirty="0" smtClean="0"/>
            </a:br>
            <a:r>
              <a:rPr lang="en-US" sz="1600" i="1" dirty="0" smtClean="0">
                <a:solidFill>
                  <a:srgbClr val="A21C45"/>
                </a:solidFill>
              </a:rPr>
              <a:t>Grace </a:t>
            </a:r>
            <a:r>
              <a:rPr lang="en-US" sz="1600" i="1" dirty="0" err="1" smtClean="0">
                <a:solidFill>
                  <a:srgbClr val="A21C45"/>
                </a:solidFill>
              </a:rPr>
              <a:t>Crickett</a:t>
            </a:r>
            <a:r>
              <a:rPr lang="en-US" sz="1600" i="1" dirty="0" smtClean="0">
                <a:solidFill>
                  <a:srgbClr val="A21C45"/>
                </a:solidFill>
              </a:rPr>
              <a:t>, teachings of Sun Tzu</a:t>
            </a:r>
            <a:endParaRPr lang="en-US" sz="1600" i="1" dirty="0">
              <a:solidFill>
                <a:srgbClr val="A21C45"/>
              </a:solidFill>
            </a:endParaRPr>
          </a:p>
        </p:txBody>
      </p:sp>
      <p:sp>
        <p:nvSpPr>
          <p:cNvPr id="24" name="Content Placeholder 23"/>
          <p:cNvSpPr>
            <a:spLocks noGrp="1"/>
          </p:cNvSpPr>
          <p:nvPr>
            <p:ph idx="1"/>
          </p:nvPr>
        </p:nvSpPr>
        <p:spPr>
          <a:xfrm>
            <a:off x="152400" y="1524000"/>
            <a:ext cx="8839200" cy="5181600"/>
          </a:xfrm>
        </p:spPr>
        <p:txBody>
          <a:bodyPr/>
          <a:lstStyle/>
          <a:p>
            <a:pPr marL="0" indent="0" algn="ctr">
              <a:buNone/>
            </a:pPr>
            <a:r>
              <a:rPr lang="en-US" b="1" dirty="0" smtClean="0"/>
              <a:t>It’s not risk management, it’s change management</a:t>
            </a:r>
          </a:p>
          <a:p>
            <a:pPr marL="0" indent="0" algn="ctr">
              <a:buNone/>
            </a:pPr>
            <a:endParaRPr lang="en-US" b="1" dirty="0" smtClean="0"/>
          </a:p>
          <a:p>
            <a:r>
              <a:rPr lang="en-US" sz="2800" dirty="0" smtClean="0"/>
              <a:t>Use your “best” data </a:t>
            </a:r>
          </a:p>
          <a:p>
            <a:r>
              <a:rPr lang="en-US" sz="2800" dirty="0"/>
              <a:t>Understand situations, people, conditions, </a:t>
            </a:r>
            <a:r>
              <a:rPr lang="en-US" sz="2800" dirty="0" smtClean="0"/>
              <a:t>events</a:t>
            </a:r>
          </a:p>
          <a:p>
            <a:r>
              <a:rPr lang="en-US" sz="2800" dirty="0" smtClean="0"/>
              <a:t>Prepare &amp; keep a current Q&amp;A  </a:t>
            </a:r>
            <a:endParaRPr lang="en-US" sz="2800" dirty="0"/>
          </a:p>
          <a:p>
            <a:r>
              <a:rPr lang="en-US" sz="2800" dirty="0" smtClean="0"/>
              <a:t>Ask questions, listen, acknowledge </a:t>
            </a:r>
          </a:p>
          <a:p>
            <a:r>
              <a:rPr lang="en-US" sz="2800" dirty="0" smtClean="0"/>
              <a:t>Mental Jiu-Jitsu </a:t>
            </a:r>
          </a:p>
          <a:p>
            <a:r>
              <a:rPr lang="en-US" sz="2800" dirty="0" smtClean="0"/>
              <a:t>SWOT analysis </a:t>
            </a:r>
          </a:p>
        </p:txBody>
      </p:sp>
    </p:spTree>
    <p:custDataLst>
      <p:tags r:id="rId1"/>
    </p:custDataLst>
    <p:extLst>
      <p:ext uri="{BB962C8B-B14F-4D97-AF65-F5344CB8AC3E}">
        <p14:creationId xmlns:p14="http://schemas.microsoft.com/office/powerpoint/2010/main" val="410288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“The Art of War” &amp; ERM</a:t>
            </a:r>
            <a:r>
              <a:rPr lang="en-US" sz="1600" dirty="0" smtClean="0"/>
              <a:t/>
            </a:r>
            <a:br>
              <a:rPr lang="en-US" sz="1600" dirty="0" smtClean="0"/>
            </a:br>
            <a:r>
              <a:rPr lang="en-US" sz="1600" i="1" dirty="0" smtClean="0">
                <a:solidFill>
                  <a:srgbClr val="A21C45"/>
                </a:solidFill>
              </a:rPr>
              <a:t>Grace </a:t>
            </a:r>
            <a:r>
              <a:rPr lang="en-US" sz="1600" i="1" dirty="0" err="1" smtClean="0">
                <a:solidFill>
                  <a:srgbClr val="A21C45"/>
                </a:solidFill>
              </a:rPr>
              <a:t>Crickett</a:t>
            </a:r>
            <a:r>
              <a:rPr lang="en-US" sz="1600" i="1" dirty="0" smtClean="0">
                <a:solidFill>
                  <a:srgbClr val="A21C45"/>
                </a:solidFill>
              </a:rPr>
              <a:t>, teachings of Sun Tzu</a:t>
            </a:r>
            <a:endParaRPr lang="en-US" sz="1600" i="1" dirty="0">
              <a:solidFill>
                <a:srgbClr val="A21C45"/>
              </a:solidFill>
            </a:endParaRPr>
          </a:p>
        </p:txBody>
      </p:sp>
      <p:sp>
        <p:nvSpPr>
          <p:cNvPr id="24" name="Content Placeholder 23"/>
          <p:cNvSpPr>
            <a:spLocks noGrp="1"/>
          </p:cNvSpPr>
          <p:nvPr>
            <p:ph idx="1"/>
          </p:nvPr>
        </p:nvSpPr>
        <p:spPr>
          <a:xfrm>
            <a:off x="152400" y="1524000"/>
            <a:ext cx="8839200" cy="5181600"/>
          </a:xfrm>
        </p:spPr>
        <p:txBody>
          <a:bodyPr/>
          <a:lstStyle/>
          <a:p>
            <a:endParaRPr lang="en-US" dirty="0" smtClean="0"/>
          </a:p>
          <a:p>
            <a:r>
              <a:rPr lang="en-US" dirty="0" smtClean="0"/>
              <a:t>Pick </a:t>
            </a:r>
            <a:r>
              <a:rPr lang="en-US" dirty="0"/>
              <a:t>your </a:t>
            </a:r>
            <a:r>
              <a:rPr lang="en-US" dirty="0" smtClean="0"/>
              <a:t>battles </a:t>
            </a:r>
            <a:endParaRPr lang="en-US" dirty="0"/>
          </a:p>
          <a:p>
            <a:r>
              <a:rPr lang="en-US" dirty="0" smtClean="0"/>
              <a:t>Publish victories early &amp; often </a:t>
            </a:r>
          </a:p>
          <a:p>
            <a:r>
              <a:rPr lang="en-US" dirty="0" smtClean="0"/>
              <a:t>Flexibility </a:t>
            </a:r>
          </a:p>
          <a:p>
            <a:r>
              <a:rPr lang="en-US" dirty="0" smtClean="0"/>
              <a:t>Meet &amp; connect </a:t>
            </a:r>
          </a:p>
          <a:p>
            <a:r>
              <a:rPr lang="en-US" dirty="0" smtClean="0"/>
              <a:t>“How do you know you are managing your operations well?” </a:t>
            </a:r>
          </a:p>
          <a:p>
            <a:r>
              <a:rPr lang="en-US" dirty="0" smtClean="0"/>
              <a:t>Culture is like the weather</a:t>
            </a:r>
          </a:p>
          <a:p>
            <a:r>
              <a:rPr lang="en-US" dirty="0" smtClean="0"/>
              <a:t>Consider a white paper </a:t>
            </a:r>
          </a:p>
          <a:p>
            <a:r>
              <a:rPr lang="en-US" dirty="0" smtClean="0"/>
              <a:t>Use your white paper to create ERM umbrella </a:t>
            </a:r>
            <a:endParaRPr lang="en-US" dirty="0"/>
          </a:p>
        </p:txBody>
      </p:sp>
    </p:spTree>
    <p:custDataLst>
      <p:tags r:id="rId1"/>
    </p:custDataLst>
    <p:extLst>
      <p:ext uri="{BB962C8B-B14F-4D97-AF65-F5344CB8AC3E}">
        <p14:creationId xmlns:p14="http://schemas.microsoft.com/office/powerpoint/2010/main" val="40245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Humble Inquiry</a:t>
            </a:r>
            <a:br>
              <a:rPr lang="en-US" dirty="0" smtClean="0"/>
            </a:br>
            <a:r>
              <a:rPr lang="en-US" sz="1600" i="1" dirty="0" smtClean="0">
                <a:solidFill>
                  <a:srgbClr val="A00133"/>
                </a:solidFill>
              </a:rPr>
              <a:t>Ed Schein</a:t>
            </a:r>
            <a:endParaRPr lang="en-US" sz="1600" i="1" dirty="0">
              <a:solidFill>
                <a:srgbClr val="A00133"/>
              </a:solidFill>
            </a:endParaRPr>
          </a:p>
        </p:txBody>
      </p:sp>
      <p:sp>
        <p:nvSpPr>
          <p:cNvPr id="24" name="Content Placeholder 23"/>
          <p:cNvSpPr>
            <a:spLocks noGrp="1"/>
          </p:cNvSpPr>
          <p:nvPr>
            <p:ph idx="1"/>
          </p:nvPr>
        </p:nvSpPr>
        <p:spPr>
          <a:xfrm>
            <a:off x="152400" y="1524000"/>
            <a:ext cx="8839200" cy="5181600"/>
          </a:xfrm>
        </p:spPr>
        <p:txBody>
          <a:bodyPr/>
          <a:lstStyle/>
          <a:p>
            <a:pPr marL="0" indent="0" algn="ctr">
              <a:buNone/>
            </a:pPr>
            <a:endParaRPr lang="en-US" sz="4000" dirty="0" smtClean="0">
              <a:solidFill>
                <a:srgbClr val="A00133"/>
              </a:solidFill>
            </a:endParaRPr>
          </a:p>
          <a:p>
            <a:pPr marL="0" indent="0" algn="ctr">
              <a:buNone/>
            </a:pPr>
            <a:r>
              <a:rPr lang="en-US" sz="3600" b="1" dirty="0" smtClean="0">
                <a:solidFill>
                  <a:srgbClr val="A00133"/>
                </a:solidFill>
              </a:rPr>
              <a:t>“the fine art of drawing someone out, of asking questions to which you do  not know the answer, of building a relationship based on curiosity and interest in the other person”</a:t>
            </a:r>
            <a:endParaRPr lang="en-US" sz="3600" b="1" dirty="0">
              <a:solidFill>
                <a:srgbClr val="A00133"/>
              </a:solidFill>
            </a:endParaRPr>
          </a:p>
        </p:txBody>
      </p:sp>
    </p:spTree>
    <p:custDataLst>
      <p:tags r:id="rId1"/>
    </p:custDataLst>
    <p:extLst>
      <p:ext uri="{BB962C8B-B14F-4D97-AF65-F5344CB8AC3E}">
        <p14:creationId xmlns:p14="http://schemas.microsoft.com/office/powerpoint/2010/main" val="115350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dirty="0" smtClean="0"/>
              <a:t>Communication &amp;ERM</a:t>
            </a:r>
            <a:endParaRPr lang="en-US" dirty="0"/>
          </a:p>
        </p:txBody>
      </p:sp>
      <p:sp>
        <p:nvSpPr>
          <p:cNvPr id="24" name="Content Placeholder 23"/>
          <p:cNvSpPr>
            <a:spLocks noGrp="1"/>
          </p:cNvSpPr>
          <p:nvPr>
            <p:ph idx="1"/>
          </p:nvPr>
        </p:nvSpPr>
        <p:spPr>
          <a:xfrm>
            <a:off x="152400" y="1524000"/>
            <a:ext cx="8915400" cy="5181600"/>
          </a:xfrm>
        </p:spPr>
        <p:txBody>
          <a:bodyPr/>
          <a:lstStyle/>
          <a:p>
            <a:pPr marL="0" indent="0">
              <a:buNone/>
            </a:pPr>
            <a:endParaRPr lang="en-US" sz="1600" b="1" u="sng" dirty="0" smtClean="0">
              <a:solidFill>
                <a:srgbClr val="A00133"/>
              </a:solidFill>
            </a:endParaRPr>
          </a:p>
          <a:p>
            <a:pPr marL="0" indent="0">
              <a:buNone/>
            </a:pPr>
            <a:r>
              <a:rPr lang="en-US" sz="1600" b="1" u="sng" dirty="0" smtClean="0">
                <a:solidFill>
                  <a:srgbClr val="A00133"/>
                </a:solidFill>
              </a:rPr>
              <a:t>Now</a:t>
            </a:r>
            <a:r>
              <a:rPr lang="en-US" sz="1600" dirty="0" smtClean="0"/>
              <a:t>:</a:t>
            </a:r>
          </a:p>
          <a:p>
            <a:r>
              <a:rPr lang="en-US" sz="1600" dirty="0" smtClean="0"/>
              <a:t>Culture of do &amp; tell</a:t>
            </a:r>
          </a:p>
          <a:p>
            <a:r>
              <a:rPr lang="en-US" sz="1600" dirty="0" smtClean="0"/>
              <a:t>Culture that values task accomplishment &amp; winning v. relationship building</a:t>
            </a:r>
          </a:p>
          <a:p>
            <a:r>
              <a:rPr lang="en-US" sz="1600" dirty="0" smtClean="0"/>
              <a:t>Culture with strong bias for getting things done, individualistic, pragmatic</a:t>
            </a:r>
          </a:p>
          <a:p>
            <a:r>
              <a:rPr lang="en-US" sz="1600" dirty="0" smtClean="0"/>
              <a:t>De-value teamwork &amp; collaborations – except as a means to an end</a:t>
            </a:r>
          </a:p>
          <a:p>
            <a:endParaRPr lang="en-US" sz="1600" dirty="0"/>
          </a:p>
          <a:p>
            <a:endParaRPr lang="en-US" sz="1600" dirty="0" smtClean="0"/>
          </a:p>
          <a:p>
            <a:pPr marL="0" indent="0">
              <a:buNone/>
            </a:pPr>
            <a:r>
              <a:rPr lang="en-US" sz="1600" b="1" u="sng" dirty="0">
                <a:solidFill>
                  <a:srgbClr val="A00133"/>
                </a:solidFill>
              </a:rPr>
              <a:t>Future:</a:t>
            </a:r>
          </a:p>
          <a:p>
            <a:r>
              <a:rPr lang="en-US" sz="1600" dirty="0"/>
              <a:t>World is more complex, interdependent, &amp; culturally diverse – relationships critical/hard</a:t>
            </a:r>
          </a:p>
          <a:p>
            <a:r>
              <a:rPr lang="en-US" sz="1600" dirty="0"/>
              <a:t>Conscious of self, more social, more culturally wise, more innovative in taking action </a:t>
            </a:r>
            <a:r>
              <a:rPr lang="en-US" sz="1600" dirty="0">
                <a:solidFill>
                  <a:srgbClr val="A00133"/>
                </a:solidFill>
              </a:rPr>
              <a:t>**</a:t>
            </a:r>
          </a:p>
          <a:p>
            <a:r>
              <a:rPr lang="en-US" sz="1600" dirty="0"/>
              <a:t>Anxiety of learning &amp; unlearning</a:t>
            </a:r>
          </a:p>
          <a:p>
            <a:r>
              <a:rPr lang="en-US" sz="1600" dirty="0"/>
              <a:t>Slow down, vary the pace, reflect more, be mindful</a:t>
            </a:r>
          </a:p>
          <a:p>
            <a:pPr marL="0" indent="0" algn="ctr">
              <a:buNone/>
            </a:pPr>
            <a:r>
              <a:rPr lang="en-US" sz="1600" dirty="0"/>
              <a:t>					</a:t>
            </a:r>
            <a:r>
              <a:rPr lang="en-US" sz="1600" dirty="0" smtClean="0"/>
              <a:t>		</a:t>
            </a:r>
            <a:r>
              <a:rPr lang="en-US" sz="1200" b="1" i="1" dirty="0" smtClean="0">
                <a:solidFill>
                  <a:srgbClr val="A00133"/>
                </a:solidFill>
              </a:rPr>
              <a:t>*</a:t>
            </a:r>
            <a:r>
              <a:rPr lang="en-US" sz="1200" b="1" i="1" dirty="0">
                <a:solidFill>
                  <a:srgbClr val="A00133"/>
                </a:solidFill>
              </a:rPr>
              <a:t>Dancing on the </a:t>
            </a:r>
            <a:r>
              <a:rPr lang="en-US" sz="1200" b="1" i="1" dirty="0" smtClean="0">
                <a:solidFill>
                  <a:srgbClr val="A00133"/>
                </a:solidFill>
              </a:rPr>
              <a:t>Edge</a:t>
            </a:r>
            <a:endParaRPr lang="en-US" sz="1600" dirty="0" smtClean="0"/>
          </a:p>
          <a:p>
            <a:endParaRPr lang="en-US" sz="1600" dirty="0"/>
          </a:p>
        </p:txBody>
      </p:sp>
    </p:spTree>
    <p:custDataLst>
      <p:tags r:id="rId1"/>
    </p:custDataLst>
    <p:extLst>
      <p:ext uri="{BB962C8B-B14F-4D97-AF65-F5344CB8AC3E}">
        <p14:creationId xmlns:p14="http://schemas.microsoft.com/office/powerpoint/2010/main" val="260764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720840" cy="914400"/>
          </a:xfrm>
        </p:spPr>
        <p:txBody>
          <a:bodyPr/>
          <a:lstStyle/>
          <a:p>
            <a:r>
              <a:rPr lang="en-US" sz="3200" dirty="0" smtClean="0"/>
              <a:t>Types of Inquiry</a:t>
            </a:r>
            <a:endParaRPr lang="en-US" sz="1600" i="1" dirty="0">
              <a:solidFill>
                <a:srgbClr val="A00133"/>
              </a:solidFill>
            </a:endParaRPr>
          </a:p>
        </p:txBody>
      </p:sp>
      <p:sp>
        <p:nvSpPr>
          <p:cNvPr id="24" name="Content Placeholder 23"/>
          <p:cNvSpPr>
            <a:spLocks noGrp="1"/>
          </p:cNvSpPr>
          <p:nvPr>
            <p:ph idx="1"/>
          </p:nvPr>
        </p:nvSpPr>
        <p:spPr>
          <a:xfrm>
            <a:off x="152400" y="1524000"/>
            <a:ext cx="8915400" cy="5181600"/>
          </a:xfrm>
        </p:spPr>
        <p:txBody>
          <a:bodyPr/>
          <a:lstStyle/>
          <a:p>
            <a:pPr marL="0" indent="0">
              <a:buNone/>
            </a:pPr>
            <a:endParaRPr lang="en-US" sz="1600" dirty="0" smtClean="0"/>
          </a:p>
          <a:p>
            <a:pPr marL="0" indent="0">
              <a:buNone/>
            </a:pPr>
            <a:r>
              <a:rPr lang="en-US" sz="2000" b="1" dirty="0" smtClean="0">
                <a:solidFill>
                  <a:srgbClr val="A00133"/>
                </a:solidFill>
              </a:rPr>
              <a:t>	Humble</a:t>
            </a:r>
            <a:r>
              <a:rPr lang="en-US" sz="2000" dirty="0" smtClean="0"/>
              <a:t> – truly access your ignorance </a:t>
            </a:r>
          </a:p>
          <a:p>
            <a:pPr marL="0" indent="0">
              <a:buNone/>
            </a:pPr>
            <a:r>
              <a:rPr lang="en-US" sz="2000" i="1" dirty="0" smtClean="0"/>
              <a:t>		“what are you working on?”</a:t>
            </a:r>
          </a:p>
          <a:p>
            <a:pPr marL="0" indent="0">
              <a:buNone/>
            </a:pPr>
            <a:endParaRPr lang="en-US" sz="2000" i="1" dirty="0" smtClean="0"/>
          </a:p>
          <a:p>
            <a:pPr marL="0" indent="0">
              <a:buNone/>
            </a:pPr>
            <a:r>
              <a:rPr lang="en-US" sz="2000" b="1" dirty="0" smtClean="0">
                <a:solidFill>
                  <a:srgbClr val="A00133"/>
                </a:solidFill>
              </a:rPr>
              <a:t>	Diagnostic</a:t>
            </a:r>
            <a:r>
              <a:rPr lang="en-US" sz="2000" dirty="0" smtClean="0"/>
              <a:t> – focal curiosity, influences the other person </a:t>
            </a:r>
          </a:p>
          <a:p>
            <a:pPr marL="0" indent="0">
              <a:buNone/>
            </a:pPr>
            <a:r>
              <a:rPr lang="en-US" sz="2000" i="1" dirty="0" smtClean="0"/>
              <a:t>		“what are you going to do next?”</a:t>
            </a:r>
          </a:p>
          <a:p>
            <a:pPr marL="0" indent="0">
              <a:buNone/>
            </a:pPr>
            <a:endParaRPr lang="en-US" sz="2000" i="1" dirty="0" smtClean="0"/>
          </a:p>
          <a:p>
            <a:pPr marL="0" indent="0">
              <a:buNone/>
            </a:pPr>
            <a:r>
              <a:rPr lang="en-US" sz="2000" b="1" dirty="0" smtClean="0">
                <a:solidFill>
                  <a:srgbClr val="A00133"/>
                </a:solidFill>
              </a:rPr>
              <a:t>	Confrontational</a:t>
            </a:r>
            <a:r>
              <a:rPr lang="en-US" sz="2000" dirty="0" smtClean="0"/>
              <a:t> – insert your own ideas in the form of a question </a:t>
            </a:r>
          </a:p>
          <a:p>
            <a:pPr marL="0" indent="0">
              <a:buNone/>
            </a:pPr>
            <a:r>
              <a:rPr lang="en-US" sz="2000" i="1" dirty="0" smtClean="0"/>
              <a:t>		“didn’t that make you angry?”</a:t>
            </a:r>
          </a:p>
          <a:p>
            <a:pPr marL="0" indent="0">
              <a:buNone/>
            </a:pPr>
            <a:endParaRPr lang="en-US" sz="2000" i="1" dirty="0" smtClean="0"/>
          </a:p>
          <a:p>
            <a:pPr marL="0" indent="0">
              <a:buNone/>
            </a:pPr>
            <a:r>
              <a:rPr lang="en-US" sz="2000" b="1" dirty="0" smtClean="0">
                <a:solidFill>
                  <a:srgbClr val="A00133"/>
                </a:solidFill>
              </a:rPr>
              <a:t>	Process-oriented</a:t>
            </a:r>
            <a:r>
              <a:rPr lang="en-US" sz="2000" dirty="0" smtClean="0"/>
              <a:t> – shifts the focus toward a 2-way conversation </a:t>
            </a:r>
          </a:p>
          <a:p>
            <a:pPr marL="0" indent="0">
              <a:buNone/>
            </a:pPr>
            <a:r>
              <a:rPr lang="en-US" sz="2000" i="1" dirty="0" smtClean="0"/>
              <a:t>		“what is happening here?”</a:t>
            </a:r>
            <a:endParaRPr lang="en-US" sz="2000" i="1" dirty="0"/>
          </a:p>
          <a:p>
            <a:pPr marL="0" indent="0" algn="r">
              <a:buNone/>
            </a:pPr>
            <a:r>
              <a:rPr lang="en-US" sz="2000" dirty="0" smtClean="0"/>
              <a:t>						</a:t>
            </a:r>
          </a:p>
          <a:p>
            <a:endParaRPr lang="en-US" sz="2000" dirty="0"/>
          </a:p>
        </p:txBody>
      </p:sp>
    </p:spTree>
    <p:custDataLst>
      <p:tags r:id="rId1"/>
    </p:custDataLst>
    <p:extLst>
      <p:ext uri="{BB962C8B-B14F-4D97-AF65-F5344CB8AC3E}">
        <p14:creationId xmlns:p14="http://schemas.microsoft.com/office/powerpoint/2010/main" val="70763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76362755"/>
              </p:ext>
            </p:extLst>
          </p:nvPr>
        </p:nvGraphicFramePr>
        <p:xfrm>
          <a:off x="228600" y="1828800"/>
          <a:ext cx="868680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6"/>
          <p:cNvSpPr>
            <a:spLocks noGrp="1"/>
          </p:cNvSpPr>
          <p:nvPr>
            <p:ph type="title"/>
          </p:nvPr>
        </p:nvSpPr>
        <p:spPr/>
        <p:txBody>
          <a:bodyPr/>
          <a:lstStyle/>
          <a:p>
            <a:r>
              <a:rPr lang="en-US" dirty="0" smtClean="0"/>
              <a:t>Risk Managers  take the Lead</a:t>
            </a:r>
            <a:endParaRPr lang="en-US" dirty="0"/>
          </a:p>
        </p:txBody>
      </p:sp>
      <p:grpSp>
        <p:nvGrpSpPr>
          <p:cNvPr id="31" name="Group 30"/>
          <p:cNvGrpSpPr/>
          <p:nvPr/>
        </p:nvGrpSpPr>
        <p:grpSpPr>
          <a:xfrm>
            <a:off x="5212080" y="137160"/>
            <a:ext cx="1371600" cy="914400"/>
            <a:chOff x="4802566" y="137160"/>
            <a:chExt cx="1371600" cy="914400"/>
          </a:xfrm>
        </p:grpSpPr>
        <p:sp>
          <p:nvSpPr>
            <p:cNvPr id="32" name="Title 3"/>
            <p:cNvSpPr txBox="1">
              <a:spLocks/>
            </p:cNvSpPr>
            <p:nvPr>
              <p:custDataLst>
                <p:tags r:id="rId2"/>
              </p:custDataLst>
            </p:nvPr>
          </p:nvSpPr>
          <p:spPr bwMode="auto">
            <a:xfrm rot="5400000">
              <a:off x="5349240" y="731520"/>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r>
                <a:rPr lang="en-US" sz="3200" spc="0" dirty="0" smtClean="0">
                  <a:solidFill>
                    <a:srgbClr val="A00133"/>
                  </a:solidFill>
                </a:rPr>
                <a:t>&lt;</a:t>
              </a:r>
              <a:endParaRPr lang="en-US" sz="3200" spc="0" dirty="0">
                <a:solidFill>
                  <a:srgbClr val="A00133"/>
                </a:solidFill>
              </a:endParaRPr>
            </a:p>
          </p:txBody>
        </p:sp>
        <p:sp>
          <p:nvSpPr>
            <p:cNvPr id="33" name="Title 3"/>
            <p:cNvSpPr txBox="1">
              <a:spLocks/>
            </p:cNvSpPr>
            <p:nvPr>
              <p:custDataLst>
                <p:tags r:id="rId3"/>
              </p:custDataLst>
            </p:nvPr>
          </p:nvSpPr>
          <p:spPr bwMode="auto">
            <a:xfrm rot="21176746">
              <a:off x="4802566" y="13716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r>
                <a:rPr lang="en-US" sz="2800" i="1" spc="0" dirty="0" smtClean="0">
                  <a:solidFill>
                    <a:srgbClr val="A00133"/>
                  </a:solidFill>
                </a:rPr>
                <a:t>should</a:t>
              </a:r>
              <a:endParaRPr lang="en-US" sz="2800" i="1" spc="0" dirty="0">
                <a:solidFill>
                  <a:srgbClr val="A00133"/>
                </a:solidFill>
              </a:endParaRPr>
            </a:p>
          </p:txBody>
        </p:sp>
      </p:grpSp>
      <p:sp>
        <p:nvSpPr>
          <p:cNvPr id="10" name="Slide Number Placeholder 9"/>
          <p:cNvSpPr>
            <a:spLocks noGrp="1"/>
          </p:cNvSpPr>
          <p:nvPr>
            <p:ph type="sldNum" sz="quarter" idx="12"/>
          </p:nvPr>
        </p:nvSpPr>
        <p:spPr/>
        <p:txBody>
          <a:bodyPr/>
          <a:lstStyle/>
          <a:p>
            <a:fld id="{9B7C9AA8-325D-49C9-B846-7B41702E2AD0}" type="slidenum">
              <a:rPr lang="en-US" smtClean="0"/>
              <a:t>35</a:t>
            </a:fld>
            <a:endParaRPr lang="en-US"/>
          </a:p>
        </p:txBody>
      </p:sp>
    </p:spTree>
    <p:custDataLst>
      <p:tags r:id="rId1"/>
    </p:custDataLst>
    <p:extLst>
      <p:ext uri="{BB962C8B-B14F-4D97-AF65-F5344CB8AC3E}">
        <p14:creationId xmlns:p14="http://schemas.microsoft.com/office/powerpoint/2010/main" val="322850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9B7C9AA8-325D-49C9-B846-7B41702E2AD0}" type="slidenum">
              <a:rPr lang="en-US" smtClean="0"/>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55732457"/>
              </p:ext>
            </p:extLst>
          </p:nvPr>
        </p:nvGraphicFramePr>
        <p:xfrm>
          <a:off x="114300" y="1645921"/>
          <a:ext cx="8915400" cy="4901136"/>
        </p:xfrm>
        <a:graphic>
          <a:graphicData uri="http://schemas.openxmlformats.org/drawingml/2006/table">
            <a:tbl>
              <a:tblPr firstCol="1" bandRow="1">
                <a:tableStyleId>{5C22544A-7EE6-4342-B048-85BDC9FD1C3A}</a:tableStyleId>
              </a:tblPr>
              <a:tblGrid>
                <a:gridCol w="1600200"/>
                <a:gridCol w="7315200"/>
              </a:tblGrid>
              <a:tr h="432202">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1</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ASHRM Quick Reference Tool, White Paper - </a:t>
                      </a:r>
                      <a:r>
                        <a:rPr lang="en-US" sz="1200" b="1" i="1" dirty="0" smtClean="0">
                          <a:solidFill>
                            <a:srgbClr val="A00133"/>
                          </a:solidFill>
                          <a:effectLst/>
                          <a:latin typeface="Arial" panose="020B0604020202020204" pitchFamily="34" charset="0"/>
                          <a:cs typeface="Arial" panose="020B0604020202020204" pitchFamily="34" charset="0"/>
                        </a:rPr>
                        <a:t>free</a:t>
                      </a:r>
                      <a:endParaRPr lang="en-US" sz="1200" b="1" i="1" dirty="0">
                        <a:solidFill>
                          <a:srgbClr val="A00133"/>
                        </a:solidFill>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00532">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2</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ASHRM ERM Playbook, ERM Handbook (with AHLA)</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61881">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3</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lgn="l">
                        <a:lnSpc>
                          <a:spcPct val="100000"/>
                        </a:lnSpc>
                        <a:spcBef>
                          <a:spcPts val="0"/>
                        </a:spcBef>
                        <a:spcAft>
                          <a:spcPts val="0"/>
                        </a:spcAft>
                      </a:pPr>
                      <a:endParaRPr lang="en-US" sz="1400" dirty="0" smtClean="0">
                        <a:effectLst/>
                        <a:latin typeface="Arial" panose="020B0604020202020204" pitchFamily="34" charset="0"/>
                        <a:cs typeface="Arial" panose="020B0604020202020204" pitchFamily="34" charset="0"/>
                      </a:endParaRPr>
                    </a:p>
                    <a:p>
                      <a:pPr marL="0" marR="0" lvl="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ASHRM ERM Pearls (3)</a:t>
                      </a:r>
                      <a:endParaRPr lang="en-US" sz="1400" i="1" dirty="0" smtClean="0">
                        <a:effectLst/>
                        <a:latin typeface="Arial" panose="020B0604020202020204" pitchFamily="34" charset="0"/>
                        <a:cs typeface="Arial" panose="020B0604020202020204" pitchFamily="34" charset="0"/>
                      </a:endParaRPr>
                    </a:p>
                    <a:p>
                      <a:pPr marL="0" marR="0" algn="l">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01">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4</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400" dirty="0" smtClean="0">
                          <a:effectLst/>
                          <a:latin typeface="Arial" panose="020B0604020202020204" pitchFamily="34" charset="0"/>
                          <a:cs typeface="Arial" panose="020B0604020202020204" pitchFamily="34" charset="0"/>
                        </a:rPr>
                        <a:t>ERM</a:t>
                      </a:r>
                      <a:r>
                        <a:rPr lang="en-US" sz="1400" baseline="0" dirty="0" smtClean="0">
                          <a:effectLst/>
                          <a:latin typeface="Arial" panose="020B0604020202020204" pitchFamily="34" charset="0"/>
                          <a:cs typeface="Arial" panose="020B0604020202020204" pitchFamily="34" charset="0"/>
                        </a:rPr>
                        <a:t> for Boards &amp; Trustees – </a:t>
                      </a:r>
                      <a:r>
                        <a:rPr lang="en-US" sz="1200" b="1" i="1" baseline="0" dirty="0" smtClean="0">
                          <a:solidFill>
                            <a:srgbClr val="A21C45"/>
                          </a:solidFill>
                          <a:effectLst/>
                          <a:latin typeface="Arial" panose="020B0604020202020204" pitchFamily="34" charset="0"/>
                          <a:cs typeface="Arial" panose="020B0604020202020204" pitchFamily="34" charset="0"/>
                        </a:rPr>
                        <a:t>New/Free</a:t>
                      </a:r>
                      <a:endParaRPr lang="en-US" sz="1200" b="1" i="1" dirty="0" smtClean="0">
                        <a:solidFill>
                          <a:srgbClr val="A21C45"/>
                        </a:solidFill>
                        <a:effectLst/>
                        <a:latin typeface="Arial" panose="020B0604020202020204" pitchFamily="34" charset="0"/>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61881">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5</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cs typeface="Arial" panose="020B0604020202020204" pitchFamily="34" charset="0"/>
                        </a:rPr>
                        <a:t>ASHRM ERM Readiness Assessment Questionnaire </a:t>
                      </a:r>
                      <a:r>
                        <a:rPr lang="en-US" sz="1200" b="1" i="1" u="none" dirty="0" smtClean="0">
                          <a:effectLst/>
                          <a:latin typeface="Arial" panose="020B0604020202020204" pitchFamily="34" charset="0"/>
                          <a:cs typeface="Arial" panose="020B0604020202020204" pitchFamily="34" charset="0"/>
                        </a:rPr>
                        <a:t>– </a:t>
                      </a:r>
                      <a:r>
                        <a:rPr lang="en-US" sz="1200" b="1" i="1" u="none" dirty="0" smtClean="0">
                          <a:solidFill>
                            <a:srgbClr val="A21C45"/>
                          </a:solidFill>
                          <a:effectLst/>
                          <a:latin typeface="Arial" panose="020B0604020202020204" pitchFamily="34" charset="0"/>
                          <a:cs typeface="Arial" panose="020B0604020202020204" pitchFamily="34" charset="0"/>
                        </a:rPr>
                        <a:t>New/Free</a:t>
                      </a:r>
                      <a:endParaRPr lang="en-US" sz="1200" b="1" i="1" u="none" dirty="0" smtClean="0">
                        <a:solidFill>
                          <a:srgbClr val="A21C45"/>
                        </a:solidFill>
                        <a:effectLst/>
                        <a:latin typeface="Arial" panose="020B0604020202020204" pitchFamily="34" charset="0"/>
                        <a:ea typeface="Calibri"/>
                        <a:cs typeface="Arial" panose="020B0604020202020204" pitchFamily="34" charset="0"/>
                      </a:endParaRPr>
                    </a:p>
                    <a:p>
                      <a:pPr marL="0" marR="0" algn="l">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61881">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6</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sng" dirty="0" smtClean="0">
                        <a:solidFill>
                          <a:srgbClr val="A00133"/>
                        </a:solidFill>
                        <a:effectLst/>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A00133"/>
                          </a:solidFill>
                          <a:effectLst/>
                          <a:latin typeface="Arial" panose="020B0604020202020204" pitchFamily="34" charset="0"/>
                          <a:ea typeface="Calibri"/>
                          <a:cs typeface="Arial" panose="020B0604020202020204" pitchFamily="34" charset="0"/>
                        </a:rPr>
                        <a:t>ASHRM Training</a:t>
                      </a:r>
                      <a:r>
                        <a:rPr lang="en-US" sz="1400" dirty="0" smtClean="0">
                          <a:effectLst/>
                          <a:latin typeface="Arial" panose="020B0604020202020204" pitchFamily="34" charset="0"/>
                          <a:ea typeface="Calibri"/>
                          <a:cs typeface="Arial" panose="020B0604020202020204" pitchFamily="34" charset="0"/>
                        </a:rPr>
                        <a:t> – Website, Exchange, Academy, University, ERM Certificate Program, AC</a:t>
                      </a:r>
                    </a:p>
                    <a:p>
                      <a:pPr marL="0" marR="0" algn="l">
                        <a:lnSpc>
                          <a:spcPct val="100000"/>
                        </a:lnSpc>
                        <a:spcBef>
                          <a:spcPts val="0"/>
                        </a:spcBef>
                        <a:spcAft>
                          <a:spcPts val="0"/>
                        </a:spcAft>
                      </a:pPr>
                      <a:endParaRPr lang="en-US" sz="1400" dirty="0">
                        <a:solidFill>
                          <a:schemeClr val="tx1"/>
                        </a:solidFill>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61881">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7</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latin typeface="Arial" panose="020B0604020202020204" pitchFamily="34" charset="0"/>
                          <a:cs typeface="Arial" panose="020B0604020202020204" pitchFamily="34" charset="0"/>
                        </a:rPr>
                        <a:t>Great Reads - James Lam, HBR</a:t>
                      </a:r>
                      <a:r>
                        <a:rPr lang="en-US" sz="1400" baseline="0" dirty="0" smtClean="0">
                          <a:solidFill>
                            <a:schemeClr val="tx1"/>
                          </a:solidFill>
                          <a:effectLst/>
                          <a:latin typeface="Arial" panose="020B0604020202020204" pitchFamily="34" charset="0"/>
                          <a:cs typeface="Arial" panose="020B0604020202020204" pitchFamily="34" charset="0"/>
                        </a:rPr>
                        <a:t>, The Art or War (Sun Tzu), Humble Inquiry</a:t>
                      </a:r>
                      <a:endParaRPr lang="en-US" sz="1400" dirty="0" smtClean="0">
                        <a:solidFill>
                          <a:schemeClr val="tx1"/>
                        </a:solidFill>
                        <a:effectLst/>
                        <a:latin typeface="Arial" panose="020B0604020202020204" pitchFamily="34" charset="0"/>
                        <a:ea typeface="Calibri"/>
                        <a:cs typeface="Arial" panose="020B0604020202020204" pitchFamily="34" charset="0"/>
                      </a:endParaRPr>
                    </a:p>
                    <a:p>
                      <a:pPr marL="0" marR="0" algn="l">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52225">
                <a:tc>
                  <a:txBody>
                    <a:bodyPr/>
                    <a:lstStyle/>
                    <a:p>
                      <a:pPr marL="45720" marR="0" algn="ctr">
                        <a:lnSpc>
                          <a:spcPct val="107000"/>
                        </a:lnSpc>
                        <a:spcBef>
                          <a:spcPts val="0"/>
                        </a:spcBef>
                        <a:spcAft>
                          <a:spcPts val="0"/>
                        </a:spcAft>
                      </a:pPr>
                      <a:r>
                        <a:rPr lang="en-US" sz="1600" b="1" dirty="0" smtClean="0">
                          <a:effectLst/>
                          <a:latin typeface="Arial" panose="020B0604020202020204" pitchFamily="34" charset="0"/>
                          <a:ea typeface="Calibri"/>
                          <a:cs typeface="Arial" panose="020B0604020202020204" pitchFamily="34" charset="0"/>
                        </a:rPr>
                        <a:t>8</a:t>
                      </a:r>
                      <a:endParaRPr lang="en-US" sz="1600" b="1"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Other – RIMS, AHIA, HFMA, COSO </a:t>
                      </a:r>
                      <a:endParaRPr lang="en-US" sz="1400" dirty="0">
                        <a:effectLst/>
                        <a:latin typeface="Arial" panose="020B0604020202020204" pitchFamily="34" charset="0"/>
                        <a:ea typeface="Calibri"/>
                        <a:cs typeface="Arial" panose="020B0604020202020204" pitchFamily="34" charset="0"/>
                      </a:endParaRPr>
                    </a:p>
                  </a:txBody>
                  <a:tcPr marL="27432" marR="27432"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689405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for today</a:t>
            </a:r>
            <a:endParaRPr lang="en-US" dirty="0"/>
          </a:p>
        </p:txBody>
      </p:sp>
      <p:sp>
        <p:nvSpPr>
          <p:cNvPr id="3" name="Content Placeholder 2"/>
          <p:cNvSpPr>
            <a:spLocks noGrp="1"/>
          </p:cNvSpPr>
          <p:nvPr>
            <p:ph sz="quarter" idx="10"/>
          </p:nvPr>
        </p:nvSpPr>
        <p:spPr>
          <a:xfrm>
            <a:off x="152400" y="1524000"/>
            <a:ext cx="8915400" cy="4572000"/>
          </a:xfrm>
        </p:spPr>
        <p:txBody>
          <a:bodyPr/>
          <a:lstStyle/>
          <a:p>
            <a:pPr marL="0" indent="0">
              <a:buNone/>
            </a:pPr>
            <a:endParaRPr lang="en-US" sz="1600" dirty="0" smtClean="0">
              <a:solidFill>
                <a:schemeClr val="tx1"/>
              </a:solidFill>
            </a:endParaRPr>
          </a:p>
          <a:p>
            <a:pPr marL="0" indent="0">
              <a:buNone/>
            </a:pPr>
            <a:r>
              <a:rPr lang="en-US" sz="1600" dirty="0" smtClean="0">
                <a:solidFill>
                  <a:schemeClr val="tx1"/>
                </a:solidFill>
              </a:rPr>
              <a:t>A leader is best when people barely knows (s/he) exists, when his work is done, his aim fulfilled, they will say: we did it ourselves.  </a:t>
            </a:r>
            <a:r>
              <a:rPr lang="en-US" sz="1600" b="1" i="1" dirty="0" smtClean="0">
                <a:solidFill>
                  <a:srgbClr val="A00133"/>
                </a:solidFill>
              </a:rPr>
              <a:t>Lao Tzu</a:t>
            </a:r>
          </a:p>
          <a:p>
            <a:pPr marL="0" indent="0">
              <a:buNone/>
            </a:pPr>
            <a:endParaRPr lang="en-US" sz="1600" dirty="0" smtClean="0">
              <a:solidFill>
                <a:schemeClr val="tx1"/>
              </a:solidFill>
            </a:endParaRPr>
          </a:p>
          <a:p>
            <a:pPr marL="0" indent="0">
              <a:buNone/>
            </a:pPr>
            <a:r>
              <a:rPr lang="en-US" sz="1600" dirty="0" smtClean="0">
                <a:solidFill>
                  <a:schemeClr val="tx1"/>
                </a:solidFill>
              </a:rPr>
              <a:t>What you put up with is what you stand for  </a:t>
            </a:r>
            <a:r>
              <a:rPr lang="en-US" sz="1600" b="1" i="1" dirty="0" smtClean="0">
                <a:solidFill>
                  <a:srgbClr val="A00133"/>
                </a:solidFill>
              </a:rPr>
              <a:t>Unknown</a:t>
            </a:r>
          </a:p>
          <a:p>
            <a:pPr marL="0" indent="0">
              <a:buNone/>
            </a:pPr>
            <a:endParaRPr lang="en-US" sz="1600" dirty="0">
              <a:solidFill>
                <a:schemeClr val="tx1"/>
              </a:solidFill>
            </a:endParaRPr>
          </a:p>
          <a:p>
            <a:pPr marL="0" indent="0">
              <a:buNone/>
            </a:pPr>
            <a:r>
              <a:rPr lang="en-US" sz="1600" dirty="0" smtClean="0">
                <a:solidFill>
                  <a:schemeClr val="tx1"/>
                </a:solidFill>
              </a:rPr>
              <a:t>Cultivated ignorance - willful </a:t>
            </a:r>
            <a:r>
              <a:rPr lang="en-US" sz="1600" dirty="0">
                <a:solidFill>
                  <a:schemeClr val="tx1"/>
                </a:solidFill>
              </a:rPr>
              <a:t>lack of knowledge to protect one from the harm. </a:t>
            </a:r>
            <a:r>
              <a:rPr lang="en-US" sz="1600" b="1" i="1" dirty="0" smtClean="0">
                <a:solidFill>
                  <a:srgbClr val="A00133"/>
                </a:solidFill>
              </a:rPr>
              <a:t>Thomas Aquinas</a:t>
            </a:r>
            <a:r>
              <a:rPr lang="en-US" sz="1600" dirty="0">
                <a:solidFill>
                  <a:schemeClr val="tx1"/>
                </a:solidFill>
              </a:rPr>
              <a:t> </a:t>
            </a:r>
            <a:endParaRPr lang="en-US" sz="1600" dirty="0" smtClean="0">
              <a:solidFill>
                <a:schemeClr val="tx1"/>
              </a:solidFill>
            </a:endParaRPr>
          </a:p>
          <a:p>
            <a:pPr marL="0" indent="0">
              <a:buNone/>
            </a:pPr>
            <a:endParaRPr lang="en-US" sz="1600" dirty="0" smtClean="0">
              <a:solidFill>
                <a:schemeClr val="tx1"/>
              </a:solidFill>
            </a:endParaRPr>
          </a:p>
          <a:p>
            <a:pPr marL="0" indent="0">
              <a:buNone/>
            </a:pPr>
            <a:r>
              <a:rPr lang="en-US" sz="1600" dirty="0" smtClean="0">
                <a:solidFill>
                  <a:schemeClr val="tx1"/>
                </a:solidFill>
              </a:rPr>
              <a:t>If </a:t>
            </a:r>
            <a:r>
              <a:rPr lang="en-US" sz="1600" dirty="0">
                <a:solidFill>
                  <a:schemeClr val="tx1"/>
                </a:solidFill>
              </a:rPr>
              <a:t>you think you are too small to make a difference, try sleeping with a mosquito </a:t>
            </a:r>
            <a:r>
              <a:rPr lang="en-US" sz="1600" b="1" i="1" dirty="0" smtClean="0">
                <a:solidFill>
                  <a:srgbClr val="A00133"/>
                </a:solidFill>
              </a:rPr>
              <a:t>Dalai </a:t>
            </a:r>
            <a:r>
              <a:rPr lang="en-US" sz="1600" b="1" i="1" dirty="0">
                <a:solidFill>
                  <a:srgbClr val="A00133"/>
                </a:solidFill>
              </a:rPr>
              <a:t>Lama </a:t>
            </a:r>
          </a:p>
          <a:p>
            <a:pPr marL="0" indent="0">
              <a:buNone/>
            </a:pPr>
            <a:endParaRPr lang="en-US" sz="1600" b="1" i="1" dirty="0">
              <a:solidFill>
                <a:srgbClr val="A00133"/>
              </a:solidFill>
            </a:endParaRPr>
          </a:p>
          <a:p>
            <a:pPr marL="0" indent="0">
              <a:buNone/>
            </a:pPr>
            <a:r>
              <a:rPr lang="en-US" sz="1600" dirty="0">
                <a:solidFill>
                  <a:schemeClr val="tx1"/>
                </a:solidFill>
              </a:rPr>
              <a:t>The best fertilizer for a vineyard is the owner's footsteps  </a:t>
            </a:r>
            <a:r>
              <a:rPr lang="en-US" sz="1600" b="1" i="1" dirty="0">
                <a:solidFill>
                  <a:srgbClr val="A00133"/>
                </a:solidFill>
              </a:rPr>
              <a:t>Robert </a:t>
            </a:r>
            <a:r>
              <a:rPr lang="en-US" sz="1600" b="1" i="1" dirty="0" err="1">
                <a:solidFill>
                  <a:srgbClr val="A00133"/>
                </a:solidFill>
              </a:rPr>
              <a:t>Mondavi</a:t>
            </a:r>
            <a:endParaRPr lang="en-US" sz="1600" b="1" i="1" dirty="0">
              <a:solidFill>
                <a:srgbClr val="A00133"/>
              </a:solidFill>
            </a:endParaRPr>
          </a:p>
          <a:p>
            <a:pPr marL="0" indent="0">
              <a:buNone/>
            </a:pPr>
            <a:endParaRPr lang="en-US" sz="1600" dirty="0"/>
          </a:p>
          <a:p>
            <a:pPr marL="0" indent="0">
              <a:buNone/>
            </a:pPr>
            <a:r>
              <a:rPr lang="en-US" sz="1600" dirty="0" smtClean="0">
                <a:solidFill>
                  <a:schemeClr val="tx1"/>
                </a:solidFill>
              </a:rPr>
              <a:t>“Floor </a:t>
            </a:r>
            <a:r>
              <a:rPr lang="en-US" sz="1600" dirty="0">
                <a:solidFill>
                  <a:schemeClr val="tx1"/>
                </a:solidFill>
              </a:rPr>
              <a:t>was trying to kick my ass and I held them off with my </a:t>
            </a:r>
            <a:r>
              <a:rPr lang="en-US" sz="1600" dirty="0" smtClean="0">
                <a:solidFill>
                  <a:schemeClr val="tx1"/>
                </a:solidFill>
              </a:rPr>
              <a:t>forehead”</a:t>
            </a:r>
            <a:r>
              <a:rPr lang="en-US" sz="1600" dirty="0" smtClean="0"/>
              <a:t> </a:t>
            </a:r>
            <a:r>
              <a:rPr lang="en-US" sz="1600" b="1" i="1" dirty="0">
                <a:solidFill>
                  <a:srgbClr val="A00133"/>
                </a:solidFill>
              </a:rPr>
              <a:t>Patient's description of why they came to the hospital  </a:t>
            </a:r>
          </a:p>
          <a:p>
            <a:pPr marL="0" indent="0">
              <a:buNone/>
            </a:pPr>
            <a:endParaRPr lang="en-US" sz="1600" b="1" i="1" dirty="0" smtClean="0">
              <a:solidFill>
                <a:srgbClr val="A00133"/>
              </a:solidFill>
            </a:endParaRPr>
          </a:p>
          <a:p>
            <a:pPr marL="0" indent="0">
              <a:buNone/>
            </a:pPr>
            <a:endParaRPr lang="en-US" b="1" i="1" dirty="0">
              <a:solidFill>
                <a:srgbClr val="A00133"/>
              </a:solidFill>
            </a:endParaRPr>
          </a:p>
          <a:p>
            <a:pPr marL="0" indent="0">
              <a:buNone/>
            </a:pPr>
            <a:endParaRPr lang="en-US" dirty="0">
              <a:solidFill>
                <a:schemeClr val="tx1"/>
              </a:solidFill>
            </a:endParaRPr>
          </a:p>
          <a:p>
            <a:pPr marL="0" indent="0">
              <a:buNone/>
            </a:pPr>
            <a:r>
              <a:rPr lang="en-US" dirty="0">
                <a:solidFill>
                  <a:schemeClr val="tx1"/>
                </a:solidFill>
              </a:rPr>
              <a:t> </a:t>
            </a:r>
          </a:p>
          <a:p>
            <a:pPr marL="0" indent="0">
              <a:buNone/>
            </a:pPr>
            <a:endParaRPr lang="en-US" dirty="0"/>
          </a:p>
        </p:txBody>
      </p:sp>
    </p:spTree>
    <p:extLst>
      <p:ext uri="{BB962C8B-B14F-4D97-AF65-F5344CB8AC3E}">
        <p14:creationId xmlns:p14="http://schemas.microsoft.com/office/powerpoint/2010/main" val="365727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Risk </a:t>
            </a:r>
            <a:br>
              <a:rPr lang="en-US" dirty="0" smtClean="0"/>
            </a:br>
            <a:r>
              <a:rPr lang="en-US" sz="1600" i="1" dirty="0" smtClean="0">
                <a:solidFill>
                  <a:srgbClr val="A00133"/>
                </a:solidFill>
              </a:rPr>
              <a:t>RIMS</a:t>
            </a:r>
            <a:endParaRPr lang="en-US" sz="1600" i="1" dirty="0">
              <a:solidFill>
                <a:srgbClr val="A00133"/>
              </a:solidFill>
            </a:endParaRPr>
          </a:p>
        </p:txBody>
      </p:sp>
      <p:sp>
        <p:nvSpPr>
          <p:cNvPr id="3" name="Content Placeholder 2"/>
          <p:cNvSpPr>
            <a:spLocks noGrp="1"/>
          </p:cNvSpPr>
          <p:nvPr>
            <p:ph sz="quarter" idx="10"/>
          </p:nvPr>
        </p:nvSpPr>
        <p:spPr>
          <a:xfrm>
            <a:off x="228600" y="1676400"/>
            <a:ext cx="8610600" cy="4419600"/>
          </a:xfrm>
        </p:spPr>
        <p:txBody>
          <a:bodyPr/>
          <a:lstStyle/>
          <a:p>
            <a:pPr marL="0" indent="0" algn="ctr">
              <a:buNone/>
            </a:pPr>
            <a:endParaRPr lang="en-US" sz="4800" b="1" dirty="0" smtClean="0"/>
          </a:p>
          <a:p>
            <a:pPr marL="0" indent="0" algn="ctr">
              <a:buNone/>
            </a:pPr>
            <a:r>
              <a:rPr lang="en-US" sz="4800" b="1" dirty="0" smtClean="0">
                <a:solidFill>
                  <a:srgbClr val="A21C45"/>
                </a:solidFill>
              </a:rPr>
              <a:t>an </a:t>
            </a:r>
            <a:r>
              <a:rPr lang="en-US" sz="4800" b="1" dirty="0">
                <a:solidFill>
                  <a:srgbClr val="A21C45"/>
                </a:solidFill>
              </a:rPr>
              <a:t>uncertain future outcome that can either improve or worsen </a:t>
            </a:r>
            <a:r>
              <a:rPr lang="en-US" sz="4800" b="1" dirty="0" smtClean="0">
                <a:solidFill>
                  <a:srgbClr val="A21C45"/>
                </a:solidFill>
              </a:rPr>
              <a:t>our position</a:t>
            </a:r>
            <a:endParaRPr lang="en-US" sz="4800" b="1" dirty="0">
              <a:solidFill>
                <a:srgbClr val="A21C45"/>
              </a:solidFill>
            </a:endParaRPr>
          </a:p>
        </p:txBody>
      </p:sp>
    </p:spTree>
    <p:extLst>
      <p:ext uri="{BB962C8B-B14F-4D97-AF65-F5344CB8AC3E}">
        <p14:creationId xmlns:p14="http://schemas.microsoft.com/office/powerpoint/2010/main" val="3402782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ASHRM’s ERM Definition</a:t>
            </a:r>
            <a:endParaRPr lang="en-US" dirty="0"/>
          </a:p>
        </p:txBody>
      </p:sp>
      <p:sp>
        <p:nvSpPr>
          <p:cNvPr id="10" name="Content Placeholder 6"/>
          <p:cNvSpPr txBox="1">
            <a:spLocks/>
          </p:cNvSpPr>
          <p:nvPr/>
        </p:nvSpPr>
        <p:spPr>
          <a:xfrm>
            <a:off x="274320" y="1600200"/>
            <a:ext cx="8595360" cy="4389120"/>
          </a:xfrm>
          <a:prstGeom prst="rect">
            <a:avLst/>
          </a:prstGeom>
        </p:spPr>
        <p:txBody>
          <a:bodyPr anchor="ctr" anchorCtr="0"/>
          <a:lstStyle>
            <a:lvl1pPr marL="342900" indent="-342900" algn="l" defTabSz="914400" rtl="0" eaLnBrk="1" latinLnBrk="0" hangingPunct="1">
              <a:spcBef>
                <a:spcPts val="600"/>
              </a:spcBef>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buSzPct val="8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5000"/>
              </a:lnSpc>
              <a:spcBef>
                <a:spcPts val="0"/>
              </a:spcBef>
              <a:buFont typeface="Arial" panose="020B0604020202020204" pitchFamily="34" charset="0"/>
              <a:buNone/>
            </a:pPr>
            <a:r>
              <a:rPr lang="en-US" sz="2800" b="1" dirty="0" smtClean="0">
                <a:solidFill>
                  <a:srgbClr val="A00133"/>
                </a:solidFill>
              </a:rPr>
              <a:t>ERM</a:t>
            </a:r>
            <a:r>
              <a:rPr lang="en-US" sz="2800" dirty="0" smtClean="0"/>
              <a:t> in healthcare promotes a </a:t>
            </a:r>
          </a:p>
          <a:p>
            <a:pPr marL="0" indent="0" algn="ctr">
              <a:lnSpc>
                <a:spcPct val="125000"/>
              </a:lnSpc>
              <a:spcBef>
                <a:spcPts val="0"/>
              </a:spcBef>
              <a:buFont typeface="Arial" panose="020B0604020202020204" pitchFamily="34" charset="0"/>
              <a:buNone/>
            </a:pPr>
            <a:r>
              <a:rPr lang="en-US" sz="2800" b="1" dirty="0" smtClean="0">
                <a:solidFill>
                  <a:srgbClr val="A00133"/>
                </a:solidFill>
              </a:rPr>
              <a:t>comprehensive</a:t>
            </a:r>
            <a:r>
              <a:rPr lang="en-US" sz="2800" b="1" dirty="0" smtClean="0">
                <a:solidFill>
                  <a:srgbClr val="C00000"/>
                </a:solidFill>
              </a:rPr>
              <a:t> </a:t>
            </a:r>
            <a:r>
              <a:rPr lang="en-US" sz="2800" b="1" dirty="0" smtClean="0">
                <a:solidFill>
                  <a:srgbClr val="A00133"/>
                </a:solidFill>
              </a:rPr>
              <a:t>framework</a:t>
            </a:r>
            <a:r>
              <a:rPr lang="en-US" sz="2800" dirty="0" smtClean="0"/>
              <a:t> for making</a:t>
            </a:r>
          </a:p>
          <a:p>
            <a:pPr marL="0" indent="0" algn="ctr">
              <a:lnSpc>
                <a:spcPct val="125000"/>
              </a:lnSpc>
              <a:spcBef>
                <a:spcPts val="0"/>
              </a:spcBef>
              <a:buFont typeface="Arial" panose="020B0604020202020204" pitchFamily="34" charset="0"/>
              <a:buNone/>
            </a:pPr>
            <a:r>
              <a:rPr lang="en-US" sz="2800" dirty="0" smtClean="0"/>
              <a:t>risk management decisions which maximize</a:t>
            </a:r>
          </a:p>
          <a:p>
            <a:pPr marL="0" indent="0" algn="ctr">
              <a:lnSpc>
                <a:spcPct val="125000"/>
              </a:lnSpc>
              <a:spcBef>
                <a:spcPts val="0"/>
              </a:spcBef>
              <a:buFont typeface="Arial" panose="020B0604020202020204" pitchFamily="34" charset="0"/>
              <a:buNone/>
            </a:pPr>
            <a:r>
              <a:rPr lang="en-US" sz="2800" b="1" dirty="0" smtClean="0">
                <a:solidFill>
                  <a:srgbClr val="A00133"/>
                </a:solidFill>
              </a:rPr>
              <a:t>value protection </a:t>
            </a:r>
            <a:r>
              <a:rPr lang="en-US" sz="2800" dirty="0" smtClean="0"/>
              <a:t>and </a:t>
            </a:r>
            <a:r>
              <a:rPr lang="en-US" sz="2800" b="1" dirty="0" smtClean="0">
                <a:solidFill>
                  <a:srgbClr val="A00133"/>
                </a:solidFill>
              </a:rPr>
              <a:t>creation</a:t>
            </a:r>
            <a:r>
              <a:rPr lang="en-US" sz="2800" dirty="0" smtClean="0"/>
              <a:t> by managing risk and </a:t>
            </a:r>
            <a:r>
              <a:rPr lang="en-US" sz="2800" b="1" dirty="0" smtClean="0">
                <a:solidFill>
                  <a:srgbClr val="A00133"/>
                </a:solidFill>
              </a:rPr>
              <a:t>uncertainty</a:t>
            </a:r>
            <a:r>
              <a:rPr lang="en-US" sz="2800" dirty="0" smtClean="0"/>
              <a:t> and their </a:t>
            </a:r>
            <a:r>
              <a:rPr lang="en-US" sz="2800" b="1" dirty="0" smtClean="0">
                <a:solidFill>
                  <a:srgbClr val="A21C45"/>
                </a:solidFill>
              </a:rPr>
              <a:t>connections</a:t>
            </a:r>
            <a:r>
              <a:rPr lang="en-US" sz="2800" dirty="0" smtClean="0"/>
              <a:t> </a:t>
            </a:r>
          </a:p>
          <a:p>
            <a:pPr marL="0" indent="0" algn="ctr">
              <a:lnSpc>
                <a:spcPct val="125000"/>
              </a:lnSpc>
              <a:spcBef>
                <a:spcPts val="0"/>
              </a:spcBef>
              <a:buFont typeface="Arial" panose="020B0604020202020204" pitchFamily="34" charset="0"/>
              <a:buNone/>
            </a:pPr>
            <a:r>
              <a:rPr lang="en-US" sz="2800" dirty="0" smtClean="0"/>
              <a:t>to total value.</a:t>
            </a:r>
          </a:p>
        </p:txBody>
      </p:sp>
      <p:sp>
        <p:nvSpPr>
          <p:cNvPr id="3" name="Slide Number Placeholder 2"/>
          <p:cNvSpPr>
            <a:spLocks noGrp="1"/>
          </p:cNvSpPr>
          <p:nvPr>
            <p:ph type="sldNum" sz="quarter" idx="12"/>
          </p:nvPr>
        </p:nvSpPr>
        <p:spPr/>
        <p:txBody>
          <a:bodyPr/>
          <a:lstStyle/>
          <a:p>
            <a:fld id="{9B7C9AA8-325D-49C9-B846-7B41702E2AD0}" type="slidenum">
              <a:rPr lang="en-US" smtClean="0"/>
              <a:t>5</a:t>
            </a:fld>
            <a:endParaRPr lang="en-US"/>
          </a:p>
        </p:txBody>
      </p:sp>
    </p:spTree>
    <p:custDataLst>
      <p:tags r:id="rId1"/>
    </p:custDataLst>
    <p:extLst>
      <p:ext uri="{BB962C8B-B14F-4D97-AF65-F5344CB8AC3E}">
        <p14:creationId xmlns:p14="http://schemas.microsoft.com/office/powerpoint/2010/main" val="33838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p:txBody>
          <a:bodyPr/>
          <a:lstStyle/>
          <a:p>
            <a:r>
              <a:rPr lang="en-US" dirty="0" smtClean="0"/>
              <a:t>Driving Need for Change</a:t>
            </a:r>
            <a:endParaRPr lang="en-US" dirty="0"/>
          </a:p>
        </p:txBody>
      </p:sp>
      <p:graphicFrame>
        <p:nvGraphicFramePr>
          <p:cNvPr id="2" name="Diagram 1"/>
          <p:cNvGraphicFramePr/>
          <p:nvPr>
            <p:extLst>
              <p:ext uri="{D42A27DB-BD31-4B8C-83A1-F6EECF244321}">
                <p14:modId xmlns:p14="http://schemas.microsoft.com/office/powerpoint/2010/main" val="3805851831"/>
              </p:ext>
            </p:extLst>
          </p:nvPr>
        </p:nvGraphicFramePr>
        <p:xfrm>
          <a:off x="457200" y="164592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9B7C9AA8-325D-49C9-B846-7B41702E2AD0}" type="slidenum">
              <a:rPr lang="en-US" smtClean="0"/>
              <a:t>6</a:t>
            </a:fld>
            <a:endParaRPr lang="en-US"/>
          </a:p>
        </p:txBody>
      </p:sp>
    </p:spTree>
    <p:custDataLst>
      <p:tags r:id="rId1"/>
    </p:custDataLst>
    <p:extLst>
      <p:ext uri="{BB962C8B-B14F-4D97-AF65-F5344CB8AC3E}">
        <p14:creationId xmlns:p14="http://schemas.microsoft.com/office/powerpoint/2010/main" val="3104775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ERM Essential Elements</a:t>
            </a:r>
            <a:endParaRPr lang="en-US" dirty="0"/>
          </a:p>
        </p:txBody>
      </p:sp>
      <p:grpSp>
        <p:nvGrpSpPr>
          <p:cNvPr id="127" name="Group 126"/>
          <p:cNvGrpSpPr>
            <a:grpSpLocks noChangeAspect="1"/>
          </p:cNvGrpSpPr>
          <p:nvPr/>
        </p:nvGrpSpPr>
        <p:grpSpPr>
          <a:xfrm>
            <a:off x="2287393" y="1645920"/>
            <a:ext cx="4569215" cy="5029200"/>
            <a:chOff x="685800" y="1345830"/>
            <a:chExt cx="3784600" cy="4165600"/>
          </a:xfrm>
        </p:grpSpPr>
        <p:pic>
          <p:nvPicPr>
            <p:cNvPr id="128" name="Picture 127"/>
            <p:cNvPicPr>
              <a:picLocks noChangeAspect="1"/>
            </p:cNvPicPr>
            <p:nvPr>
              <p:custDataLst>
                <p:tags r:id="rId2"/>
              </p:custDataLst>
            </p:nvPr>
          </p:nvPicPr>
          <p:blipFill>
            <a:blip r:embed="rId13"/>
            <a:stretch>
              <a:fillRect/>
            </a:stretch>
          </p:blipFill>
          <p:spPr>
            <a:xfrm>
              <a:off x="685800" y="1345830"/>
              <a:ext cx="3784600" cy="4165600"/>
            </a:xfrm>
            <a:prstGeom prst="rect">
              <a:avLst/>
            </a:prstGeom>
            <a:noFill/>
            <a:ln>
              <a:noFill/>
            </a:ln>
          </p:spPr>
        </p:pic>
        <p:grpSp>
          <p:nvGrpSpPr>
            <p:cNvPr id="129" name="Group 128"/>
            <p:cNvGrpSpPr/>
            <p:nvPr/>
          </p:nvGrpSpPr>
          <p:grpSpPr>
            <a:xfrm>
              <a:off x="754322" y="1503600"/>
              <a:ext cx="3575564" cy="3865105"/>
              <a:chOff x="754322" y="1503600"/>
              <a:chExt cx="3575564" cy="3865105"/>
            </a:xfrm>
          </p:grpSpPr>
          <p:sp>
            <p:nvSpPr>
              <p:cNvPr id="130" name="Rectangle 129"/>
              <p:cNvSpPr/>
              <p:nvPr>
                <p:custDataLst>
                  <p:tags r:id="rId3"/>
                </p:custDataLst>
              </p:nvPr>
            </p:nvSpPr>
            <p:spPr>
              <a:xfrm rot="2232693">
                <a:off x="2490767" y="2200945"/>
                <a:ext cx="1364828" cy="457561"/>
              </a:xfrm>
              <a:prstGeom prst="rect">
                <a:avLst/>
              </a:prstGeom>
            </p:spPr>
            <p:txBody>
              <a:bodyPr wrap="square">
                <a:spAutoFit/>
              </a:bodyPr>
              <a:lstStyle/>
              <a:p>
                <a:pPr algn="ctr">
                  <a:lnSpc>
                    <a:spcPct val="120000"/>
                  </a:lnSpc>
                </a:pPr>
                <a:r>
                  <a:rPr lang="en-US" sz="1200" b="1" dirty="0" smtClean="0">
                    <a:solidFill>
                      <a:srgbClr val="FFFFFF"/>
                    </a:solidFill>
                    <a:latin typeface="Arial"/>
                    <a:cs typeface="Arial"/>
                  </a:rPr>
                  <a:t>Identification</a:t>
                </a:r>
              </a:p>
              <a:p>
                <a:pPr algn="ctr">
                  <a:lnSpc>
                    <a:spcPct val="120000"/>
                  </a:lnSpc>
                </a:pPr>
                <a:r>
                  <a:rPr lang="en-US" sz="800" b="1" dirty="0" smtClean="0">
                    <a:solidFill>
                      <a:srgbClr val="FFFFFF"/>
                    </a:solidFill>
                    <a:latin typeface="Arial"/>
                    <a:cs typeface="Arial"/>
                  </a:rPr>
                  <a:t>UNCERTAINTY</a:t>
                </a:r>
                <a:endParaRPr lang="en-US" sz="800" b="1" dirty="0">
                  <a:solidFill>
                    <a:srgbClr val="FFFFFF"/>
                  </a:solidFill>
                  <a:latin typeface="Arial"/>
                  <a:cs typeface="Arial"/>
                </a:endParaRPr>
              </a:p>
            </p:txBody>
          </p:sp>
          <p:sp>
            <p:nvSpPr>
              <p:cNvPr id="131" name="Rectangle 130"/>
              <p:cNvSpPr/>
              <p:nvPr>
                <p:custDataLst>
                  <p:tags r:id="rId4"/>
                </p:custDataLst>
              </p:nvPr>
            </p:nvSpPr>
            <p:spPr>
              <a:xfrm rot="2232693">
                <a:off x="1235725" y="3853707"/>
                <a:ext cx="1364827" cy="457561"/>
              </a:xfrm>
              <a:prstGeom prst="rect">
                <a:avLst/>
              </a:prstGeom>
            </p:spPr>
            <p:txBody>
              <a:bodyPr wrap="square">
                <a:spAutoFit/>
              </a:bodyPr>
              <a:lstStyle/>
              <a:p>
                <a:pPr algn="ctr">
                  <a:lnSpc>
                    <a:spcPct val="120000"/>
                  </a:lnSpc>
                </a:pPr>
                <a:r>
                  <a:rPr lang="en-US" sz="1200" b="1" dirty="0" smtClean="0">
                    <a:solidFill>
                      <a:srgbClr val="FFFFFF"/>
                    </a:solidFill>
                    <a:latin typeface="Arial"/>
                    <a:cs typeface="Arial"/>
                  </a:rPr>
                  <a:t>Response</a:t>
                </a:r>
              </a:p>
              <a:p>
                <a:pPr algn="ctr">
                  <a:lnSpc>
                    <a:spcPct val="120000"/>
                  </a:lnSpc>
                </a:pPr>
                <a:r>
                  <a:rPr lang="en-US" sz="800" b="1" dirty="0" smtClean="0">
                    <a:solidFill>
                      <a:srgbClr val="FFFFFF"/>
                    </a:solidFill>
                    <a:latin typeface="Arial"/>
                    <a:cs typeface="Arial"/>
                  </a:rPr>
                  <a:t>ACTION</a:t>
                </a:r>
                <a:endParaRPr lang="en-US" sz="800" b="1" dirty="0">
                  <a:solidFill>
                    <a:srgbClr val="FFFFFF"/>
                  </a:solidFill>
                  <a:latin typeface="Arial"/>
                  <a:cs typeface="Arial"/>
                </a:endParaRPr>
              </a:p>
            </p:txBody>
          </p:sp>
          <p:sp>
            <p:nvSpPr>
              <p:cNvPr id="133" name="Rectangle 132"/>
              <p:cNvSpPr/>
              <p:nvPr>
                <p:custDataLst>
                  <p:tags r:id="rId5"/>
                </p:custDataLst>
              </p:nvPr>
            </p:nvSpPr>
            <p:spPr>
              <a:xfrm rot="18519285">
                <a:off x="1071967" y="2399929"/>
                <a:ext cx="1364827" cy="457561"/>
              </a:xfrm>
              <a:prstGeom prst="rect">
                <a:avLst/>
              </a:prstGeom>
            </p:spPr>
            <p:txBody>
              <a:bodyPr wrap="square">
                <a:spAutoFit/>
              </a:bodyPr>
              <a:lstStyle/>
              <a:p>
                <a:pPr algn="ctr">
                  <a:lnSpc>
                    <a:spcPct val="120000"/>
                  </a:lnSpc>
                </a:pPr>
                <a:r>
                  <a:rPr lang="en-US" sz="1200" b="1" dirty="0" smtClean="0">
                    <a:solidFill>
                      <a:srgbClr val="5B5F61"/>
                    </a:solidFill>
                    <a:latin typeface="Arial"/>
                    <a:cs typeface="Arial"/>
                  </a:rPr>
                  <a:t>Evaluation</a:t>
                </a:r>
              </a:p>
              <a:p>
                <a:pPr algn="ctr">
                  <a:lnSpc>
                    <a:spcPct val="120000"/>
                  </a:lnSpc>
                </a:pPr>
                <a:r>
                  <a:rPr lang="en-US" sz="800" b="1" dirty="0" smtClean="0">
                    <a:solidFill>
                      <a:srgbClr val="5B5F61"/>
                    </a:solidFill>
                    <a:latin typeface="Arial"/>
                    <a:cs typeface="Arial"/>
                  </a:rPr>
                  <a:t>RECOGNITION</a:t>
                </a:r>
                <a:endParaRPr lang="en-US" sz="800" b="1" dirty="0">
                  <a:solidFill>
                    <a:srgbClr val="5B5F61"/>
                  </a:solidFill>
                  <a:latin typeface="Arial"/>
                  <a:cs typeface="Arial"/>
                </a:endParaRPr>
              </a:p>
            </p:txBody>
          </p:sp>
          <p:sp>
            <p:nvSpPr>
              <p:cNvPr id="134" name="Rectangle 133"/>
              <p:cNvSpPr/>
              <p:nvPr>
                <p:custDataLst>
                  <p:tags r:id="rId6"/>
                </p:custDataLst>
              </p:nvPr>
            </p:nvSpPr>
            <p:spPr>
              <a:xfrm rot="18432693">
                <a:off x="2680376" y="3619237"/>
                <a:ext cx="1364827" cy="461665"/>
              </a:xfrm>
              <a:prstGeom prst="rect">
                <a:avLst/>
              </a:prstGeom>
            </p:spPr>
            <p:txBody>
              <a:bodyPr wrap="square">
                <a:spAutoFit/>
              </a:bodyPr>
              <a:lstStyle/>
              <a:p>
                <a:pPr algn="ctr">
                  <a:lnSpc>
                    <a:spcPct val="120000"/>
                  </a:lnSpc>
                </a:pPr>
                <a:r>
                  <a:rPr lang="en-US" sz="1200" b="1" dirty="0" smtClean="0">
                    <a:solidFill>
                      <a:srgbClr val="FFFFFF"/>
                    </a:solidFill>
                    <a:latin typeface="Arial"/>
                    <a:cs typeface="Arial"/>
                  </a:rPr>
                  <a:t>Assessment</a:t>
                </a:r>
              </a:p>
              <a:p>
                <a:pPr algn="ctr">
                  <a:lnSpc>
                    <a:spcPct val="120000"/>
                  </a:lnSpc>
                </a:pPr>
                <a:r>
                  <a:rPr lang="en-US" sz="800" b="1" dirty="0" smtClean="0">
                    <a:solidFill>
                      <a:srgbClr val="FFFFFF"/>
                    </a:solidFill>
                    <a:latin typeface="Arial"/>
                    <a:cs typeface="Arial"/>
                  </a:rPr>
                  <a:t>CLARITY</a:t>
                </a:r>
                <a:endParaRPr lang="en-US" sz="800" b="1" dirty="0">
                  <a:solidFill>
                    <a:srgbClr val="FFFFFF"/>
                  </a:solidFill>
                  <a:latin typeface="Arial"/>
                  <a:cs typeface="Arial"/>
                </a:endParaRPr>
              </a:p>
            </p:txBody>
          </p:sp>
          <p:sp>
            <p:nvSpPr>
              <p:cNvPr id="135" name="Subtitle 1"/>
              <p:cNvSpPr txBox="1">
                <a:spLocks/>
              </p:cNvSpPr>
              <p:nvPr/>
            </p:nvSpPr>
            <p:spPr>
              <a:xfrm>
                <a:off x="1678248" y="2556783"/>
                <a:ext cx="1750752" cy="1392814"/>
              </a:xfrm>
              <a:prstGeom prst="rect">
                <a:avLst/>
              </a:prstGeom>
            </p:spPr>
            <p:txBody>
              <a:bodyPr anchor="ctr"/>
              <a:lstStyle>
                <a:lvl1pPr marL="342900" indent="-342900" algn="l" rtl="0" eaLnBrk="1" fontAlgn="base" hangingPunct="1">
                  <a:spcBef>
                    <a:spcPct val="20000"/>
                  </a:spcBef>
                  <a:spcAft>
                    <a:spcPct val="0"/>
                  </a:spcAft>
                  <a:buFont typeface="Wingdings" panose="05000000000000000000" pitchFamily="2" charset="2"/>
                  <a:buChar char="§"/>
                  <a:defRPr sz="3200" kern="1200">
                    <a:solidFill>
                      <a:schemeClr val="tx1"/>
                    </a:solidFill>
                    <a:latin typeface="Arial"/>
                    <a:ea typeface="+mn-ea"/>
                    <a:cs typeface="+mn-cs"/>
                  </a:defRPr>
                </a:lvl1pPr>
                <a:lvl2pPr marL="742950" indent="-285750" algn="l" rtl="0" eaLnBrk="1" fontAlgn="base" hangingPunct="1">
                  <a:spcBef>
                    <a:spcPct val="20000"/>
                  </a:spcBef>
                  <a:spcAft>
                    <a:spcPct val="0"/>
                  </a:spcAft>
                  <a:buFont typeface="A770-Roman" panose="00000400000000000000" pitchFamily="2" charset="0"/>
                  <a:buChar char="-"/>
                  <a:defRPr sz="2400" kern="1200">
                    <a:solidFill>
                      <a:schemeClr val="tx1"/>
                    </a:solidFill>
                    <a:latin typeface="Arial"/>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1600" b="1" cap="all" dirty="0" smtClean="0">
                    <a:solidFill>
                      <a:srgbClr val="5B5F61"/>
                    </a:solidFill>
                    <a:cs typeface="Arial"/>
                  </a:rPr>
                  <a:t>Guiding Principles</a:t>
                </a:r>
                <a:endParaRPr lang="en-US" sz="1600" b="1" cap="all" dirty="0">
                  <a:solidFill>
                    <a:srgbClr val="5B5F61"/>
                  </a:solidFill>
                  <a:cs typeface="Arial"/>
                </a:endParaRPr>
              </a:p>
            </p:txBody>
          </p:sp>
          <p:sp>
            <p:nvSpPr>
              <p:cNvPr id="136" name="Rectangle 135"/>
              <p:cNvSpPr/>
              <p:nvPr/>
            </p:nvSpPr>
            <p:spPr>
              <a:xfrm>
                <a:off x="1918138" y="5017840"/>
                <a:ext cx="1518917" cy="350865"/>
              </a:xfrm>
              <a:prstGeom prst="rect">
                <a:avLst/>
              </a:prstGeom>
            </p:spPr>
            <p:txBody>
              <a:bodyPr wrap="square">
                <a:spAutoFit/>
              </a:bodyPr>
              <a:lstStyle/>
              <a:p>
                <a:pPr algn="ctr">
                  <a:lnSpc>
                    <a:spcPct val="120000"/>
                  </a:lnSpc>
                </a:pPr>
                <a:r>
                  <a:rPr lang="en-US" sz="1400" b="1" dirty="0" smtClean="0">
                    <a:solidFill>
                      <a:schemeClr val="bg1"/>
                    </a:solidFill>
                    <a:latin typeface="Arial"/>
                    <a:cs typeface="Arial"/>
                  </a:rPr>
                  <a:t>GOVERNANCE</a:t>
                </a:r>
                <a:endParaRPr lang="en-US" sz="1400" b="1" dirty="0">
                  <a:solidFill>
                    <a:schemeClr val="bg1"/>
                  </a:solidFill>
                  <a:latin typeface="Arial"/>
                  <a:cs typeface="Arial"/>
                </a:endParaRPr>
              </a:p>
            </p:txBody>
          </p:sp>
          <p:sp>
            <p:nvSpPr>
              <p:cNvPr id="137" name="Rectangle 136"/>
              <p:cNvSpPr/>
              <p:nvPr>
                <p:custDataLst>
                  <p:tags r:id="rId7"/>
                </p:custDataLst>
              </p:nvPr>
            </p:nvSpPr>
            <p:spPr>
              <a:xfrm rot="2219497">
                <a:off x="2788120" y="1921207"/>
                <a:ext cx="1541766" cy="307777"/>
              </a:xfrm>
              <a:prstGeom prst="rect">
                <a:avLst/>
              </a:prstGeom>
            </p:spPr>
            <p:txBody>
              <a:bodyPr wrap="square" anchor="ctr">
                <a:spAutoFit/>
              </a:bodyPr>
              <a:lstStyle/>
              <a:p>
                <a:pPr algn="ctr">
                  <a:lnSpc>
                    <a:spcPct val="120000"/>
                  </a:lnSpc>
                </a:pPr>
                <a:r>
                  <a:rPr lang="en-US" sz="1200" b="1" dirty="0" smtClean="0">
                    <a:solidFill>
                      <a:srgbClr val="5B5F61"/>
                    </a:solidFill>
                    <a:latin typeface="Arial"/>
                    <a:cs typeface="Arial"/>
                  </a:rPr>
                  <a:t>Communicate</a:t>
                </a:r>
                <a:endParaRPr lang="en-US" sz="1200" b="1" dirty="0">
                  <a:solidFill>
                    <a:srgbClr val="5B5F61"/>
                  </a:solidFill>
                  <a:latin typeface="Arial"/>
                  <a:cs typeface="Arial"/>
                </a:endParaRPr>
              </a:p>
            </p:txBody>
          </p:sp>
          <p:sp>
            <p:nvSpPr>
              <p:cNvPr id="138" name="Rectangle 137"/>
              <p:cNvSpPr/>
              <p:nvPr>
                <p:custDataLst>
                  <p:tags r:id="rId8"/>
                </p:custDataLst>
              </p:nvPr>
            </p:nvSpPr>
            <p:spPr>
              <a:xfrm rot="18484461">
                <a:off x="3162277" y="4021156"/>
                <a:ext cx="1286403" cy="313932"/>
              </a:xfrm>
              <a:prstGeom prst="rect">
                <a:avLst/>
              </a:prstGeom>
            </p:spPr>
            <p:txBody>
              <a:bodyPr wrap="square" anchor="ctr">
                <a:spAutoFit/>
              </a:bodyPr>
              <a:lstStyle/>
              <a:p>
                <a:pPr algn="ctr">
                  <a:lnSpc>
                    <a:spcPct val="120000"/>
                  </a:lnSpc>
                </a:pPr>
                <a:r>
                  <a:rPr lang="en-US" sz="1200" b="1" dirty="0" smtClean="0">
                    <a:solidFill>
                      <a:srgbClr val="5B5F61"/>
                    </a:solidFill>
                    <a:latin typeface="Arial"/>
                    <a:cs typeface="Arial"/>
                  </a:rPr>
                  <a:t>Consult</a:t>
                </a:r>
                <a:endParaRPr lang="en-US" sz="1200" b="1" dirty="0">
                  <a:solidFill>
                    <a:srgbClr val="5B5F61"/>
                  </a:solidFill>
                  <a:latin typeface="Arial"/>
                  <a:cs typeface="Arial"/>
                </a:endParaRPr>
              </a:p>
            </p:txBody>
          </p:sp>
          <p:sp>
            <p:nvSpPr>
              <p:cNvPr id="139" name="Rectangle 138"/>
              <p:cNvSpPr/>
              <p:nvPr>
                <p:custDataLst>
                  <p:tags r:id="rId9"/>
                </p:custDataLst>
              </p:nvPr>
            </p:nvSpPr>
            <p:spPr>
              <a:xfrm rot="18463598">
                <a:off x="610286" y="2106338"/>
                <a:ext cx="1519407" cy="313932"/>
              </a:xfrm>
              <a:prstGeom prst="rect">
                <a:avLst/>
              </a:prstGeom>
            </p:spPr>
            <p:txBody>
              <a:bodyPr wrap="square" anchor="ctr">
                <a:spAutoFit/>
              </a:bodyPr>
              <a:lstStyle/>
              <a:p>
                <a:pPr algn="ctr">
                  <a:lnSpc>
                    <a:spcPct val="120000"/>
                  </a:lnSpc>
                </a:pPr>
                <a:r>
                  <a:rPr lang="en-US" sz="1200" b="1" dirty="0" smtClean="0">
                    <a:solidFill>
                      <a:srgbClr val="5B5F61"/>
                    </a:solidFill>
                    <a:latin typeface="Arial"/>
                    <a:cs typeface="Arial"/>
                  </a:rPr>
                  <a:t>Report</a:t>
                </a:r>
                <a:endParaRPr lang="en-US" sz="1200" b="1" dirty="0">
                  <a:solidFill>
                    <a:srgbClr val="5B5F61"/>
                  </a:solidFill>
                  <a:latin typeface="Arial"/>
                  <a:cs typeface="Arial"/>
                </a:endParaRPr>
              </a:p>
            </p:txBody>
          </p:sp>
          <p:sp>
            <p:nvSpPr>
              <p:cNvPr id="140" name="Rectangle 139"/>
              <p:cNvSpPr/>
              <p:nvPr>
                <p:custDataLst>
                  <p:tags r:id="rId10"/>
                </p:custDataLst>
              </p:nvPr>
            </p:nvSpPr>
            <p:spPr>
              <a:xfrm rot="2255283">
                <a:off x="754322" y="4231144"/>
                <a:ext cx="1495801" cy="307777"/>
              </a:xfrm>
              <a:prstGeom prst="rect">
                <a:avLst/>
              </a:prstGeom>
            </p:spPr>
            <p:txBody>
              <a:bodyPr wrap="square" anchor="ctr">
                <a:spAutoFit/>
              </a:bodyPr>
              <a:lstStyle/>
              <a:p>
                <a:pPr algn="ctr">
                  <a:lnSpc>
                    <a:spcPct val="120000"/>
                  </a:lnSpc>
                </a:pPr>
                <a:r>
                  <a:rPr lang="en-US" sz="1200" b="1" dirty="0" smtClean="0">
                    <a:solidFill>
                      <a:srgbClr val="5B5F61"/>
                    </a:solidFill>
                    <a:latin typeface="Arial"/>
                    <a:cs typeface="Arial"/>
                  </a:rPr>
                  <a:t>Learn</a:t>
                </a:r>
                <a:endParaRPr lang="en-US" sz="1200" b="1" dirty="0">
                  <a:solidFill>
                    <a:srgbClr val="5B5F61"/>
                  </a:solidFill>
                  <a:latin typeface="Arial"/>
                  <a:cs typeface="Arial"/>
                </a:endParaRPr>
              </a:p>
            </p:txBody>
          </p:sp>
        </p:grpSp>
      </p:grpSp>
      <p:sp>
        <p:nvSpPr>
          <p:cNvPr id="3" name="Slide Number Placeholder 2"/>
          <p:cNvSpPr>
            <a:spLocks noGrp="1"/>
          </p:cNvSpPr>
          <p:nvPr>
            <p:ph type="sldNum" sz="quarter" idx="12"/>
          </p:nvPr>
        </p:nvSpPr>
        <p:spPr/>
        <p:txBody>
          <a:bodyPr/>
          <a:lstStyle/>
          <a:p>
            <a:fld id="{9B7C9AA8-325D-49C9-B846-7B41702E2AD0}" type="slidenum">
              <a:rPr lang="en-US" smtClean="0"/>
              <a:t>7</a:t>
            </a:fld>
            <a:endParaRPr lang="en-US"/>
          </a:p>
        </p:txBody>
      </p:sp>
    </p:spTree>
    <p:custDataLst>
      <p:tags r:id="rId1"/>
    </p:custDataLst>
    <p:extLst>
      <p:ext uri="{BB962C8B-B14F-4D97-AF65-F5344CB8AC3E}">
        <p14:creationId xmlns:p14="http://schemas.microsoft.com/office/powerpoint/2010/main" val="3026204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4"/>
          <a:stretch>
            <a:fillRect/>
          </a:stretch>
        </p:blipFill>
        <p:spPr>
          <a:xfrm>
            <a:off x="1921640" y="1819604"/>
            <a:ext cx="5372100" cy="4102100"/>
          </a:xfrm>
          <a:prstGeom prst="rect">
            <a:avLst/>
          </a:prstGeom>
        </p:spPr>
      </p:pic>
      <p:sp>
        <p:nvSpPr>
          <p:cNvPr id="4" name="Title 3"/>
          <p:cNvSpPr>
            <a:spLocks noGrp="1"/>
          </p:cNvSpPr>
          <p:nvPr>
            <p:ph type="title"/>
          </p:nvPr>
        </p:nvSpPr>
        <p:spPr/>
        <p:txBody>
          <a:bodyPr/>
          <a:lstStyle/>
          <a:p>
            <a:r>
              <a:rPr lang="en-US" dirty="0" smtClean="0"/>
              <a:t>Look Familiar!</a:t>
            </a:r>
            <a:endParaRPr lang="en-US" dirty="0"/>
          </a:p>
        </p:txBody>
      </p:sp>
      <p:sp>
        <p:nvSpPr>
          <p:cNvPr id="23" name="Title 3"/>
          <p:cNvSpPr txBox="1">
            <a:spLocks/>
          </p:cNvSpPr>
          <p:nvPr/>
        </p:nvSpPr>
        <p:spPr bwMode="auto">
          <a:xfrm>
            <a:off x="6335940" y="2156278"/>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Examining/evaluating alternate risk techniques </a:t>
            </a:r>
          </a:p>
        </p:txBody>
      </p:sp>
      <p:sp>
        <p:nvSpPr>
          <p:cNvPr id="24" name="Title 3"/>
          <p:cNvSpPr txBox="1">
            <a:spLocks/>
          </p:cNvSpPr>
          <p:nvPr/>
        </p:nvSpPr>
        <p:spPr bwMode="auto">
          <a:xfrm>
            <a:off x="6553200" y="4299403"/>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Selecting the best techniques to implement </a:t>
            </a:r>
          </a:p>
        </p:txBody>
      </p:sp>
      <p:sp>
        <p:nvSpPr>
          <p:cNvPr id="25" name="Title 3"/>
          <p:cNvSpPr txBox="1">
            <a:spLocks/>
          </p:cNvSpPr>
          <p:nvPr/>
        </p:nvSpPr>
        <p:spPr bwMode="auto">
          <a:xfrm>
            <a:off x="762000" y="213360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Identifying and analyzing an organization’s exposure to loss</a:t>
            </a:r>
          </a:p>
        </p:txBody>
      </p:sp>
      <p:sp>
        <p:nvSpPr>
          <p:cNvPr id="26" name="Title 3"/>
          <p:cNvSpPr txBox="1">
            <a:spLocks/>
          </p:cNvSpPr>
          <p:nvPr/>
        </p:nvSpPr>
        <p:spPr bwMode="auto">
          <a:xfrm>
            <a:off x="457200" y="38862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Monitoring the techniques making changes as necessary </a:t>
            </a:r>
          </a:p>
        </p:txBody>
      </p:sp>
      <p:sp>
        <p:nvSpPr>
          <p:cNvPr id="27" name="Title 3"/>
          <p:cNvSpPr txBox="1">
            <a:spLocks/>
          </p:cNvSpPr>
          <p:nvPr/>
        </p:nvSpPr>
        <p:spPr bwMode="auto">
          <a:xfrm>
            <a:off x="1524000" y="55626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l">
              <a:lnSpc>
                <a:spcPct val="90000"/>
              </a:lnSpc>
            </a:pPr>
            <a:r>
              <a:rPr lang="en-US" sz="1200" b="0" dirty="0">
                <a:solidFill>
                  <a:schemeClr val="accent2">
                    <a:lumMod val="75000"/>
                  </a:schemeClr>
                </a:solidFill>
              </a:rPr>
              <a:t>Implementing the selected risk techniques </a:t>
            </a:r>
          </a:p>
        </p:txBody>
      </p:sp>
      <p:cxnSp>
        <p:nvCxnSpPr>
          <p:cNvPr id="31" name="Straight Connector 30"/>
          <p:cNvCxnSpPr/>
          <p:nvPr/>
        </p:nvCxnSpPr>
        <p:spPr>
          <a:xfrm>
            <a:off x="533400" y="3886200"/>
            <a:ext cx="1905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38200" y="2133600"/>
            <a:ext cx="1981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400800" y="2133600"/>
            <a:ext cx="1676400" cy="0"/>
          </a:xfrm>
          <a:prstGeom prst="line">
            <a:avLst/>
          </a:prstGeom>
          <a:ln>
            <a:solidFill>
              <a:srgbClr val="30516B"/>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621238" y="4267200"/>
            <a:ext cx="1676400" cy="0"/>
          </a:xfrm>
          <a:prstGeom prst="line">
            <a:avLst/>
          </a:prstGeom>
          <a:ln>
            <a:solidFill>
              <a:srgbClr val="D3C757"/>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31040" y="5562600"/>
            <a:ext cx="15693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Title 3"/>
          <p:cNvSpPr txBox="1">
            <a:spLocks/>
          </p:cNvSpPr>
          <p:nvPr/>
        </p:nvSpPr>
        <p:spPr bwMode="auto">
          <a:xfrm>
            <a:off x="3394948" y="2438400"/>
            <a:ext cx="10246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IDENTIFY &amp; ANALYZE</a:t>
            </a:r>
          </a:p>
        </p:txBody>
      </p:sp>
      <p:sp>
        <p:nvSpPr>
          <p:cNvPr id="35" name="Title 3"/>
          <p:cNvSpPr txBox="1">
            <a:spLocks/>
          </p:cNvSpPr>
          <p:nvPr/>
        </p:nvSpPr>
        <p:spPr bwMode="auto">
          <a:xfrm>
            <a:off x="4419600" y="223169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1</a:t>
            </a:r>
          </a:p>
        </p:txBody>
      </p:sp>
      <p:sp>
        <p:nvSpPr>
          <p:cNvPr id="36" name="Title 3"/>
          <p:cNvSpPr txBox="1">
            <a:spLocks/>
          </p:cNvSpPr>
          <p:nvPr/>
        </p:nvSpPr>
        <p:spPr bwMode="auto">
          <a:xfrm>
            <a:off x="4931538" y="2710794"/>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EVALUATE ALTERNATIVES</a:t>
            </a:r>
          </a:p>
        </p:txBody>
      </p:sp>
      <p:sp>
        <p:nvSpPr>
          <p:cNvPr id="38" name="Title 3"/>
          <p:cNvSpPr txBox="1">
            <a:spLocks/>
          </p:cNvSpPr>
          <p:nvPr/>
        </p:nvSpPr>
        <p:spPr bwMode="auto">
          <a:xfrm>
            <a:off x="5736896" y="3233244"/>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2</a:t>
            </a:r>
          </a:p>
        </p:txBody>
      </p:sp>
      <p:sp>
        <p:nvSpPr>
          <p:cNvPr id="41" name="Title 3"/>
          <p:cNvSpPr txBox="1">
            <a:spLocks/>
          </p:cNvSpPr>
          <p:nvPr/>
        </p:nvSpPr>
        <p:spPr bwMode="auto">
          <a:xfrm>
            <a:off x="5160140" y="481154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rgbClr val="FFFFFF"/>
                </a:solidFill>
              </a:rPr>
              <a:t>3</a:t>
            </a:r>
          </a:p>
        </p:txBody>
      </p:sp>
      <p:sp>
        <p:nvSpPr>
          <p:cNvPr id="42" name="Title 3"/>
          <p:cNvSpPr txBox="1">
            <a:spLocks/>
          </p:cNvSpPr>
          <p:nvPr/>
        </p:nvSpPr>
        <p:spPr bwMode="auto">
          <a:xfrm>
            <a:off x="3505200" y="480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chemeClr val="bg1"/>
                </a:solidFill>
              </a:rPr>
              <a:t>4</a:t>
            </a:r>
          </a:p>
        </p:txBody>
      </p:sp>
      <p:sp>
        <p:nvSpPr>
          <p:cNvPr id="43" name="Title 3"/>
          <p:cNvSpPr txBox="1">
            <a:spLocks/>
          </p:cNvSpPr>
          <p:nvPr/>
        </p:nvSpPr>
        <p:spPr bwMode="auto">
          <a:xfrm>
            <a:off x="3091356" y="314566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800" dirty="0">
                <a:solidFill>
                  <a:srgbClr val="FFFFFF"/>
                </a:solidFill>
              </a:rPr>
              <a:t>5</a:t>
            </a:r>
          </a:p>
        </p:txBody>
      </p:sp>
      <p:sp>
        <p:nvSpPr>
          <p:cNvPr id="44" name="Title 3"/>
          <p:cNvSpPr txBox="1">
            <a:spLocks/>
          </p:cNvSpPr>
          <p:nvPr/>
        </p:nvSpPr>
        <p:spPr bwMode="auto">
          <a:xfrm>
            <a:off x="5290644" y="41910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SELECT BEST TECHNIQUE</a:t>
            </a:r>
          </a:p>
        </p:txBody>
      </p:sp>
      <p:sp>
        <p:nvSpPr>
          <p:cNvPr id="45" name="Title 3"/>
          <p:cNvSpPr txBox="1">
            <a:spLocks/>
          </p:cNvSpPr>
          <p:nvPr/>
        </p:nvSpPr>
        <p:spPr bwMode="auto">
          <a:xfrm>
            <a:off x="2655616" y="3886200"/>
            <a:ext cx="107818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rgbClr val="FFFFFF"/>
                </a:solidFill>
              </a:rPr>
              <a:t>MONITOR, CHANGE, </a:t>
            </a:r>
            <a:br>
              <a:rPr lang="en-US" sz="1000" b="0" dirty="0">
                <a:solidFill>
                  <a:srgbClr val="FFFFFF"/>
                </a:solidFill>
              </a:rPr>
            </a:br>
            <a:r>
              <a:rPr lang="en-US" sz="1000" b="0" dirty="0">
                <a:solidFill>
                  <a:srgbClr val="FFFFFF"/>
                </a:solidFill>
              </a:rPr>
              <a:t>LEARN</a:t>
            </a:r>
          </a:p>
        </p:txBody>
      </p:sp>
      <p:sp>
        <p:nvSpPr>
          <p:cNvPr id="46" name="Title 3"/>
          <p:cNvSpPr txBox="1">
            <a:spLocks/>
          </p:cNvSpPr>
          <p:nvPr/>
        </p:nvSpPr>
        <p:spPr bwMode="auto">
          <a:xfrm>
            <a:off x="3886200" y="5029200"/>
            <a:ext cx="10246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1000" b="0" dirty="0">
                <a:solidFill>
                  <a:schemeClr val="bg1"/>
                </a:solidFill>
              </a:rPr>
              <a:t>IMPLEMENT CHOSEN TECHNIQUE</a:t>
            </a:r>
          </a:p>
        </p:txBody>
      </p:sp>
      <p:sp>
        <p:nvSpPr>
          <p:cNvPr id="54" name="Title 3"/>
          <p:cNvSpPr txBox="1">
            <a:spLocks/>
          </p:cNvSpPr>
          <p:nvPr/>
        </p:nvSpPr>
        <p:spPr bwMode="auto">
          <a:xfrm>
            <a:off x="3928348" y="3657600"/>
            <a:ext cx="132945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000" b="1" i="0" kern="1200" spc="-50">
                <a:solidFill>
                  <a:schemeClr val="tx1"/>
                </a:solidFill>
                <a:latin typeface="Arial"/>
                <a:ea typeface="+mj-ea"/>
                <a:cs typeface="Arial" pitchFamily="34" charset="0"/>
              </a:defRPr>
            </a:lvl1pPr>
            <a:lvl2pPr algn="ctr" rtl="0" eaLnBrk="1" fontAlgn="base" hangingPunct="1">
              <a:spcBef>
                <a:spcPct val="0"/>
              </a:spcBef>
              <a:spcAft>
                <a:spcPct val="0"/>
              </a:spcAft>
              <a:defRPr sz="2400">
                <a:solidFill>
                  <a:srgbClr val="566B87"/>
                </a:solidFill>
                <a:latin typeface="Arial" charset="0"/>
                <a:cs typeface="Arial" charset="0"/>
              </a:defRPr>
            </a:lvl2pPr>
            <a:lvl3pPr algn="ctr" rtl="0" eaLnBrk="1" fontAlgn="base" hangingPunct="1">
              <a:spcBef>
                <a:spcPct val="0"/>
              </a:spcBef>
              <a:spcAft>
                <a:spcPct val="0"/>
              </a:spcAft>
              <a:defRPr sz="2400">
                <a:solidFill>
                  <a:srgbClr val="566B87"/>
                </a:solidFill>
                <a:latin typeface="Arial" charset="0"/>
                <a:cs typeface="Arial" charset="0"/>
              </a:defRPr>
            </a:lvl3pPr>
            <a:lvl4pPr algn="ctr" rtl="0" eaLnBrk="1" fontAlgn="base" hangingPunct="1">
              <a:spcBef>
                <a:spcPct val="0"/>
              </a:spcBef>
              <a:spcAft>
                <a:spcPct val="0"/>
              </a:spcAft>
              <a:defRPr sz="2400">
                <a:solidFill>
                  <a:srgbClr val="566B87"/>
                </a:solidFill>
                <a:latin typeface="Arial" charset="0"/>
                <a:cs typeface="Arial" charset="0"/>
              </a:defRPr>
            </a:lvl4pPr>
            <a:lvl5pPr algn="ctr" rtl="0" eaLnBrk="1" fontAlgn="base" hangingPunct="1">
              <a:spcBef>
                <a:spcPct val="0"/>
              </a:spcBef>
              <a:spcAft>
                <a:spcPct val="0"/>
              </a:spcAft>
              <a:defRPr sz="2400">
                <a:solidFill>
                  <a:srgbClr val="566B87"/>
                </a:solidFill>
                <a:latin typeface="Arial" charset="0"/>
                <a:cs typeface="Arial" charset="0"/>
              </a:defRPr>
            </a:lvl5pPr>
            <a:lvl6pPr marL="457200" algn="ctr" rtl="0" eaLnBrk="1" fontAlgn="base" hangingPunct="1">
              <a:spcBef>
                <a:spcPct val="0"/>
              </a:spcBef>
              <a:spcAft>
                <a:spcPct val="0"/>
              </a:spcAft>
              <a:defRPr sz="2400">
                <a:solidFill>
                  <a:srgbClr val="566B87"/>
                </a:solidFill>
                <a:latin typeface="Arial" charset="0"/>
                <a:cs typeface="Arial" charset="0"/>
              </a:defRPr>
            </a:lvl6pPr>
            <a:lvl7pPr marL="914400" algn="ctr" rtl="0" eaLnBrk="1" fontAlgn="base" hangingPunct="1">
              <a:spcBef>
                <a:spcPct val="0"/>
              </a:spcBef>
              <a:spcAft>
                <a:spcPct val="0"/>
              </a:spcAft>
              <a:defRPr sz="2400">
                <a:solidFill>
                  <a:srgbClr val="566B87"/>
                </a:solidFill>
                <a:latin typeface="Arial" charset="0"/>
                <a:cs typeface="Arial" charset="0"/>
              </a:defRPr>
            </a:lvl7pPr>
            <a:lvl8pPr marL="1371600" algn="ctr" rtl="0" eaLnBrk="1" fontAlgn="base" hangingPunct="1">
              <a:spcBef>
                <a:spcPct val="0"/>
              </a:spcBef>
              <a:spcAft>
                <a:spcPct val="0"/>
              </a:spcAft>
              <a:defRPr sz="2400">
                <a:solidFill>
                  <a:srgbClr val="566B87"/>
                </a:solidFill>
                <a:latin typeface="Arial" charset="0"/>
                <a:cs typeface="Arial" charset="0"/>
              </a:defRPr>
            </a:lvl8pPr>
            <a:lvl9pPr marL="1828800" algn="ctr" rtl="0" eaLnBrk="1" fontAlgn="base" hangingPunct="1">
              <a:spcBef>
                <a:spcPct val="0"/>
              </a:spcBef>
              <a:spcAft>
                <a:spcPct val="0"/>
              </a:spcAft>
              <a:defRPr sz="2400">
                <a:solidFill>
                  <a:srgbClr val="566B87"/>
                </a:solidFill>
                <a:latin typeface="Arial" charset="0"/>
                <a:cs typeface="Arial" charset="0"/>
              </a:defRPr>
            </a:lvl9pPr>
          </a:lstStyle>
          <a:p>
            <a:pPr algn="ctr">
              <a:lnSpc>
                <a:spcPct val="90000"/>
              </a:lnSpc>
            </a:pPr>
            <a:r>
              <a:rPr lang="en-US" sz="2400" dirty="0">
                <a:solidFill>
                  <a:schemeClr val="accent2">
                    <a:lumMod val="50000"/>
                  </a:schemeClr>
                </a:solidFill>
              </a:rPr>
              <a:t>ERM</a:t>
            </a:r>
          </a:p>
        </p:txBody>
      </p:sp>
      <p:sp>
        <p:nvSpPr>
          <p:cNvPr id="3" name="Slide Number Placeholder 2"/>
          <p:cNvSpPr>
            <a:spLocks noGrp="1"/>
          </p:cNvSpPr>
          <p:nvPr>
            <p:ph type="sldNum" sz="quarter" idx="12"/>
          </p:nvPr>
        </p:nvSpPr>
        <p:spPr/>
        <p:txBody>
          <a:bodyPr/>
          <a:lstStyle/>
          <a:p>
            <a:fld id="{9B7C9AA8-325D-49C9-B846-7B41702E2AD0}" type="slidenum">
              <a:rPr lang="en-US" smtClean="0"/>
              <a:t>8</a:t>
            </a:fld>
            <a:endParaRPr lang="en-US"/>
          </a:p>
        </p:txBody>
      </p:sp>
    </p:spTree>
    <p:custDataLst>
      <p:tags r:id="rId1"/>
    </p:custDataLst>
    <p:extLst>
      <p:ext uri="{BB962C8B-B14F-4D97-AF65-F5344CB8AC3E}">
        <p14:creationId xmlns:p14="http://schemas.microsoft.com/office/powerpoint/2010/main" val="69811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ERM Terms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27384354"/>
              </p:ext>
            </p:extLst>
          </p:nvPr>
        </p:nvGraphicFramePr>
        <p:xfrm>
          <a:off x="228600" y="1645920"/>
          <a:ext cx="8686800" cy="4800600"/>
        </p:xfrm>
        <a:graphic>
          <a:graphicData uri="http://schemas.openxmlformats.org/drawingml/2006/table">
            <a:tbl>
              <a:tblPr firstRow="1" firstCol="1" bandCol="1">
                <a:tableStyleId>{5C22544A-7EE6-4342-B048-85BDC9FD1C3A}</a:tableStyleId>
              </a:tblPr>
              <a:tblGrid>
                <a:gridCol w="2171700"/>
                <a:gridCol w="2171700"/>
                <a:gridCol w="2171700"/>
                <a:gridCol w="2171700"/>
              </a:tblGrid>
              <a:tr h="914400">
                <a:tc>
                  <a:txBody>
                    <a:bodyPr/>
                    <a:lstStyle/>
                    <a:p>
                      <a:pPr marL="0" marR="0" algn="ctr">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Comprehensive</a:t>
                      </a:r>
                      <a:r>
                        <a:rPr lang="en-US" sz="1800" b="1" dirty="0">
                          <a:solidFill>
                            <a:srgbClr val="FF00FF"/>
                          </a:solidFill>
                          <a:effectLst/>
                          <a:latin typeface="Arial" panose="020B0604020202020204" pitchFamily="34" charset="0"/>
                          <a:cs typeface="Arial" panose="020B0604020202020204" pitchFamily="34" charset="0"/>
                        </a:rPr>
                        <a:t/>
                      </a:r>
                      <a:br>
                        <a:rPr lang="en-US" sz="1800" b="1" dirty="0">
                          <a:solidFill>
                            <a:srgbClr val="FF00FF"/>
                          </a:solidFill>
                          <a:effectLst/>
                          <a:latin typeface="Arial" panose="020B0604020202020204" pitchFamily="34" charset="0"/>
                          <a:cs typeface="Arial" panose="020B0604020202020204" pitchFamily="34" charset="0"/>
                        </a:rPr>
                      </a:br>
                      <a:r>
                        <a:rPr lang="en-US" sz="1800" b="1" dirty="0">
                          <a:effectLst/>
                          <a:latin typeface="Arial" panose="020B0604020202020204" pitchFamily="34" charset="0"/>
                          <a:cs typeface="Arial" panose="020B0604020202020204" pitchFamily="34" charset="0"/>
                        </a:rPr>
                        <a:t>Framework</a:t>
                      </a:r>
                      <a:endParaRPr lang="en-US" sz="1800" b="1" dirty="0">
                        <a:effectLst/>
                        <a:latin typeface="Arial" panose="020B0604020202020204" pitchFamily="34" charset="0"/>
                        <a:ea typeface="Calibri"/>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Font typeface="Arial" panose="020B0604020202020204" pitchFamily="34" charset="0"/>
                        <a:buNone/>
                      </a:pPr>
                      <a:r>
                        <a:rPr lang="en-US" sz="1800" b="1" kern="1200" dirty="0" smtClean="0">
                          <a:effectLst/>
                          <a:latin typeface="Arial" panose="020B0604020202020204" pitchFamily="34" charset="0"/>
                          <a:cs typeface="Arial" panose="020B0604020202020204" pitchFamily="34" charset="0"/>
                        </a:rPr>
                        <a:t>Value</a:t>
                      </a:r>
                    </a:p>
                    <a:p>
                      <a:pPr marL="0" marR="0" lvl="0" indent="0" algn="ctr" defTabSz="914400" rtl="0" eaLnBrk="1" latinLnBrk="0" hangingPunct="1">
                        <a:lnSpc>
                          <a:spcPct val="100000"/>
                        </a:lnSpc>
                        <a:spcBef>
                          <a:spcPts val="0"/>
                        </a:spcBef>
                        <a:spcAft>
                          <a:spcPts val="0"/>
                        </a:spcAft>
                        <a:buFont typeface="Arial" panose="020B0604020202020204" pitchFamily="34" charset="0"/>
                        <a:buNone/>
                      </a:pPr>
                      <a:r>
                        <a:rPr lang="en-US" sz="1800" b="1" kern="1200" dirty="0" smtClean="0">
                          <a:effectLst/>
                          <a:latin typeface="Arial" panose="020B0604020202020204" pitchFamily="34" charset="0"/>
                          <a:cs typeface="Arial" panose="020B0604020202020204" pitchFamily="34" charset="0"/>
                        </a:rPr>
                        <a:t>Protection</a:t>
                      </a:r>
                      <a:endParaRPr lang="en-US" sz="1800" b="1" kern="1200" dirty="0">
                        <a:solidFill>
                          <a:schemeClr val="lt1"/>
                        </a:solidFill>
                        <a:effectLst/>
                        <a:latin typeface="Arial" panose="020B0604020202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smtClean="0">
                          <a:effectLst/>
                          <a:latin typeface="Arial" panose="020B0604020202020204" pitchFamily="34" charset="0"/>
                          <a:cs typeface="Arial" panose="020B0604020202020204" pitchFamily="34" charset="0"/>
                        </a:rPr>
                        <a:t>Value</a:t>
                      </a:r>
                    </a:p>
                    <a:p>
                      <a:pPr marL="0" marR="0" algn="ctr">
                        <a:lnSpc>
                          <a:spcPct val="100000"/>
                        </a:lnSpc>
                        <a:spcBef>
                          <a:spcPts val="0"/>
                        </a:spcBef>
                        <a:spcAft>
                          <a:spcPts val="0"/>
                        </a:spcAft>
                      </a:pPr>
                      <a:r>
                        <a:rPr lang="en-US" sz="1800" b="1" dirty="0" smtClean="0">
                          <a:effectLst/>
                          <a:latin typeface="Arial" panose="020B0604020202020204" pitchFamily="34" charset="0"/>
                          <a:cs typeface="Arial" panose="020B0604020202020204" pitchFamily="34" charset="0"/>
                        </a:rPr>
                        <a:t>Creation</a:t>
                      </a:r>
                      <a:endParaRPr lang="en-US" sz="1800" b="1" dirty="0">
                        <a:effectLst/>
                        <a:latin typeface="Arial" panose="020B0604020202020204" pitchFamily="34" charset="0"/>
                        <a:ea typeface="Calibri"/>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smtClean="0">
                          <a:effectLst/>
                          <a:latin typeface="Arial" panose="020B0604020202020204" pitchFamily="34" charset="0"/>
                          <a:cs typeface="Arial" panose="020B0604020202020204" pitchFamily="34" charset="0"/>
                        </a:rPr>
                        <a:t>Managing</a:t>
                      </a:r>
                    </a:p>
                    <a:p>
                      <a:pPr marL="0" marR="0" algn="ctr">
                        <a:lnSpc>
                          <a:spcPct val="100000"/>
                        </a:lnSpc>
                        <a:spcBef>
                          <a:spcPts val="0"/>
                        </a:spcBef>
                        <a:spcAft>
                          <a:spcPts val="0"/>
                        </a:spcAft>
                      </a:pPr>
                      <a:r>
                        <a:rPr lang="en-US" sz="1800" b="1" dirty="0" smtClean="0">
                          <a:effectLst/>
                          <a:latin typeface="Arial" panose="020B0604020202020204" pitchFamily="34" charset="0"/>
                          <a:cs typeface="Arial" panose="020B0604020202020204" pitchFamily="34" charset="0"/>
                        </a:rPr>
                        <a:t>Uncertainty</a:t>
                      </a:r>
                      <a:endParaRPr lang="en-US" sz="1800" b="1" dirty="0">
                        <a:effectLst/>
                        <a:latin typeface="Arial" panose="020B0604020202020204" pitchFamily="34" charset="0"/>
                        <a:ea typeface="Calibri"/>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886200">
                <a:tc>
                  <a:txBody>
                    <a:bodyPr/>
                    <a:lstStyle/>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Organization-wide</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Holistic</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Broad perspective</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Synergistic effect</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Comprehensive</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Strategic</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Thorough</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Robust</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b="0" kern="1200" dirty="0" smtClean="0">
                          <a:effectLst/>
                          <a:latin typeface="Arial" panose="020B0604020202020204" pitchFamily="34" charset="0"/>
                          <a:cs typeface="Arial" panose="020B0604020202020204" pitchFamily="34" charset="0"/>
                        </a:rPr>
                        <a:t>Structured</a:t>
                      </a:r>
                    </a:p>
                  </a:txBody>
                  <a:tcPr marL="45720" marR="45720" marB="4572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Redundancy</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Separation</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Shield assets</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Resource efficiency</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Quality outcomes</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Safe practices</a:t>
                      </a:r>
                    </a:p>
                  </a:txBody>
                  <a:tcPr marL="45720" marR="45720" marB="4572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Market share</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Competitive edge</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Financial strength</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Improved ROI/margins</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Enhanced reputation</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Improved satisfaction Quality outcomes</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Credible &amp; respected</a:t>
                      </a:r>
                    </a:p>
                    <a:p>
                      <a:pPr marL="233363" marR="0" lvl="0" indent="-233363">
                        <a:lnSpc>
                          <a:spcPct val="100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cs typeface="Arial" panose="020B0604020202020204" pitchFamily="34" charset="0"/>
                        </a:rPr>
                        <a:t>Solving problems…</a:t>
                      </a:r>
                    </a:p>
                  </a:txBody>
                  <a:tcPr marL="45720" marR="45720" marB="4572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Standardize</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Use EBP</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Reduce variability</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Environmental scan</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Talent retention</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EHR optimization</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effectLst/>
                          <a:latin typeface="Arial" panose="020B0604020202020204" pitchFamily="34" charset="0"/>
                          <a:cs typeface="Arial" panose="020B0604020202020204" pitchFamily="34" charset="0"/>
                        </a:rPr>
                        <a:t>Minimize lost opportunities</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Reduce risk/loss</a:t>
                      </a:r>
                    </a:p>
                    <a:p>
                      <a:pPr marL="233363" marR="0" lvl="0" indent="-233363"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effectLst/>
                          <a:latin typeface="Arial" panose="020B0604020202020204" pitchFamily="34" charset="0"/>
                          <a:cs typeface="Arial" panose="020B0604020202020204" pitchFamily="34" charset="0"/>
                        </a:rPr>
                        <a:t>Embrace pace &amp; chaos</a:t>
                      </a:r>
                    </a:p>
                  </a:txBody>
                  <a:tcPr marL="45720" marR="45720" marB="4572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4" name="TextBox 3"/>
          <p:cNvSpPr txBox="1"/>
          <p:nvPr/>
        </p:nvSpPr>
        <p:spPr>
          <a:xfrm>
            <a:off x="1741321" y="6382583"/>
            <a:ext cx="566135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Source: ASHRM Whitepaper, ERM—A Framework for Success, </a:t>
            </a:r>
            <a:r>
              <a:rPr lang="en-US" sz="1400" dirty="0" smtClean="0">
                <a:latin typeface="Arial" panose="020B0604020202020204" pitchFamily="34" charset="0"/>
                <a:cs typeface="Arial" panose="020B0604020202020204" pitchFamily="34" charset="0"/>
              </a:rPr>
              <a:t>2014</a:t>
            </a:r>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B7C9AA8-325D-49C9-B846-7B41702E2AD0}" type="slidenum">
              <a:rPr lang="en-US" smtClean="0"/>
              <a:t>9</a:t>
            </a:fld>
            <a:endParaRPr lang="en-US"/>
          </a:p>
        </p:txBody>
      </p:sp>
    </p:spTree>
    <p:custDataLst>
      <p:tags r:id="rId1"/>
    </p:custDataLst>
    <p:extLst>
      <p:ext uri="{BB962C8B-B14F-4D97-AF65-F5344CB8AC3E}">
        <p14:creationId xmlns:p14="http://schemas.microsoft.com/office/powerpoint/2010/main" val="488513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006"/>
  <p:tag name="ARTICULATE_REFERENCE_ID" val="1359e68f-7720-4b24-afcc-d58fdc54b3d5"/>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654468-q:\ashrm\education\erm\raw.pptx"/>
  <p:tag name="ARTICULATE_PRESENTER_VERSION" val="7"/>
  <p:tag name="ARTICULATE_USED_PAGE_ORIENTATION" val="1"/>
  <p:tag name="ARTICULATE_USED_PAGE_SIZE" val="1"/>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57"/>
  <p:tag name="ORIGINAL_AUDIO_FILEPATH" val="Q:\ASHRM\Education\ERM\Recordings\02 An Introduction to ERM\02.04.wav"/>
  <p:tag name="ELAPSEDTIME" val="39.75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58"/>
  <p:tag name="ORIGINAL_AUDIO_FILEPATH" val="Q:\ASHRM\Education\ERM\Recordings\02 An Introduction to ERM\02.05.wav"/>
  <p:tag name="ELAPSEDTIME" val="42.00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5d0216e8f7a4070a7a6b4a1be4c6b66"/>
</p:tagLst>
</file>

<file path=ppt/tags/tag18.xml><?xml version="1.0" encoding="utf-8"?>
<p:tagLst xmlns:a="http://schemas.openxmlformats.org/drawingml/2006/main" xmlns:r="http://schemas.openxmlformats.org/officeDocument/2006/relationships" xmlns:p="http://schemas.openxmlformats.org/presentationml/2006/main">
  <p:tag name="DUPLICATEID" val="e0cae213e95c456fab4be5cb3a6c872d"/>
</p:tagLst>
</file>

<file path=ppt/tags/tag19.xml><?xml version="1.0" encoding="utf-8"?>
<p:tagLst xmlns:a="http://schemas.openxmlformats.org/drawingml/2006/main" xmlns:r="http://schemas.openxmlformats.org/officeDocument/2006/relationships" xmlns:p="http://schemas.openxmlformats.org/presentationml/2006/main">
  <p:tag name="DUPLICATEID" val="f3aab733dcea496f9fe6a4f330873dc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aad28bea6ddd46ba8be23a63fad3390a"/>
</p:tagLst>
</file>

<file path=ppt/tags/tag21.xml><?xml version="1.0" encoding="utf-8"?>
<p:tagLst xmlns:a="http://schemas.openxmlformats.org/drawingml/2006/main" xmlns:r="http://schemas.openxmlformats.org/officeDocument/2006/relationships" xmlns:p="http://schemas.openxmlformats.org/presentationml/2006/main">
  <p:tag name="DUPLICATEID" val="09a6235cbdee49bc9c21b05013c419a6"/>
</p:tagLst>
</file>

<file path=ppt/tags/tag22.xml><?xml version="1.0" encoding="utf-8"?>
<p:tagLst xmlns:a="http://schemas.openxmlformats.org/drawingml/2006/main" xmlns:r="http://schemas.openxmlformats.org/officeDocument/2006/relationships" xmlns:p="http://schemas.openxmlformats.org/presentationml/2006/main">
  <p:tag name="DUPLICATEID" val="0384bc4e3f8949d8aa9ee8629f3028cc"/>
</p:tagLst>
</file>

<file path=ppt/tags/tag23.xml><?xml version="1.0" encoding="utf-8"?>
<p:tagLst xmlns:a="http://schemas.openxmlformats.org/drawingml/2006/main" xmlns:r="http://schemas.openxmlformats.org/officeDocument/2006/relationships" xmlns:p="http://schemas.openxmlformats.org/presentationml/2006/main">
  <p:tag name="DUPLICATEID" val="04fbc157c92c4559aecb60df5f510411"/>
</p:tagLst>
</file>

<file path=ppt/tags/tag24.xml><?xml version="1.0" encoding="utf-8"?>
<p:tagLst xmlns:a="http://schemas.openxmlformats.org/drawingml/2006/main" xmlns:r="http://schemas.openxmlformats.org/officeDocument/2006/relationships" xmlns:p="http://schemas.openxmlformats.org/presentationml/2006/main">
  <p:tag name="DUPLICATEID" val="5fd5f26835e045e2a4c5425629de731c"/>
</p:tagLst>
</file>

<file path=ppt/tags/tag25.xml><?xml version="1.0" encoding="utf-8"?>
<p:tagLst xmlns:a="http://schemas.openxmlformats.org/drawingml/2006/main" xmlns:r="http://schemas.openxmlformats.org/officeDocument/2006/relationships" xmlns:p="http://schemas.openxmlformats.org/presentationml/2006/main">
  <p:tag name="DUPLICATEID" val="7f583047181a4f16b53ac04f18490bbb"/>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77"/>
  <p:tag name="ORIGINAL_AUDIO_FILEPATH" val="Q:\ASHRM\Education\ERM\Recordings\02 An Introduction to ERM\02.07.wav"/>
  <p:tag name="ELAPSEDTIME" val="74.00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62"/>
  <p:tag name="ORIGINAL_AUDIO_FILEPATH" val="Q:\ASHRM\Education\ERM\Recordings\02 An Introduction to ERM\02.08.wav"/>
  <p:tag name="ELAPSEDTIME" val="105.75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70"/>
  <p:tag name="ORIGINAL_AUDIO_FILEPATH" val="Q:\ASHRM\Education\ERM\Recordings\02 An Introduction to ERM\02.15.wav"/>
  <p:tag name="ELAPSEDTIME" val="24.50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77"/>
  <p:tag name="ORIGINAL_AUDIO_FILEPATH" val="Q:\ASHRM\Education\ERM\Recordings\05 Diagnostic and Assessment Tools\05.12.wav"/>
  <p:tag name="ELAPSEDTIME" val="58.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62"/>
  <p:tag name="ORIGINAL_AUDIO_FILEPATH" val="Q:\ASHRM\Education\ERM\Recordings\02 An Introduction to ERM\02.08.wav"/>
  <p:tag name="ELAPSEDTIME" val="105.75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269"/>
  <p:tag name="ORIGINAL_AUDIO_FILEPATH" val="Q:\ASHRM\Education\ERM\Recordings\05 Diagnostic and Assessment Tools\05.04.wav"/>
  <p:tag name="ELAPSEDTIME" val="154.752"/>
  <p:tag name="ARTICULATE_USED_LAYOUT" val="1"/>
  <p:tag name="ARTICULATE_NAV_LEVEL" val="1"/>
  <p:tag name="ARTICULATE_SLIDE_PRESENTER_GUID" val="494fc99f-6d9b-49fc-9906-3c0e2111351e"/>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DUPLICATEID" val="579039908cd14e40aaa07d63839d2509"/>
</p:tagLst>
</file>

<file path=ppt/tags/tag52.xml><?xml version="1.0" encoding="utf-8"?>
<p:tagLst xmlns:a="http://schemas.openxmlformats.org/drawingml/2006/main" xmlns:r="http://schemas.openxmlformats.org/officeDocument/2006/relationships" xmlns:p="http://schemas.openxmlformats.org/presentationml/2006/main">
  <p:tag name="DUPLICATEID" val="3dadb16593454ea9bfe570f83d1bd929"/>
</p:tagLst>
</file>

<file path=ppt/tags/tag53.xml><?xml version="1.0" encoding="utf-8"?>
<p:tagLst xmlns:a="http://schemas.openxmlformats.org/drawingml/2006/main" xmlns:r="http://schemas.openxmlformats.org/officeDocument/2006/relationships" xmlns:p="http://schemas.openxmlformats.org/presentationml/2006/main">
  <p:tag name="AUDIO_ID" val="262"/>
  <p:tag name="ORIGINAL_AUDIO_FILEPATH" val="Q:\ASHRM\Education\ERM\Recordings\02 An Introduction to ERM\02.08.wav"/>
  <p:tag name="ELAPSEDTIME" val="105.752"/>
  <p:tag name="ARTICULATE_NAV_LEVEL" val="1"/>
  <p:tag name="ARTICULATE_SLIDE_PRESENTER_GUID" val="d17f84d5-63f0-44aa-848d-daf2556fc98f"/>
  <p:tag name="ARTICULATE_PLAYLIST" val="Mystique"/>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PLAYER_CONTROL_LOGO" val="True"/>
  <p:tag name="ARTICULATE_USED_LAYOUT" val="8"/>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SHRM">
      <a:dk1>
        <a:sysClr val="windowText" lastClr="000000"/>
      </a:dk1>
      <a:lt1>
        <a:sysClr val="window" lastClr="FFFFFF"/>
      </a:lt1>
      <a:dk2>
        <a:srgbClr val="3B6E95"/>
      </a:dk2>
      <a:lt2>
        <a:srgbClr val="95B3D7"/>
      </a:lt2>
      <a:accent1>
        <a:srgbClr val="3B6E95"/>
      </a:accent1>
      <a:accent2>
        <a:srgbClr val="95B3D7"/>
      </a:accent2>
      <a:accent3>
        <a:srgbClr val="DBE5F1"/>
      </a:accent3>
      <a:accent4>
        <a:srgbClr val="A21C45"/>
      </a:accent4>
      <a:accent5>
        <a:srgbClr val="F5C8D6"/>
      </a:accent5>
      <a:accent6>
        <a:srgbClr val="E25B84"/>
      </a:accent6>
      <a:hlink>
        <a:srgbClr val="3B6E95"/>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8533</TotalTime>
  <Words>3395</Words>
  <Application>Microsoft Office PowerPoint</Application>
  <PresentationFormat>On-screen Show (4:3)</PresentationFormat>
  <Paragraphs>864</Paragraphs>
  <Slides>37</Slides>
  <Notes>33</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37</vt:i4>
      </vt:variant>
      <vt:variant>
        <vt:lpstr>Custom Shows</vt:lpstr>
      </vt:variant>
      <vt:variant>
        <vt:i4>1</vt:i4>
      </vt:variant>
    </vt:vector>
  </HeadingPairs>
  <TitlesOfParts>
    <vt:vector size="40" baseType="lpstr">
      <vt:lpstr>Office Theme</vt:lpstr>
      <vt:lpstr>Chart</vt:lpstr>
      <vt:lpstr>ERM: Are You More Mature Than Last Year?  Barb McCarthy RN, MPH, CIC, CPHQ, CHPRM, FASHRM Enterprise Risk Officer Beverly Hospital, member Lahey Health Beverly, MA bmccarth@nhs-healthlink.org      Some slides courtesy of Aon/Client</vt:lpstr>
      <vt:lpstr>Objectives</vt:lpstr>
      <vt:lpstr>About ASHRM</vt:lpstr>
      <vt:lpstr>Definition of Risk  RIMS</vt:lpstr>
      <vt:lpstr>ASHRM’s ERM Definition</vt:lpstr>
      <vt:lpstr>Driving Need for Change</vt:lpstr>
      <vt:lpstr>ERM Essential Elements</vt:lpstr>
      <vt:lpstr>Look Familiar!</vt:lpstr>
      <vt:lpstr>ERM Terms</vt:lpstr>
      <vt:lpstr>Risk Domains</vt:lpstr>
      <vt:lpstr>Risk Appetite &amp; Tolerance</vt:lpstr>
      <vt:lpstr>More Mature than Last Year?</vt:lpstr>
      <vt:lpstr>Frameworks</vt:lpstr>
      <vt:lpstr>Micro v. Macro ERM Approach</vt:lpstr>
      <vt:lpstr>How to Create a Risk Inventory </vt:lpstr>
      <vt:lpstr>Risk Inventory/Register (generic example)</vt:lpstr>
      <vt:lpstr>Risk Ranking Process</vt:lpstr>
      <vt:lpstr>Risk Ranking &amp;  General Strategy (Walgreen’s example)</vt:lpstr>
      <vt:lpstr>Sample Scales  - Likelihood (NHS example)</vt:lpstr>
      <vt:lpstr>Sample Scales - Impact  (NHS example)</vt:lpstr>
      <vt:lpstr>Risk Priorities: 2010 - 2015  (NHS example)                                         </vt:lpstr>
      <vt:lpstr>Macro – 2015  (NHC example)</vt:lpstr>
      <vt:lpstr>Cyber-Liability Data Security Risk Snapshot Definition: Inability to protect confidential and/or private information</vt:lpstr>
      <vt:lpstr>Back to the RM Wheel</vt:lpstr>
      <vt:lpstr> Strategies &amp; Interventions Must Align with Tolerance &amp; Appetite  (example)</vt:lpstr>
      <vt:lpstr>Key COSO Change Strategic Due Diligence</vt:lpstr>
      <vt:lpstr>Mitigation – Strength of Action</vt:lpstr>
      <vt:lpstr>Putting it Together “Failure to Innovate”</vt:lpstr>
      <vt:lpstr>Interesting Approach</vt:lpstr>
      <vt:lpstr>“The Art of War” &amp; ERM Grace Crickett, teachings of Sun Tzu</vt:lpstr>
      <vt:lpstr>“The Art of War” &amp; ERM Grace Crickett, teachings of Sun Tzu</vt:lpstr>
      <vt:lpstr>Humble Inquiry Ed Schein</vt:lpstr>
      <vt:lpstr>Communication &amp;ERM</vt:lpstr>
      <vt:lpstr>Types of Inquiry</vt:lpstr>
      <vt:lpstr>Risk Managers  take the Lead</vt:lpstr>
      <vt:lpstr>Resources</vt:lpstr>
      <vt:lpstr>Quotes for today</vt:lpstr>
      <vt:lpstr>Custom Show 1</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 Hones</dc:creator>
  <cp:lastModifiedBy>McCarthy, Barbara</cp:lastModifiedBy>
  <cp:revision>478</cp:revision>
  <cp:lastPrinted>2016-10-29T20:40:55Z</cp:lastPrinted>
  <dcterms:created xsi:type="dcterms:W3CDTF">2015-07-10T20:07:44Z</dcterms:created>
  <dcterms:modified xsi:type="dcterms:W3CDTF">2016-11-08T15:43:07Z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81E22C1C-647B-490A-B5F9-E0791BE0C8A0</vt:lpwstr>
  </property>
  <property fmtid="{D5CDD505-2E9C-101B-9397-08002B2CF9AE}" pid="6" name="ArticulateProjectFull">
    <vt:lpwstr>\\AHACHI-SPFS01\Data\ASHRM\Projects\ERM for ASHRM\Presentations\ERM-ASHRM Faculty webinar_FINAL DRAFT.ppta</vt:lpwstr>
  </property>
</Properties>
</file>