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9" r:id="rId2"/>
    <p:sldId id="287" r:id="rId3"/>
    <p:sldId id="262" r:id="rId4"/>
    <p:sldId id="281" r:id="rId5"/>
    <p:sldId id="261" r:id="rId6"/>
    <p:sldId id="288" r:id="rId7"/>
    <p:sldId id="289" r:id="rId8"/>
    <p:sldId id="293" r:id="rId9"/>
    <p:sldId id="292" r:id="rId10"/>
    <p:sldId id="291" r:id="rId11"/>
    <p:sldId id="290" r:id="rId12"/>
    <p:sldId id="294" r:id="rId13"/>
    <p:sldId id="282" r:id="rId14"/>
    <p:sldId id="295" r:id="rId15"/>
    <p:sldId id="299" r:id="rId16"/>
    <p:sldId id="283" r:id="rId17"/>
    <p:sldId id="301" r:id="rId18"/>
    <p:sldId id="296" r:id="rId19"/>
    <p:sldId id="297" r:id="rId20"/>
    <p:sldId id="298" r:id="rId21"/>
    <p:sldId id="300" r:id="rId22"/>
    <p:sldId id="28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87"/>
          </p14:sldIdLst>
        </p14:section>
        <p14:section name="Overview and Objectives" id="{ABA716BF-3A5C-4ADB-94C9-CFEF84EBA240}">
          <p14:sldIdLst>
            <p14:sldId id="262"/>
            <p14:sldId id="281"/>
            <p14:sldId id="261"/>
            <p14:sldId id="288"/>
            <p14:sldId id="289"/>
            <p14:sldId id="293"/>
            <p14:sldId id="292"/>
            <p14:sldId id="291"/>
            <p14:sldId id="290"/>
            <p14:sldId id="294"/>
            <p14:sldId id="282"/>
            <p14:sldId id="295"/>
            <p14:sldId id="299"/>
            <p14:sldId id="283"/>
            <p14:sldId id="301"/>
            <p14:sldId id="296"/>
            <p14:sldId id="297"/>
            <p14:sldId id="298"/>
            <p14:sldId id="300"/>
          </p14:sldIdLst>
        </p14:section>
        <p14:section name="Topic 1" id="{6D9936A3-3945-4757-BC8B-B5C252D8E036}">
          <p14:sldIdLst>
            <p14:sldId id="28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09" d="100"/>
          <a:sy n="109" d="100"/>
        </p:scale>
        <p:origin x="1818" y="11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2800" dirty="0">
              <a:effectLst>
                <a:outerShdw blurRad="38100" dist="38100" dir="2700000" algn="tl">
                  <a:srgbClr val="000000">
                    <a:alpha val="43137"/>
                  </a:srgbClr>
                </a:outerShdw>
              </a:effectLst>
            </a:rPr>
            <a:t>Technology is a wonderful thing . . . . When it works</a:t>
          </a:r>
          <a:r>
            <a:rPr lang="en-US" sz="3200" dirty="0">
              <a:effectLst>
                <a:outerShdw blurRad="38100" dist="38100" dir="2700000" algn="tl">
                  <a:srgbClr val="000000">
                    <a:alpha val="43137"/>
                  </a:srgbClr>
                </a:outerShdw>
              </a:effectLst>
            </a:rPr>
            <a:t>.</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800" dirty="0">
              <a:effectLst>
                <a:outerShdw blurRad="38100" dist="38100" dir="2700000" algn="tl">
                  <a:srgbClr val="000000">
                    <a:alpha val="43137"/>
                  </a:srgbClr>
                </a:outerShdw>
              </a:effectLst>
            </a:rPr>
            <a:t>Discussion: EMR </a:t>
          </a:r>
          <a:r>
            <a:rPr lang="en-US" sz="2800" dirty="0" err="1">
              <a:effectLst>
                <a:outerShdw blurRad="38100" dist="38100" dir="2700000" algn="tl">
                  <a:srgbClr val="000000">
                    <a:alpha val="43137"/>
                  </a:srgbClr>
                </a:outerShdw>
              </a:effectLst>
            </a:rPr>
            <a:t>Useage</a:t>
          </a:r>
          <a:r>
            <a:rPr lang="en-US" sz="2800" dirty="0">
              <a:effectLst>
                <a:outerShdw blurRad="38100" dist="38100" dir="2700000" algn="tl">
                  <a:srgbClr val="000000">
                    <a:alpha val="43137"/>
                  </a:srgbClr>
                </a:outerShdw>
              </a:effectLst>
            </a:rPr>
            <a:t> and ERM concerns?</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dirty="0">
              <a:effectLst>
                <a:outerShdw blurRad="38100" dist="38100" dir="2700000" algn="tl">
                  <a:srgbClr val="000000">
                    <a:alpha val="43137"/>
                  </a:srgbClr>
                </a:outerShdw>
              </a:effectLst>
            </a:rPr>
            <a:t>Explore EMR implementation from an ERM perspective</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pt>
  </dgm:ptLst>
  <dgm:cxnLst>
    <dgm:cxn modelId="{B6416E04-E5DE-46CA-AD27-47EBE280D636}"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AFF7133D-5E9D-4613-9299-006F9E49301B}" type="presOf" srcId="{AA046201-5C4D-445E-BF0B-5C6D2B0A1945}" destId="{C04276DC-EE64-470A-B8BC-09067B8045FA}"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A0DCB65-9DCB-4972-9768-1762E4116F3C}" type="presOf" srcId="{74EE5CD8-078F-4590-BF9C-A341A294A016}" destId="{7E429971-BC57-430F-BB25-C0574E5E39E3}" srcOrd="0" destOrd="0" presId="urn:microsoft.com/office/officeart/2005/8/layout/vList5"/>
    <dgm:cxn modelId="{3D887057-7E91-45EF-8E4B-3006C2DFECB4}" type="presOf" srcId="{6BE4E373-0656-4EDC-821E-BE09C952B1F6}" destId="{C7C3E6FD-D83F-4BDA-907E-B5EE041DA931}"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5417F3DF-8CAE-4E6C-ADBB-ED6F50084B8E}" type="presOf" srcId="{D1776C8F-2B10-4075-8DF7-7F65AB725ED5}" destId="{F5034101-5B7D-4FE7-B47A-5A48CF39606B}"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425946" y="-2098829"/>
          <a:ext cx="1047750" cy="551131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Explore EMR implementation from an ERM perspective</a:t>
          </a:r>
        </a:p>
      </dsp:txBody>
      <dsp:txXfrm rot="-5400000">
        <a:off x="1194163" y="132954"/>
        <a:ext cx="5511316" cy="1047750"/>
      </dsp:txXfrm>
    </dsp:sp>
    <dsp:sp modelId="{7E429971-BC57-430F-BB25-C0574E5E39E3}">
      <dsp:nvSpPr>
        <dsp:cNvPr id="0" name=""/>
        <dsp:cNvSpPr/>
      </dsp:nvSpPr>
      <dsp:spPr>
        <a:xfrm>
          <a:off x="120" y="0"/>
          <a:ext cx="119404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58408" y="58288"/>
        <a:ext cx="1077466" cy="1193111"/>
      </dsp:txXfrm>
    </dsp:sp>
    <dsp:sp modelId="{B37A5355-225B-4C6F-AED7-6C620F99EECC}">
      <dsp:nvSpPr>
        <dsp:cNvPr id="0" name=""/>
        <dsp:cNvSpPr/>
      </dsp:nvSpPr>
      <dsp:spPr>
        <a:xfrm rot="5400000">
          <a:off x="3425946" y="-723658"/>
          <a:ext cx="1047750" cy="5511316"/>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Technology is a wonderful thing . . . . When it works</a:t>
          </a:r>
          <a:r>
            <a:rPr lang="en-US" sz="3200" kern="1200" dirty="0">
              <a:effectLst>
                <a:outerShdw blurRad="38100" dist="38100" dir="2700000" algn="tl">
                  <a:srgbClr val="000000">
                    <a:alpha val="43137"/>
                  </a:srgbClr>
                </a:outerShdw>
              </a:effectLst>
            </a:rPr>
            <a:t>.</a:t>
          </a:r>
        </a:p>
      </dsp:txBody>
      <dsp:txXfrm rot="-5400000">
        <a:off x="1194163" y="1508125"/>
        <a:ext cx="5511316" cy="1047750"/>
      </dsp:txXfrm>
    </dsp:sp>
    <dsp:sp modelId="{C04276DC-EE64-470A-B8BC-09067B8045FA}">
      <dsp:nvSpPr>
        <dsp:cNvPr id="0" name=""/>
        <dsp:cNvSpPr/>
      </dsp:nvSpPr>
      <dsp:spPr>
        <a:xfrm>
          <a:off x="120" y="1377156"/>
          <a:ext cx="119404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58408" y="1435444"/>
        <a:ext cx="1077466" cy="1193111"/>
      </dsp:txXfrm>
    </dsp:sp>
    <dsp:sp modelId="{C7C3E6FD-D83F-4BDA-907E-B5EE041DA931}">
      <dsp:nvSpPr>
        <dsp:cNvPr id="0" name=""/>
        <dsp:cNvSpPr/>
      </dsp:nvSpPr>
      <dsp:spPr>
        <a:xfrm rot="5400000">
          <a:off x="3425946" y="651513"/>
          <a:ext cx="1047750" cy="5511316"/>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effectLst>
                <a:outerShdw blurRad="38100" dist="38100" dir="2700000" algn="tl">
                  <a:srgbClr val="000000">
                    <a:alpha val="43137"/>
                  </a:srgbClr>
                </a:outerShdw>
              </a:effectLst>
            </a:rPr>
            <a:t>Discussion: EMR </a:t>
          </a:r>
          <a:r>
            <a:rPr lang="en-US" sz="2800" kern="1200" dirty="0" err="1">
              <a:effectLst>
                <a:outerShdw blurRad="38100" dist="38100" dir="2700000" algn="tl">
                  <a:srgbClr val="000000">
                    <a:alpha val="43137"/>
                  </a:srgbClr>
                </a:outerShdw>
              </a:effectLst>
            </a:rPr>
            <a:t>Useage</a:t>
          </a:r>
          <a:r>
            <a:rPr lang="en-US" sz="2800" kern="1200" dirty="0">
              <a:effectLst>
                <a:outerShdw blurRad="38100" dist="38100" dir="2700000" algn="tl">
                  <a:srgbClr val="000000">
                    <a:alpha val="43137"/>
                  </a:srgbClr>
                </a:outerShdw>
              </a:effectLst>
            </a:rPr>
            <a:t> and ERM concerns?</a:t>
          </a:r>
        </a:p>
      </dsp:txBody>
      <dsp:txXfrm rot="-5400000">
        <a:off x="1194163" y="2883296"/>
        <a:ext cx="5511316" cy="1047750"/>
      </dsp:txXfrm>
    </dsp:sp>
    <dsp:sp modelId="{F5034101-5B7D-4FE7-B47A-5A48CF39606B}">
      <dsp:nvSpPr>
        <dsp:cNvPr id="0" name=""/>
        <dsp:cNvSpPr/>
      </dsp:nvSpPr>
      <dsp:spPr>
        <a:xfrm>
          <a:off x="120" y="2752328"/>
          <a:ext cx="119404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8408" y="2810616"/>
        <a:ext cx="1077466" cy="11931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11/7/2017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62056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97530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pPr marL="232943" indent="-232943"/>
            <a:endParaRPr lang="en-US" dirty="0"/>
          </a:p>
        </p:txBody>
      </p:sp>
      <p:sp>
        <p:nvSpPr>
          <p:cNvPr id="5" name="Slide Image Placeholder 4"/>
          <p:cNvSpPr>
            <a:spLocks noGrp="1" noRot="1" noChangeAspect="1"/>
          </p:cNvSpPr>
          <p:nvPr>
            <p:ph type="sldImg"/>
          </p:nvPr>
        </p:nvSpPr>
        <p:spPr>
          <a:xfrm>
            <a:off x="560388" y="511175"/>
            <a:ext cx="3197225" cy="2398713"/>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11/7/2017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11/7/2017</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www.bing.com/images/search?q=clip+art+typewriter&amp;id=5FD7D30BBA7C6DDC80AF564F37EBFA1684F87BAC&amp;FORM=IQFRB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1219200"/>
            <a:ext cx="6180224" cy="2536825"/>
          </a:xfrm>
        </p:spPr>
        <p:txBody>
          <a:bodyPr>
            <a:normAutofit/>
          </a:bodyPr>
          <a:lstStyle/>
          <a:p>
            <a:pPr algn="l"/>
            <a:r>
              <a:rPr lang="en-US" dirty="0"/>
              <a:t>Electronic Medical Record – Perils and Pitfalls</a:t>
            </a:r>
          </a:p>
        </p:txBody>
      </p:sp>
      <p:sp>
        <p:nvSpPr>
          <p:cNvPr id="3" name="Subtitle 2"/>
          <p:cNvSpPr>
            <a:spLocks noGrp="1"/>
          </p:cNvSpPr>
          <p:nvPr>
            <p:ph type="subTitle" idx="1"/>
            <p:custDataLst>
              <p:tags r:id="rId3"/>
            </p:custDataLst>
          </p:nvPr>
        </p:nvSpPr>
        <p:spPr/>
        <p:txBody>
          <a:bodyPr>
            <a:normAutofit/>
          </a:bodyPr>
          <a:lstStyle/>
          <a:p>
            <a:r>
              <a:rPr lang="en-US" sz="2400" dirty="0">
                <a:latin typeface="+mn-lt"/>
              </a:rPr>
              <a:t>Bill Zuber, OTR, CPHRM</a:t>
            </a:r>
          </a:p>
          <a:p>
            <a:r>
              <a:rPr lang="en-US" sz="2400" dirty="0">
                <a:latin typeface="+mn-lt"/>
              </a:rPr>
              <a:t>NNESHRM – Nov. 13, 2017</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9632"/>
            <a:ext cx="8077200" cy="1025768"/>
          </a:xfrm>
        </p:spPr>
        <p:txBody>
          <a:bodyPr/>
          <a:lstStyle/>
          <a:p>
            <a:r>
              <a:rPr lang="en-US" dirty="0"/>
              <a:t>		  Legal/Regulatory</a:t>
            </a:r>
          </a:p>
        </p:txBody>
      </p:sp>
      <p:sp>
        <p:nvSpPr>
          <p:cNvPr id="5" name="Content Placeholder 4"/>
          <p:cNvSpPr>
            <a:spLocks noGrp="1"/>
          </p:cNvSpPr>
          <p:nvPr>
            <p:ph idx="1"/>
            <p:custDataLst>
              <p:tags r:id="rId2"/>
            </p:custDataLst>
          </p:nvPr>
        </p:nvSpPr>
        <p:spPr>
          <a:xfrm>
            <a:off x="762000" y="1411132"/>
            <a:ext cx="8077200" cy="5065867"/>
          </a:xfrm>
          <a:ln>
            <a:solidFill>
              <a:schemeClr val="accent1"/>
            </a:solidFill>
          </a:ln>
        </p:spPr>
        <p:txBody>
          <a:bodyPr>
            <a:normAutofit fontScale="85000" lnSpcReduction="10000"/>
          </a:bodyPr>
          <a:lstStyle/>
          <a:p>
            <a:r>
              <a:rPr lang="en-US" dirty="0"/>
              <a:t>Have you defined what will be released as your “certified medical record” – what about meta data?</a:t>
            </a:r>
          </a:p>
          <a:p>
            <a:r>
              <a:rPr lang="en-US" dirty="0"/>
              <a:t>How will you put a “litigation hold” on an EMR?</a:t>
            </a:r>
          </a:p>
          <a:p>
            <a:r>
              <a:rPr lang="en-US" dirty="0"/>
              <a:t>Will your system meet all of the HIPAA requirements for privacy and Security</a:t>
            </a:r>
          </a:p>
          <a:p>
            <a:r>
              <a:rPr lang="en-US" dirty="0"/>
              <a:t>How will you maintain your log of record access/ release per HIPAA requirements?</a:t>
            </a:r>
          </a:p>
          <a:p>
            <a:r>
              <a:rPr lang="en-US" dirty="0"/>
              <a:t>How will your system impact your ability to report quality measures, i.e., Core Measures, Meaningful Use Measures?</a:t>
            </a:r>
          </a:p>
          <a:p>
            <a:r>
              <a:rPr lang="en-US" dirty="0"/>
              <a:t>What policies/procedures need to updated related to access – security levels, password use</a:t>
            </a:r>
          </a:p>
          <a:p>
            <a:endParaRPr lang="en-US" dirty="0"/>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941" y="21970"/>
            <a:ext cx="2254660" cy="138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07836305"/>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9632"/>
            <a:ext cx="8077200" cy="1025768"/>
          </a:xfrm>
        </p:spPr>
        <p:txBody>
          <a:bodyPr/>
          <a:lstStyle/>
          <a:p>
            <a:r>
              <a:rPr lang="en-US" dirty="0"/>
              <a:t>		  Technology</a:t>
            </a:r>
          </a:p>
        </p:txBody>
      </p:sp>
      <p:sp>
        <p:nvSpPr>
          <p:cNvPr id="5" name="Content Placeholder 4"/>
          <p:cNvSpPr>
            <a:spLocks noGrp="1"/>
          </p:cNvSpPr>
          <p:nvPr>
            <p:ph idx="1"/>
            <p:custDataLst>
              <p:tags r:id="rId2"/>
            </p:custDataLst>
          </p:nvPr>
        </p:nvSpPr>
        <p:spPr>
          <a:xfrm>
            <a:off x="762000" y="1752600"/>
            <a:ext cx="8077200" cy="4438141"/>
          </a:xfrm>
          <a:ln>
            <a:solidFill>
              <a:schemeClr val="accent1"/>
            </a:solidFill>
          </a:ln>
        </p:spPr>
        <p:txBody>
          <a:bodyPr>
            <a:normAutofit fontScale="85000" lnSpcReduction="20000"/>
          </a:bodyPr>
          <a:lstStyle/>
          <a:p>
            <a:r>
              <a:rPr lang="en-US" dirty="0"/>
              <a:t>Are you hosting the system, or will be in “the Cloud”, or on someone else’s server?</a:t>
            </a:r>
          </a:p>
          <a:p>
            <a:r>
              <a:rPr lang="en-US" dirty="0"/>
              <a:t>Is your EMR platform fixed or flexible – </a:t>
            </a:r>
            <a:r>
              <a:rPr lang="en-US" dirty="0" err="1"/>
              <a:t>Meditech</a:t>
            </a:r>
            <a:r>
              <a:rPr lang="en-US" dirty="0"/>
              <a:t> vs. Epic?</a:t>
            </a:r>
          </a:p>
          <a:p>
            <a:r>
              <a:rPr lang="en-US" dirty="0"/>
              <a:t>Will your EMR need to interface with other niche systems – PACS, LAB, Nighthawk – how will the appropriate access/ security be maintained?</a:t>
            </a:r>
          </a:p>
          <a:p>
            <a:r>
              <a:rPr lang="en-US" dirty="0"/>
              <a:t>What other systems will interface with your EMR to support documentation?</a:t>
            </a:r>
          </a:p>
          <a:p>
            <a:r>
              <a:rPr lang="en-US" dirty="0"/>
              <a:t>What additional infra-structure might be needed – upgraded secure </a:t>
            </a:r>
            <a:r>
              <a:rPr lang="en-US" dirty="0" err="1"/>
              <a:t>wifi</a:t>
            </a:r>
            <a:r>
              <a:rPr lang="en-US" dirty="0"/>
              <a:t> system?</a:t>
            </a:r>
          </a:p>
          <a:p>
            <a:pPr marL="0" lvl="0" indent="0">
              <a:buNone/>
            </a:pPr>
            <a:endParaRPr lang="en-US" dirty="0"/>
          </a:p>
          <a:p>
            <a:endParaRPr lang="en-US" dirty="0"/>
          </a:p>
        </p:txBody>
      </p:sp>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22123"/>
            <a:ext cx="1516944" cy="14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49077478"/>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9632"/>
            <a:ext cx="8077200" cy="949568"/>
          </a:xfrm>
        </p:spPr>
        <p:txBody>
          <a:bodyPr>
            <a:normAutofit/>
          </a:bodyPr>
          <a:lstStyle/>
          <a:p>
            <a:r>
              <a:rPr lang="en-US" dirty="0"/>
              <a:t>		Hazards</a:t>
            </a:r>
          </a:p>
        </p:txBody>
      </p:sp>
      <p:sp>
        <p:nvSpPr>
          <p:cNvPr id="5" name="Content Placeholder 4"/>
          <p:cNvSpPr>
            <a:spLocks noGrp="1"/>
          </p:cNvSpPr>
          <p:nvPr>
            <p:ph idx="1"/>
            <p:custDataLst>
              <p:tags r:id="rId2"/>
            </p:custDataLst>
          </p:nvPr>
        </p:nvSpPr>
        <p:spPr>
          <a:xfrm>
            <a:off x="762000" y="1401519"/>
            <a:ext cx="8077200" cy="4846881"/>
          </a:xfrm>
          <a:ln>
            <a:solidFill>
              <a:schemeClr val="accent1"/>
            </a:solidFill>
          </a:ln>
        </p:spPr>
        <p:txBody>
          <a:bodyPr>
            <a:normAutofit lnSpcReduction="10000"/>
          </a:bodyPr>
          <a:lstStyle/>
          <a:p>
            <a:r>
              <a:rPr lang="en-US" dirty="0"/>
              <a:t>Physical safety/security of servers and hardware?</a:t>
            </a:r>
          </a:p>
          <a:p>
            <a:r>
              <a:rPr lang="en-US" dirty="0"/>
              <a:t>Do you need a back-up, or mirrored system?</a:t>
            </a:r>
          </a:p>
          <a:p>
            <a:r>
              <a:rPr lang="en-US" dirty="0"/>
              <a:t>What will your access auditing trail be?</a:t>
            </a:r>
          </a:p>
          <a:p>
            <a:r>
              <a:rPr lang="en-US" dirty="0"/>
              <a:t>If you use mobile devices, will they be encrypted?</a:t>
            </a:r>
          </a:p>
          <a:p>
            <a:r>
              <a:rPr lang="en-US" dirty="0"/>
              <a:t>How will be sure that all systems have updated patches?</a:t>
            </a:r>
          </a:p>
          <a:p>
            <a:r>
              <a:rPr lang="en-US" dirty="0"/>
              <a:t>Cyber security concerns anyone?</a:t>
            </a:r>
          </a:p>
        </p:txBody>
      </p:sp>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1" y="76201"/>
            <a:ext cx="1142999" cy="132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9181" y="1219200"/>
            <a:ext cx="6819900" cy="4616648"/>
          </a:xfrm>
          <a:prstGeom prst="rect">
            <a:avLst/>
          </a:prstGeom>
          <a:solidFill>
            <a:schemeClr val="accent1"/>
          </a:solidFill>
        </p:spPr>
        <p:txBody>
          <a:bodyPr wrap="square" rtlCol="0">
            <a:spAutoFit/>
          </a:bodyPr>
          <a:lstStyle/>
          <a:p>
            <a:r>
              <a:rPr lang="en-US" sz="5400" dirty="0">
                <a:solidFill>
                  <a:schemeClr val="bg1"/>
                </a:solidFill>
              </a:rPr>
              <a:t>Current annual cost of cybersecurity globally is $500 Billion, by 2019 this is estimated to be $2 Trillion. </a:t>
            </a:r>
          </a:p>
          <a:p>
            <a:r>
              <a:rPr lang="en-US" sz="2400" dirty="0">
                <a:solidFill>
                  <a:schemeClr val="bg1"/>
                </a:solidFill>
              </a:rPr>
              <a:t>– Lam, Risk Manager,  </a:t>
            </a:r>
            <a:r>
              <a:rPr lang="en-US" sz="2400" dirty="0" err="1">
                <a:solidFill>
                  <a:schemeClr val="bg1"/>
                </a:solidFill>
              </a:rPr>
              <a:t>eTrade</a:t>
            </a:r>
            <a:r>
              <a:rPr lang="en-US" sz="2400" dirty="0">
                <a:solidFill>
                  <a:schemeClr val="bg1"/>
                </a:solidFill>
              </a:rPr>
              <a:t> , ASHRM 2017</a:t>
            </a:r>
            <a:endParaRPr lang="en-US" sz="5400" dirty="0">
              <a:solidFill>
                <a:schemeClr val="bg1"/>
              </a:solidFill>
            </a:endParaRPr>
          </a:p>
        </p:txBody>
      </p:sp>
    </p:spTree>
    <p:custDataLst>
      <p:tags r:id="rId1"/>
    </p:custDataLst>
    <p:extLst>
      <p:ext uri="{BB962C8B-B14F-4D97-AF65-F5344CB8AC3E}">
        <p14:creationId xmlns:p14="http://schemas.microsoft.com/office/powerpoint/2010/main" val="12773383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838200"/>
            <a:ext cx="5943600" cy="5105400"/>
          </a:xfrm>
          <a:prstGeom prst="rect">
            <a:avLst/>
          </a:prstGeom>
          <a:noFill/>
        </p:spPr>
        <p:txBody>
          <a:bodyPr wrap="square" rtlCol="0">
            <a:normAutofit fontScale="92500" lnSpcReduction="10000"/>
          </a:bodyPr>
          <a:lstStyle/>
          <a:p>
            <a:r>
              <a:rPr lang="en-US" sz="7200" dirty="0"/>
              <a:t>Oh, for the old days of paper. . . perhaps illegible handwriting wasn’t so bad.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p:txBody>
          <a:bodyPr/>
          <a:lstStyle/>
          <a:p>
            <a:r>
              <a:rPr lang="en-US" dirty="0"/>
              <a:t>And in other news . . . .</a:t>
            </a: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1388584"/>
            <a:ext cx="8750968" cy="208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6" cstate="email">
            <a:extLst>
              <a:ext uri="{28A0092B-C50C-407E-A947-70E740481C1C}">
                <a14:useLocalDpi xmlns:a14="http://schemas.microsoft.com/office/drawing/2010/main" val="0"/>
              </a:ext>
            </a:extLst>
          </a:blip>
          <a:srcRect/>
          <a:stretch>
            <a:fillRect/>
          </a:stretch>
        </p:blipFill>
        <p:spPr bwMode="auto">
          <a:xfrm>
            <a:off x="717884" y="2286000"/>
            <a:ext cx="8077200" cy="140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32183" y="3802151"/>
            <a:ext cx="7702217" cy="126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794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0400" y="1143000"/>
            <a:ext cx="5206554" cy="4038600"/>
          </a:xfrm>
          <a:prstGeom prst="rect">
            <a:avLst/>
          </a:prstGeom>
          <a:noFill/>
        </p:spPr>
        <p:txBody>
          <a:bodyPr wrap="square" rtlCol="0">
            <a:normAutofit fontScale="85000" lnSpcReduction="10000"/>
          </a:bodyPr>
          <a:lstStyle/>
          <a:p>
            <a:r>
              <a:rPr lang="en-US" sz="7200" dirty="0"/>
              <a:t>Technology is a Wonderful Thing . . . . When it works.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62255215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r>
              <a:rPr lang="en-US" sz="2400" dirty="0"/>
              <a:t>One Institutions Journey with Nuance Communications – </a:t>
            </a:r>
            <a:r>
              <a:rPr lang="en-US" sz="2400" dirty="0" err="1"/>
              <a:t>iChart</a:t>
            </a:r>
            <a:endParaRPr lang="en-US" sz="2400" dirty="0"/>
          </a:p>
          <a:p>
            <a:pPr marL="342900" indent="-342900">
              <a:buFont typeface="Arial" panose="020B0604020202020204" pitchFamily="34" charset="0"/>
              <a:buChar char="•"/>
            </a:pPr>
            <a:r>
              <a:rPr lang="en-US" sz="2400" dirty="0"/>
              <a:t>Voice recognition tool that turns dictated notes into transcribed notes</a:t>
            </a:r>
          </a:p>
          <a:p>
            <a:pPr marL="342900" indent="-342900">
              <a:buFont typeface="Arial" panose="020B0604020202020204" pitchFamily="34" charset="0"/>
              <a:buChar char="•"/>
            </a:pPr>
            <a:r>
              <a:rPr lang="en-US" sz="2400" dirty="0"/>
              <a:t>Provider dictates</a:t>
            </a:r>
          </a:p>
          <a:p>
            <a:pPr marL="342900" indent="-342900">
              <a:buFont typeface="Arial" panose="020B0604020202020204" pitchFamily="34" charset="0"/>
              <a:buChar char="•"/>
            </a:pPr>
            <a:r>
              <a:rPr lang="en-US" sz="2400" dirty="0"/>
              <a:t>Dictation goes to Nuance communications</a:t>
            </a:r>
          </a:p>
          <a:p>
            <a:pPr marL="342900" indent="-342900">
              <a:buFont typeface="Arial" panose="020B0604020202020204" pitchFamily="34" charset="0"/>
              <a:buChar char="•"/>
            </a:pPr>
            <a:r>
              <a:rPr lang="en-US" sz="2400" dirty="0"/>
              <a:t>Through the magic of technology, transcribed note “appears” in the EMR, assigned to the correct patient encounter for provider to review and sign electronically.</a:t>
            </a:r>
          </a:p>
          <a:p>
            <a:pPr marL="342900" indent="-342900">
              <a:buFont typeface="Arial" panose="020B0604020202020204" pitchFamily="34" charset="0"/>
              <a:buChar char="•"/>
            </a:pPr>
            <a:r>
              <a:rPr lang="en-US" sz="2400" dirty="0"/>
              <a:t>Signed contract with vendor 9/2008</a:t>
            </a:r>
          </a:p>
          <a:p>
            <a:pPr marL="342900" indent="-342900">
              <a:buFont typeface="Arial" panose="020B0604020202020204" pitchFamily="34" charset="0"/>
              <a:buChar char="•"/>
            </a:pPr>
            <a:r>
              <a:rPr lang="en-US" sz="2400" dirty="0"/>
              <a:t>Upwards of 80% of providers used the system</a:t>
            </a:r>
          </a:p>
          <a:p>
            <a:pPr marL="342900" indent="-342900">
              <a:buFont typeface="Arial" panose="020B0604020202020204" pitchFamily="34" charset="0"/>
              <a:buChar char="•"/>
            </a:pPr>
            <a:r>
              <a:rPr lang="en-US" sz="2400" dirty="0"/>
              <a:t>Cost-effective, more efficient transcription service</a:t>
            </a:r>
          </a:p>
          <a:p>
            <a:pPr marL="342900" indent="-342900">
              <a:buFont typeface="Arial" panose="020B0604020202020204" pitchFamily="34" charset="0"/>
              <a:buChar char="•"/>
            </a:pPr>
            <a:r>
              <a:rPr lang="en-US" sz="2400" dirty="0"/>
              <a:t>A few specialty areas maintained their own transcription services</a:t>
            </a:r>
          </a:p>
          <a:p>
            <a:pPr marL="342900" indent="-342900">
              <a:buFont typeface="Arial" panose="020B0604020202020204" pitchFamily="34" charset="0"/>
              <a:buChar char="•"/>
            </a:pPr>
            <a:endParaRPr lang="en-US" sz="2400" dirty="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p:txBody>
          <a:bodyPr/>
          <a:lstStyle/>
          <a:p>
            <a:r>
              <a:rPr lang="en-US" dirty="0"/>
              <a:t>Until June 27, 2017 . . . . . . </a:t>
            </a:r>
          </a:p>
        </p:txBody>
      </p:sp>
      <p:sp>
        <p:nvSpPr>
          <p:cNvPr id="3" name="Content Placeholder 2"/>
          <p:cNvSpPr>
            <a:spLocks noGrp="1"/>
          </p:cNvSpPr>
          <p:nvPr>
            <p:ph idx="1"/>
          </p:nvPr>
        </p:nvSpPr>
        <p:spPr/>
        <p:txBody>
          <a:bodyPr>
            <a:normAutofit fontScale="92500" lnSpcReduction="20000"/>
          </a:bodyPr>
          <a:lstStyle/>
          <a:p>
            <a:r>
              <a:rPr lang="en-US" dirty="0"/>
              <a:t>IT staff became aware that the backlog of dictated audio files were building in the queue, and transcribed notes were not being filed in the EMR</a:t>
            </a:r>
          </a:p>
          <a:p>
            <a:r>
              <a:rPr lang="en-US" dirty="0"/>
              <a:t>Contact with Nuance Communications revealed they had been the target of a malware attack (</a:t>
            </a:r>
            <a:r>
              <a:rPr lang="en-US" dirty="0" err="1"/>
              <a:t>NotPetya</a:t>
            </a:r>
            <a:r>
              <a:rPr lang="en-US" dirty="0"/>
              <a:t>) which crashed their entire platform supporting </a:t>
            </a:r>
            <a:r>
              <a:rPr lang="en-US" dirty="0" err="1"/>
              <a:t>iChart</a:t>
            </a:r>
            <a:r>
              <a:rPr lang="en-US" dirty="0"/>
              <a:t> transcription services (Not confirmed until July 25, 2017)</a:t>
            </a:r>
          </a:p>
          <a:p>
            <a:r>
              <a:rPr lang="en-US" dirty="0"/>
              <a:t>No date of resumption of services available</a:t>
            </a:r>
          </a:p>
        </p:txBody>
      </p:sp>
    </p:spTree>
    <p:extLst>
      <p:ext uri="{BB962C8B-B14F-4D97-AF65-F5344CB8AC3E}">
        <p14:creationId xmlns:p14="http://schemas.microsoft.com/office/powerpoint/2010/main" val="3318734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a:xfrm>
            <a:off x="990600" y="269632"/>
            <a:ext cx="7848600" cy="1143000"/>
          </a:xfrm>
        </p:spPr>
        <p:txBody>
          <a:bodyPr>
            <a:normAutofit/>
          </a:bodyPr>
          <a:lstStyle/>
          <a:p>
            <a:r>
              <a:rPr lang="en-US" sz="3600" dirty="0"/>
              <a:t>June 27, 2017 to Sept. 30, 2017</a:t>
            </a:r>
          </a:p>
        </p:txBody>
      </p:sp>
      <p:sp>
        <p:nvSpPr>
          <p:cNvPr id="3" name="Content Placeholder 2"/>
          <p:cNvSpPr>
            <a:spLocks noGrp="1"/>
          </p:cNvSpPr>
          <p:nvPr>
            <p:ph idx="1"/>
          </p:nvPr>
        </p:nvSpPr>
        <p:spPr>
          <a:xfrm>
            <a:off x="990600" y="1219200"/>
            <a:ext cx="7848600" cy="4800599"/>
          </a:xfrm>
        </p:spPr>
        <p:txBody>
          <a:bodyPr>
            <a:normAutofit fontScale="92500"/>
          </a:bodyPr>
          <a:lstStyle/>
          <a:p>
            <a:r>
              <a:rPr lang="en-US" sz="2400" dirty="0"/>
              <a:t>Instituted emergency operations as we had staff doing activities that were not their “normal duties”</a:t>
            </a:r>
          </a:p>
          <a:p>
            <a:r>
              <a:rPr lang="en-US" sz="2400" dirty="0"/>
              <a:t>Worked with providers to find those who would manually enter critical notes, and use other voice recognition software within our EMR (Dragon) to support operations and patient flow.</a:t>
            </a:r>
          </a:p>
          <a:p>
            <a:r>
              <a:rPr lang="en-US" sz="2400" dirty="0"/>
              <a:t>Watched the audio file backlog grow to upwards of 1500 files</a:t>
            </a:r>
          </a:p>
          <a:p>
            <a:r>
              <a:rPr lang="en-US" sz="2400" dirty="0"/>
              <a:t>Talked with Nuance daily to determine their “recovery date” for services</a:t>
            </a:r>
          </a:p>
          <a:p>
            <a:r>
              <a:rPr lang="en-US" sz="2400" dirty="0"/>
              <a:t>Scrambled to find transcription services, internally and through external vendor and set up connections for them to access the audio files to transcribe</a:t>
            </a:r>
          </a:p>
          <a:p>
            <a:r>
              <a:rPr lang="en-US" sz="2400" dirty="0"/>
              <a:t>Developed work arounds for IT analysts to file dictated notes in the EMR</a:t>
            </a:r>
          </a:p>
        </p:txBody>
      </p:sp>
    </p:spTree>
    <p:extLst>
      <p:ext uri="{BB962C8B-B14F-4D97-AF65-F5344CB8AC3E}">
        <p14:creationId xmlns:p14="http://schemas.microsoft.com/office/powerpoint/2010/main" val="4733599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a:xfrm>
            <a:off x="990600" y="269632"/>
            <a:ext cx="7848600" cy="1143000"/>
          </a:xfrm>
        </p:spPr>
        <p:txBody>
          <a:bodyPr>
            <a:normAutofit/>
          </a:bodyPr>
          <a:lstStyle/>
          <a:p>
            <a:r>
              <a:rPr lang="en-US" sz="3600" dirty="0"/>
              <a:t>June 27, 2017 to Sept. 30, 2017</a:t>
            </a:r>
          </a:p>
        </p:txBody>
      </p:sp>
      <p:sp>
        <p:nvSpPr>
          <p:cNvPr id="3" name="Content Placeholder 2"/>
          <p:cNvSpPr>
            <a:spLocks noGrp="1"/>
          </p:cNvSpPr>
          <p:nvPr>
            <p:ph idx="1"/>
          </p:nvPr>
        </p:nvSpPr>
        <p:spPr>
          <a:xfrm>
            <a:off x="1131620" y="1219200"/>
            <a:ext cx="7707580" cy="5181600"/>
          </a:xfrm>
        </p:spPr>
        <p:txBody>
          <a:bodyPr>
            <a:normAutofit fontScale="92500" lnSpcReduction="20000"/>
          </a:bodyPr>
          <a:lstStyle/>
          <a:p>
            <a:r>
              <a:rPr lang="en-US" sz="2400" dirty="0"/>
              <a:t>Put Cyber insurance carrier on notice of potential claim – rider for third party vendor</a:t>
            </a:r>
          </a:p>
          <a:p>
            <a:r>
              <a:rPr lang="en-US" sz="2400" dirty="0"/>
              <a:t>Completed a HIPAA risk analysis to assure we had no lost PHI or data, and no breach reporting requirement</a:t>
            </a:r>
          </a:p>
          <a:p>
            <a:r>
              <a:rPr lang="en-US" sz="2400" dirty="0"/>
              <a:t>After extensive discussion with Nuance, determined that </a:t>
            </a:r>
            <a:r>
              <a:rPr lang="en-US" sz="2400" dirty="0" err="1"/>
              <a:t>iChart</a:t>
            </a:r>
            <a:r>
              <a:rPr lang="en-US" sz="2400" dirty="0"/>
              <a:t> was a “sun-</a:t>
            </a:r>
            <a:r>
              <a:rPr lang="en-US" sz="2400" dirty="0" err="1"/>
              <a:t>setted</a:t>
            </a:r>
            <a:r>
              <a:rPr lang="en-US" sz="2400" dirty="0"/>
              <a:t> program” no longer supported, and realized IT would need to do a build that normally takes 3 months ASAP, to support the new platform – build completed in 3 weeks.</a:t>
            </a:r>
          </a:p>
          <a:p>
            <a:r>
              <a:rPr lang="en-US" sz="2400" dirty="0"/>
              <a:t>July 25 – Met with IT staff to discuss concerns of confidentiality with “alternate duties”</a:t>
            </a:r>
          </a:p>
          <a:p>
            <a:r>
              <a:rPr lang="en-US" sz="2400" dirty="0"/>
              <a:t>Aug. 30, 2017 went live on new Nuance transcription platform</a:t>
            </a:r>
          </a:p>
          <a:p>
            <a:r>
              <a:rPr lang="en-US" sz="2400" dirty="0"/>
              <a:t>Internally worked remaining 850 audio files on the server</a:t>
            </a:r>
          </a:p>
          <a:p>
            <a:r>
              <a:rPr lang="en-US" sz="2400" dirty="0"/>
              <a:t>Sept. 30, 2017 resumed normal operations</a:t>
            </a:r>
          </a:p>
          <a:p>
            <a:r>
              <a:rPr lang="en-US" sz="2400" dirty="0"/>
              <a:t>Left to do - IT to run application to correct author of the dictated reports</a:t>
            </a:r>
          </a:p>
          <a:p>
            <a:r>
              <a:rPr lang="en-US" sz="2400" dirty="0"/>
              <a:t>Preparing proof of loss for insurance</a:t>
            </a:r>
          </a:p>
        </p:txBody>
      </p:sp>
    </p:spTree>
    <p:extLst>
      <p:ext uri="{BB962C8B-B14F-4D97-AF65-F5344CB8AC3E}">
        <p14:creationId xmlns:p14="http://schemas.microsoft.com/office/powerpoint/2010/main" val="4823965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dirty="0"/>
              <a:t>Learning Objectives</a:t>
            </a:r>
          </a:p>
        </p:txBody>
      </p:sp>
      <p:sp>
        <p:nvSpPr>
          <p:cNvPr id="3" name="Content Placeholder 2"/>
          <p:cNvSpPr>
            <a:spLocks noGrp="1"/>
          </p:cNvSpPr>
          <p:nvPr>
            <p:ph sz="half" idx="1"/>
            <p:custDataLst>
              <p:tags r:id="rId3"/>
            </p:custDataLst>
          </p:nvPr>
        </p:nvSpPr>
        <p:spPr>
          <a:xfrm>
            <a:off x="838200" y="1524001"/>
            <a:ext cx="4343400" cy="4343400"/>
          </a:xfrm>
        </p:spPr>
        <p:txBody>
          <a:bodyPr>
            <a:normAutofit fontScale="92500"/>
          </a:bodyPr>
          <a:lstStyle/>
          <a:p>
            <a:pPr lvl="0"/>
            <a:r>
              <a:rPr lang="en-US" sz="3000" dirty="0"/>
              <a:t>Identify challenges of converting from paper to electronic records</a:t>
            </a:r>
          </a:p>
          <a:p>
            <a:pPr lvl="0"/>
            <a:r>
              <a:rPr lang="en-US" sz="3000" dirty="0"/>
              <a:t>Identify challenges of converting from electronic to electronic records</a:t>
            </a:r>
          </a:p>
          <a:p>
            <a:r>
              <a:rPr lang="en-US" sz="3000" dirty="0"/>
              <a:t>Identify the importance of workflow mapping prior </a:t>
            </a:r>
          </a:p>
          <a:p>
            <a:endParaRPr lang="en-US" sz="3600" dirty="0"/>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6400" y="1600200"/>
            <a:ext cx="3117953"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a:xfrm>
            <a:off x="1131620" y="269632"/>
            <a:ext cx="7707580" cy="797168"/>
          </a:xfrm>
        </p:spPr>
        <p:txBody>
          <a:bodyPr>
            <a:normAutofit/>
          </a:bodyPr>
          <a:lstStyle/>
          <a:p>
            <a:r>
              <a:rPr lang="en-US" sz="3600" dirty="0"/>
              <a:t>What we learned . . . . . . .</a:t>
            </a:r>
          </a:p>
        </p:txBody>
      </p:sp>
      <p:sp>
        <p:nvSpPr>
          <p:cNvPr id="3" name="Content Placeholder 2"/>
          <p:cNvSpPr>
            <a:spLocks noGrp="1"/>
          </p:cNvSpPr>
          <p:nvPr>
            <p:ph idx="1"/>
          </p:nvPr>
        </p:nvSpPr>
        <p:spPr>
          <a:xfrm>
            <a:off x="1131620" y="1066800"/>
            <a:ext cx="7707580" cy="5105399"/>
          </a:xfrm>
        </p:spPr>
        <p:txBody>
          <a:bodyPr>
            <a:normAutofit/>
          </a:bodyPr>
          <a:lstStyle/>
          <a:p>
            <a:r>
              <a:rPr lang="en-US" sz="2400" dirty="0"/>
              <a:t>Daily Operations and Safety huddles helped keep the organization informed of what was going on, fixes being put in place, and helped enlist support of providers to do manual entry and use alternate dictation software</a:t>
            </a:r>
          </a:p>
          <a:p>
            <a:r>
              <a:rPr lang="en-US" sz="2400" dirty="0"/>
              <a:t>Our configuration stored the audio files on our internal servers, other users stored on Nuances servers, had that been our case, we would have lost our audio files, and had a reportable breach</a:t>
            </a:r>
          </a:p>
          <a:p>
            <a:r>
              <a:rPr lang="en-US" sz="2400" dirty="0"/>
              <a:t>Two weeks prior to this event our IT staff had installed a patch to our servers which prevented our systems from being affected by the malware that took Nuance down.</a:t>
            </a:r>
          </a:p>
        </p:txBody>
      </p:sp>
    </p:spTree>
    <p:extLst>
      <p:ext uri="{BB962C8B-B14F-4D97-AF65-F5344CB8AC3E}">
        <p14:creationId xmlns:p14="http://schemas.microsoft.com/office/powerpoint/2010/main" val="96312472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625873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7" name="TextBox 6"/>
          <p:cNvSpPr txBox="1"/>
          <p:nvPr/>
        </p:nvSpPr>
        <p:spPr>
          <a:xfrm>
            <a:off x="1524000" y="381000"/>
            <a:ext cx="7010400" cy="5791200"/>
          </a:xfrm>
          <a:prstGeom prst="rect">
            <a:avLst/>
          </a:prstGeom>
          <a:noFill/>
        </p:spPr>
        <p:txBody>
          <a:bodyPr wrap="square" rtlCol="0">
            <a:normAutofit/>
          </a:bodyPr>
          <a:lstStyle/>
          <a:p>
            <a:pPr marL="342900" indent="-342900">
              <a:buFont typeface="Arial" panose="020B0604020202020204" pitchFamily="34" charset="0"/>
              <a:buChar char="•"/>
            </a:pPr>
            <a:endParaRPr lang="en-US" sz="2400" dirty="0"/>
          </a:p>
        </p:txBody>
      </p:sp>
      <p:sp>
        <p:nvSpPr>
          <p:cNvPr id="2" name="Title 1"/>
          <p:cNvSpPr>
            <a:spLocks noGrp="1"/>
          </p:cNvSpPr>
          <p:nvPr>
            <p:ph type="title"/>
          </p:nvPr>
        </p:nvSpPr>
        <p:spPr>
          <a:xfrm>
            <a:off x="1131620" y="269632"/>
            <a:ext cx="7707580" cy="797168"/>
          </a:xfrm>
        </p:spPr>
        <p:txBody>
          <a:bodyPr>
            <a:normAutofit/>
          </a:bodyPr>
          <a:lstStyle/>
          <a:p>
            <a:r>
              <a:rPr lang="en-US" sz="3600" dirty="0"/>
              <a:t>What we learned . . . . . . .</a:t>
            </a:r>
          </a:p>
        </p:txBody>
      </p:sp>
      <p:sp>
        <p:nvSpPr>
          <p:cNvPr id="3" name="Content Placeholder 2"/>
          <p:cNvSpPr>
            <a:spLocks noGrp="1"/>
          </p:cNvSpPr>
          <p:nvPr>
            <p:ph idx="1"/>
          </p:nvPr>
        </p:nvSpPr>
        <p:spPr>
          <a:xfrm>
            <a:off x="1131620" y="1066800"/>
            <a:ext cx="7707580" cy="5105399"/>
          </a:xfrm>
        </p:spPr>
        <p:txBody>
          <a:bodyPr>
            <a:normAutofit/>
          </a:bodyPr>
          <a:lstStyle/>
          <a:p>
            <a:r>
              <a:rPr lang="en-US" sz="2400" dirty="0"/>
              <a:t>Notices of the </a:t>
            </a:r>
            <a:r>
              <a:rPr lang="en-US" sz="2400" dirty="0" err="1"/>
              <a:t>iChart</a:t>
            </a:r>
            <a:r>
              <a:rPr lang="en-US" sz="2400" dirty="0"/>
              <a:t> being sun-</a:t>
            </a:r>
            <a:r>
              <a:rPr lang="en-US" sz="2400" dirty="0" err="1"/>
              <a:t>setted</a:t>
            </a:r>
            <a:r>
              <a:rPr lang="en-US" sz="2400" dirty="0"/>
              <a:t> went to leadership in the transcription department, not IT.  Since the Transcription department liked the current system and did not want to learn a new system, notices were ignored and not acted upon.</a:t>
            </a:r>
          </a:p>
          <a:p>
            <a:r>
              <a:rPr lang="en-US" sz="2400" dirty="0"/>
              <a:t>By implementing emergency operations, and having staff complete alternate duties, we were able to maintain operations, without any loss in billing revenue, or affecting patient care</a:t>
            </a:r>
          </a:p>
          <a:p>
            <a:endParaRPr lang="en-US" sz="2400" dirty="0"/>
          </a:p>
        </p:txBody>
      </p:sp>
    </p:spTree>
    <p:extLst>
      <p:ext uri="{BB962C8B-B14F-4D97-AF65-F5344CB8AC3E}">
        <p14:creationId xmlns:p14="http://schemas.microsoft.com/office/powerpoint/2010/main" val="74772477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914400"/>
            <a:ext cx="5868692" cy="4572000"/>
          </a:xfrm>
        </p:spPr>
        <p:txBody>
          <a:bodyPr>
            <a:normAutofit fontScale="90000"/>
          </a:bodyPr>
          <a:lstStyle/>
          <a:p>
            <a:r>
              <a:rPr lang="en-US" sz="5400" dirty="0"/>
              <a:t>What EMR do you use?</a:t>
            </a:r>
            <a:br>
              <a:rPr lang="en-US" sz="5400" dirty="0"/>
            </a:br>
            <a:br>
              <a:rPr lang="en-US" sz="5400" dirty="0"/>
            </a:br>
            <a:r>
              <a:rPr lang="en-US" sz="5400" dirty="0"/>
              <a:t>What ERM concerns are you thinking about now?</a:t>
            </a:r>
          </a:p>
        </p:txBody>
      </p:sp>
      <p:pic>
        <p:nvPicPr>
          <p:cNvPr id="3074" name="Picture 2" descr="Image result for clip art typewriter">
            <a:hlinkClick r:id="rId3" tooltip="Search images of clip art typewrit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5" y="3492285"/>
            <a:ext cx="3065004" cy="222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48541448"/>
              </p:ext>
            </p:extLst>
          </p:nvPr>
        </p:nvGraphicFramePr>
        <p:xfrm>
          <a:off x="1828800" y="1752600"/>
          <a:ext cx="6705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a:t>Today’s Overview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381000"/>
            <a:ext cx="8001000" cy="5791200"/>
          </a:xfrm>
          <a:prstGeom prst="rect">
            <a:avLst/>
          </a:prstGeom>
          <a:noFill/>
        </p:spPr>
        <p:txBody>
          <a:bodyPr wrap="square" rtlCol="0">
            <a:normAutofit/>
          </a:bodyPr>
          <a:lstStyle/>
          <a:p>
            <a:r>
              <a:rPr lang="en-US" sz="4400" dirty="0"/>
              <a:t>Let’s start with the Domains:</a:t>
            </a:r>
          </a:p>
          <a:p>
            <a:pPr marL="285750" indent="-285750">
              <a:buFont typeface="Arial" panose="020B0604020202020204" pitchFamily="34" charset="0"/>
              <a:buChar char="•"/>
            </a:pPr>
            <a:endParaRPr lang="en-US" sz="1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0"/>
            <a:ext cx="7765662" cy="16476125"/>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581" y="1019482"/>
            <a:ext cx="2718619" cy="56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43200" y="1014566"/>
            <a:ext cx="2900516"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91199" y="1019482"/>
            <a:ext cx="27146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1" y="5638800"/>
            <a:ext cx="3200400" cy="646331"/>
          </a:xfrm>
          <a:prstGeom prst="rect">
            <a:avLst/>
          </a:prstGeom>
          <a:noFill/>
        </p:spPr>
        <p:txBody>
          <a:bodyPr wrap="square" rtlCol="0">
            <a:spAutoFit/>
          </a:bodyPr>
          <a:lstStyle/>
          <a:p>
            <a:r>
              <a:rPr lang="en-US" dirty="0"/>
              <a:t>http://www.ashrm.org/resources/pdf/ERM-Tool_final.pdf</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 calcmode="lin" valueType="num">
                                      <p:cBhvr>
                                        <p:cTn id="15" dur="1000" fill="hold"/>
                                        <p:tgtEl>
                                          <p:spTgt spid="1027"/>
                                        </p:tgtEl>
                                        <p:attrNameLst>
                                          <p:attrName>style.rotation</p:attrName>
                                        </p:attrNameLst>
                                      </p:cBhvr>
                                      <p:tavLst>
                                        <p:tav tm="0">
                                          <p:val>
                                            <p:fltVal val="90"/>
                                          </p:val>
                                        </p:tav>
                                        <p:tav tm="100000">
                                          <p:val>
                                            <p:fltVal val="0"/>
                                          </p:val>
                                        </p:tav>
                                      </p:tavLst>
                                    </p:anim>
                                    <p:animEffect transition="in" filter="fade">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2000"/>
                                        <p:tgtEl>
                                          <p:spTgt spid="1028"/>
                                        </p:tgtEl>
                                      </p:cBhvr>
                                    </p:animEffect>
                                    <p:anim calcmode="lin" valueType="num">
                                      <p:cBhvr>
                                        <p:cTn id="22" dur="2000" fill="hold"/>
                                        <p:tgtEl>
                                          <p:spTgt spid="1028"/>
                                        </p:tgtEl>
                                        <p:attrNameLst>
                                          <p:attrName>ppt_w</p:attrName>
                                        </p:attrNameLst>
                                      </p:cBhvr>
                                      <p:tavLst>
                                        <p:tav tm="0" fmla="#ppt_w*sin(2.5*pi*$)">
                                          <p:val>
                                            <p:fltVal val="0"/>
                                          </p:val>
                                        </p:tav>
                                        <p:tav tm="100000">
                                          <p:val>
                                            <p:fltVal val="1"/>
                                          </p:val>
                                        </p:tav>
                                      </p:tavLst>
                                    </p:anim>
                                    <p:anim calcmode="lin" valueType="num">
                                      <p:cBhvr>
                                        <p:cTn id="23"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Operational</a:t>
            </a:r>
          </a:p>
        </p:txBody>
      </p:sp>
      <p:sp>
        <p:nvSpPr>
          <p:cNvPr id="5" name="Content Placeholder 4"/>
          <p:cNvSpPr>
            <a:spLocks noGrp="1"/>
          </p:cNvSpPr>
          <p:nvPr>
            <p:ph idx="1"/>
            <p:custDataLst>
              <p:tags r:id="rId2"/>
            </p:custDataLst>
          </p:nvPr>
        </p:nvSpPr>
        <p:spPr>
          <a:xfrm>
            <a:off x="762000" y="1323668"/>
            <a:ext cx="8077200" cy="5153332"/>
          </a:xfrm>
          <a:ln>
            <a:solidFill>
              <a:schemeClr val="accent1"/>
            </a:solidFill>
          </a:ln>
        </p:spPr>
        <p:txBody>
          <a:bodyPr>
            <a:normAutofit/>
          </a:bodyPr>
          <a:lstStyle/>
          <a:p>
            <a:r>
              <a:rPr lang="en-US" dirty="0"/>
              <a:t>Impact on operations during migration</a:t>
            </a:r>
          </a:p>
          <a:p>
            <a:r>
              <a:rPr lang="en-US" dirty="0"/>
              <a:t>Staff training requirements, how will time be covered to continue services</a:t>
            </a:r>
          </a:p>
          <a:p>
            <a:r>
              <a:rPr lang="en-US" dirty="0"/>
              <a:t>How long will you need to run “dual” systems </a:t>
            </a:r>
          </a:p>
          <a:p>
            <a:r>
              <a:rPr lang="en-US" dirty="0"/>
              <a:t>What information do payers/regulators need and how will they access in new system</a:t>
            </a:r>
          </a:p>
          <a:p>
            <a:r>
              <a:rPr lang="en-US" dirty="0"/>
              <a:t>How will you release requested medical records?</a:t>
            </a:r>
          </a:p>
          <a:p>
            <a:endParaRPr lang="en-US"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8871" y="304800"/>
            <a:ext cx="1727056" cy="101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Clinical/Patient Safety</a:t>
            </a:r>
          </a:p>
        </p:txBody>
      </p:sp>
      <p:sp>
        <p:nvSpPr>
          <p:cNvPr id="5" name="Content Placeholder 4"/>
          <p:cNvSpPr>
            <a:spLocks noGrp="1"/>
          </p:cNvSpPr>
          <p:nvPr>
            <p:ph idx="1"/>
            <p:custDataLst>
              <p:tags r:id="rId2"/>
            </p:custDataLst>
          </p:nvPr>
        </p:nvSpPr>
        <p:spPr>
          <a:xfrm>
            <a:off x="762000" y="1596413"/>
            <a:ext cx="8077200" cy="4728187"/>
          </a:xfrm>
          <a:ln>
            <a:solidFill>
              <a:schemeClr val="accent1"/>
            </a:solidFill>
          </a:ln>
        </p:spPr>
        <p:txBody>
          <a:bodyPr>
            <a:normAutofit fontScale="92500" lnSpcReduction="20000"/>
          </a:bodyPr>
          <a:lstStyle/>
          <a:p>
            <a:r>
              <a:rPr lang="en-US" dirty="0"/>
              <a:t>How will new system impact documentation – flowcharts, documentation by exception</a:t>
            </a:r>
          </a:p>
          <a:p>
            <a:r>
              <a:rPr lang="en-US" dirty="0"/>
              <a:t>Access to computers in clinical area – How will they be kept clean?</a:t>
            </a:r>
          </a:p>
          <a:p>
            <a:r>
              <a:rPr lang="en-US" dirty="0"/>
              <a:t>What clinical quality metrics are available, how robust is the reporting?</a:t>
            </a:r>
          </a:p>
          <a:p>
            <a:r>
              <a:rPr lang="en-US" dirty="0"/>
              <a:t>What will your downtime procedures be?</a:t>
            </a:r>
          </a:p>
          <a:p>
            <a:r>
              <a:rPr lang="en-US" dirty="0"/>
              <a:t>What documentation policies/procedures need to updated to support the EMR?</a:t>
            </a:r>
          </a:p>
          <a:p>
            <a:r>
              <a:rPr lang="en-US" dirty="0"/>
              <a:t>What impact will the EMR have on patient experience – How will you message?</a:t>
            </a:r>
          </a:p>
          <a:p>
            <a:endParaRPr lang="en-US" dirty="0"/>
          </a:p>
          <a:p>
            <a:endParaRPr lang="en-US" dirty="0"/>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152401"/>
            <a:ext cx="209396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32255696"/>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Strategic</a:t>
            </a:r>
          </a:p>
        </p:txBody>
      </p:sp>
      <p:sp>
        <p:nvSpPr>
          <p:cNvPr id="5" name="Content Placeholder 4"/>
          <p:cNvSpPr>
            <a:spLocks noGrp="1"/>
          </p:cNvSpPr>
          <p:nvPr>
            <p:ph idx="1"/>
            <p:custDataLst>
              <p:tags r:id="rId2"/>
            </p:custDataLst>
          </p:nvPr>
        </p:nvSpPr>
        <p:spPr>
          <a:xfrm>
            <a:off x="762000" y="1471247"/>
            <a:ext cx="8077200" cy="4624753"/>
          </a:xfrm>
          <a:ln>
            <a:solidFill>
              <a:schemeClr val="accent1"/>
            </a:solidFill>
          </a:ln>
        </p:spPr>
        <p:txBody>
          <a:bodyPr>
            <a:normAutofit/>
          </a:bodyPr>
          <a:lstStyle/>
          <a:p>
            <a:r>
              <a:rPr lang="en-US" dirty="0"/>
              <a:t>What strategic advantage does an EMR give your organization?</a:t>
            </a:r>
          </a:p>
          <a:p>
            <a:r>
              <a:rPr lang="en-US" dirty="0"/>
              <a:t>Is senior leadership aware of “ramp up time” and have realistic outcomes of the cost/value of the investment?</a:t>
            </a:r>
          </a:p>
          <a:p>
            <a:r>
              <a:rPr lang="en-US" dirty="0"/>
              <a:t>Will your EMR align with sharing information with other organizations patient receive services from?</a:t>
            </a:r>
          </a:p>
          <a:p>
            <a:endParaRPr lang="en-US" dirty="0"/>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1" y="76201"/>
            <a:ext cx="1295400" cy="139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96547633"/>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9632"/>
            <a:ext cx="8077200" cy="949568"/>
          </a:xfrm>
        </p:spPr>
        <p:txBody>
          <a:bodyPr/>
          <a:lstStyle/>
          <a:p>
            <a:r>
              <a:rPr lang="en-US" dirty="0"/>
              <a:t>	 Financial	</a:t>
            </a:r>
          </a:p>
        </p:txBody>
      </p:sp>
      <p:sp>
        <p:nvSpPr>
          <p:cNvPr id="5" name="Content Placeholder 4"/>
          <p:cNvSpPr>
            <a:spLocks noGrp="1"/>
          </p:cNvSpPr>
          <p:nvPr>
            <p:ph idx="1"/>
            <p:custDataLst>
              <p:tags r:id="rId2"/>
            </p:custDataLst>
          </p:nvPr>
        </p:nvSpPr>
        <p:spPr>
          <a:xfrm>
            <a:off x="762000" y="1457324"/>
            <a:ext cx="8077200" cy="4791075"/>
          </a:xfrm>
          <a:ln>
            <a:solidFill>
              <a:schemeClr val="accent1"/>
            </a:solidFill>
          </a:ln>
        </p:spPr>
        <p:txBody>
          <a:bodyPr>
            <a:normAutofit fontScale="92500" lnSpcReduction="20000"/>
          </a:bodyPr>
          <a:lstStyle/>
          <a:p>
            <a:r>
              <a:rPr lang="en-US" dirty="0"/>
              <a:t>Cost of the product</a:t>
            </a:r>
          </a:p>
          <a:p>
            <a:r>
              <a:rPr lang="en-US" dirty="0"/>
              <a:t>Functionality of system with billing/coding products you are using</a:t>
            </a:r>
          </a:p>
          <a:p>
            <a:r>
              <a:rPr lang="en-US" dirty="0"/>
              <a:t>Cost of hardware to support the software</a:t>
            </a:r>
          </a:p>
          <a:p>
            <a:r>
              <a:rPr lang="en-US" dirty="0"/>
              <a:t>What changes to your insurance portfolio are required?</a:t>
            </a:r>
          </a:p>
          <a:p>
            <a:r>
              <a:rPr lang="en-US" dirty="0"/>
              <a:t>Consider the potential decrease efficiency in operations during learning curve of users of the new system</a:t>
            </a:r>
          </a:p>
          <a:p>
            <a:r>
              <a:rPr lang="en-US" dirty="0"/>
              <a:t>If you will need interfaces in the future, what will the cost be?</a:t>
            </a:r>
          </a:p>
          <a:p>
            <a:endParaRPr lang="en-US" dirty="0"/>
          </a:p>
          <a:p>
            <a:endParaRPr lang="en-US" dirty="0"/>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6472" y="76200"/>
            <a:ext cx="1142999" cy="138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45732362"/>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69632"/>
            <a:ext cx="8077200" cy="1025768"/>
          </a:xfrm>
        </p:spPr>
        <p:txBody>
          <a:bodyPr/>
          <a:lstStyle/>
          <a:p>
            <a:r>
              <a:rPr lang="en-US" dirty="0"/>
              <a:t>		  Human Capital</a:t>
            </a:r>
          </a:p>
        </p:txBody>
      </p:sp>
      <p:sp>
        <p:nvSpPr>
          <p:cNvPr id="5" name="Content Placeholder 4"/>
          <p:cNvSpPr>
            <a:spLocks noGrp="1"/>
          </p:cNvSpPr>
          <p:nvPr>
            <p:ph idx="1"/>
            <p:custDataLst>
              <p:tags r:id="rId2"/>
            </p:custDataLst>
          </p:nvPr>
        </p:nvSpPr>
        <p:spPr>
          <a:xfrm>
            <a:off x="762000" y="1443037"/>
            <a:ext cx="8077200" cy="4450739"/>
          </a:xfrm>
          <a:ln>
            <a:solidFill>
              <a:schemeClr val="accent1"/>
            </a:solidFill>
          </a:ln>
        </p:spPr>
        <p:txBody>
          <a:bodyPr>
            <a:normAutofit/>
          </a:bodyPr>
          <a:lstStyle/>
          <a:p>
            <a:r>
              <a:rPr lang="en-US" dirty="0"/>
              <a:t>Finding IT analysts and support staff – hen’s teeth</a:t>
            </a:r>
          </a:p>
          <a:p>
            <a:r>
              <a:rPr lang="en-US" dirty="0"/>
              <a:t>What clinical </a:t>
            </a:r>
            <a:r>
              <a:rPr lang="en-US" dirty="0" err="1"/>
              <a:t>informatisist</a:t>
            </a:r>
            <a:r>
              <a:rPr lang="en-US" dirty="0"/>
              <a:t> support or staff will you need?</a:t>
            </a:r>
          </a:p>
          <a:p>
            <a:r>
              <a:rPr lang="en-US" dirty="0"/>
              <a:t>What “super-user” staffing will you need during go live to support staff in learning to use the system</a:t>
            </a:r>
          </a:p>
          <a:p>
            <a:endParaRPr lang="en-US" dirty="0"/>
          </a:p>
          <a:p>
            <a:endParaRPr lang="en-US" dirty="0"/>
          </a:p>
        </p:txBody>
      </p: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76200"/>
            <a:ext cx="2132266" cy="136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67125872"/>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1381</Words>
  <Application>Microsoft Office PowerPoint</Application>
  <PresentationFormat>On-screen Show (4:3)</PresentationFormat>
  <Paragraphs>130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Georgia</vt:lpstr>
      <vt:lpstr>Training</vt:lpstr>
      <vt:lpstr>Electronic Medical Record – Perils and Pitfalls</vt:lpstr>
      <vt:lpstr>Learning Objectives</vt:lpstr>
      <vt:lpstr>Today’s Overview </vt:lpstr>
      <vt:lpstr>PowerPoint Presentation</vt:lpstr>
      <vt:lpstr>  Operational</vt:lpstr>
      <vt:lpstr>    Clinical/Patient Safety</vt:lpstr>
      <vt:lpstr>   Strategic</vt:lpstr>
      <vt:lpstr>  Financial </vt:lpstr>
      <vt:lpstr>    Human Capital</vt:lpstr>
      <vt:lpstr>    Legal/Regulatory</vt:lpstr>
      <vt:lpstr>    Technology</vt:lpstr>
      <vt:lpstr>  Hazards</vt:lpstr>
      <vt:lpstr>PowerPoint Presentation</vt:lpstr>
      <vt:lpstr>And in other news . . . .</vt:lpstr>
      <vt:lpstr>PowerPoint Presentation</vt:lpstr>
      <vt:lpstr>PowerPoint Presentation</vt:lpstr>
      <vt:lpstr>Until June 27, 2017 . . . . . . </vt:lpstr>
      <vt:lpstr>June 27, 2017 to Sept. 30, 2017</vt:lpstr>
      <vt:lpstr>June 27, 2017 to Sept. 30, 2017</vt:lpstr>
      <vt:lpstr>What we learned . . . . . . .</vt:lpstr>
      <vt:lpstr>What we learned . . . . . . .</vt:lpstr>
      <vt:lpstr>What EMR do you use?  What ERM concerns are you thinking about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2017-11-02T18:10:23Z</dcterms:created>
  <dcterms:modified xsi:type="dcterms:W3CDTF">2017-11-07T19:23:51Z</dcterms:modified>
</cp:coreProperties>
</file>