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5" r:id="rId3"/>
    <p:sldId id="258" r:id="rId4"/>
    <p:sldId id="259" r:id="rId5"/>
    <p:sldId id="260" r:id="rId6"/>
    <p:sldId id="261" r:id="rId7"/>
    <p:sldId id="262" r:id="rId8"/>
    <p:sldId id="263" r:id="rId9"/>
    <p:sldId id="268" r:id="rId1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125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2"/>
          <p:cNvSpPr>
            <a:spLocks/>
          </p:cNvSpPr>
          <p:nvPr/>
        </p:nvSpPr>
        <p:spPr bwMode="auto">
          <a:xfrm>
            <a:off x="0" y="5646932"/>
            <a:ext cx="9144000" cy="1255226"/>
          </a:xfrm>
          <a:custGeom>
            <a:avLst/>
            <a:gdLst/>
            <a:ahLst/>
            <a:cxnLst>
              <a:cxn ang="0">
                <a:pos x="2448" y="389"/>
              </a:cxn>
              <a:cxn ang="0">
                <a:pos x="2448" y="140"/>
              </a:cxn>
              <a:cxn ang="0">
                <a:pos x="0" y="183"/>
              </a:cxn>
              <a:cxn ang="0">
                <a:pos x="0" y="389"/>
              </a:cxn>
              <a:cxn ang="0">
                <a:pos x="2448" y="389"/>
              </a:cxn>
            </a:cxnLst>
            <a:rect l="0" t="0" r="r" b="b"/>
            <a:pathLst>
              <a:path w="2448" h="389">
                <a:moveTo>
                  <a:pt x="2448" y="389"/>
                </a:moveTo>
                <a:cubicBezTo>
                  <a:pt x="2448" y="140"/>
                  <a:pt x="2448" y="140"/>
                  <a:pt x="2448" y="140"/>
                </a:cubicBezTo>
                <a:cubicBezTo>
                  <a:pt x="1158" y="0"/>
                  <a:pt x="339" y="128"/>
                  <a:pt x="0" y="183"/>
                </a:cubicBezTo>
                <a:cubicBezTo>
                  <a:pt x="0" y="389"/>
                  <a:pt x="0" y="389"/>
                  <a:pt x="0" y="389"/>
                </a:cubicBezTo>
                <a:lnTo>
                  <a:pt x="2448" y="389"/>
                </a:lnTo>
                <a:close/>
              </a:path>
            </a:pathLst>
          </a:custGeom>
          <a:solidFill>
            <a:srgbClr val="324363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5200" y="2819400"/>
            <a:ext cx="5638800" cy="457200"/>
          </a:xfrm>
        </p:spPr>
        <p:txBody>
          <a:bodyPr>
            <a:noAutofit/>
          </a:bodyPr>
          <a:lstStyle>
            <a:lvl1pPr algn="l">
              <a:defRPr sz="2800">
                <a:solidFill>
                  <a:srgbClr val="8899C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50" y="3324225"/>
            <a:ext cx="5105400" cy="40957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1">
                <a:solidFill>
                  <a:srgbClr val="F79646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906" y="5486400"/>
            <a:ext cx="9124156" cy="888051"/>
            <a:chOff x="106536600" y="113670343"/>
            <a:chExt cx="7300243" cy="825104"/>
          </a:xfrm>
        </p:grpSpPr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106536600" y="113838364"/>
              <a:ext cx="7300243" cy="657083"/>
            </a:xfrm>
            <a:custGeom>
              <a:avLst/>
              <a:gdLst/>
              <a:ahLst/>
              <a:cxnLst>
                <a:cxn ang="0">
                  <a:pos x="0" y="145"/>
                </a:cxn>
                <a:cxn ang="0">
                  <a:pos x="2452" y="219"/>
                </a:cxn>
              </a:cxnLst>
              <a:rect l="0" t="0" r="r" b="b"/>
              <a:pathLst>
                <a:path w="2452" h="219">
                  <a:moveTo>
                    <a:pt x="0" y="145"/>
                  </a:moveTo>
                  <a:cubicBezTo>
                    <a:pt x="950" y="0"/>
                    <a:pt x="1836" y="98"/>
                    <a:pt x="2452" y="219"/>
                  </a:cubicBezTo>
                </a:path>
              </a:pathLst>
            </a:custGeom>
            <a:noFill/>
            <a:ln w="6350" cap="flat" cmpd="sng">
              <a:solidFill>
                <a:srgbClr val="FFFFFE"/>
              </a:solidFill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6"/>
            <p:cNvSpPr>
              <a:spLocks/>
            </p:cNvSpPr>
            <p:nvPr/>
          </p:nvSpPr>
          <p:spPr bwMode="auto">
            <a:xfrm>
              <a:off x="106536600" y="113808360"/>
              <a:ext cx="7300243" cy="543069"/>
            </a:xfrm>
            <a:custGeom>
              <a:avLst/>
              <a:gdLst/>
              <a:ahLst/>
              <a:cxnLst>
                <a:cxn ang="0">
                  <a:pos x="0" y="181"/>
                </a:cxn>
                <a:cxn ang="0">
                  <a:pos x="2452" y="165"/>
                </a:cxn>
              </a:cxnLst>
              <a:rect l="0" t="0" r="r" b="b"/>
              <a:pathLst>
                <a:path w="2452" h="181">
                  <a:moveTo>
                    <a:pt x="0" y="181"/>
                  </a:moveTo>
                  <a:cubicBezTo>
                    <a:pt x="940" y="0"/>
                    <a:pt x="1828" y="65"/>
                    <a:pt x="2452" y="165"/>
                  </a:cubicBezTo>
                </a:path>
              </a:pathLst>
            </a:custGeom>
            <a:noFill/>
            <a:ln w="6350" cap="flat" cmpd="sng">
              <a:solidFill>
                <a:srgbClr val="FFFFFE"/>
              </a:solidFill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7"/>
            <p:cNvSpPr>
              <a:spLocks/>
            </p:cNvSpPr>
            <p:nvPr/>
          </p:nvSpPr>
          <p:spPr bwMode="auto">
            <a:xfrm>
              <a:off x="106536600" y="113670343"/>
              <a:ext cx="7300243" cy="543068"/>
            </a:xfrm>
            <a:custGeom>
              <a:avLst/>
              <a:gdLst/>
              <a:ahLst/>
              <a:cxnLst>
                <a:cxn ang="0">
                  <a:pos x="2452" y="181"/>
                </a:cxn>
                <a:cxn ang="0">
                  <a:pos x="0" y="170"/>
                </a:cxn>
              </a:cxnLst>
              <a:rect l="0" t="0" r="r" b="b"/>
              <a:pathLst>
                <a:path w="2452" h="181">
                  <a:moveTo>
                    <a:pt x="2452" y="181"/>
                  </a:moveTo>
                  <a:cubicBezTo>
                    <a:pt x="1828" y="74"/>
                    <a:pt x="942" y="0"/>
                    <a:pt x="0" y="170"/>
                  </a:cubicBezTo>
                </a:path>
              </a:pathLst>
            </a:custGeom>
            <a:noFill/>
            <a:ln w="6350" cap="flat" cmpd="sng">
              <a:solidFill>
                <a:srgbClr val="EFB32F"/>
              </a:solidFill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8"/>
            <p:cNvSpPr>
              <a:spLocks/>
            </p:cNvSpPr>
            <p:nvPr/>
          </p:nvSpPr>
          <p:spPr bwMode="auto">
            <a:xfrm>
              <a:off x="106536600" y="113781357"/>
              <a:ext cx="7300243" cy="555070"/>
            </a:xfrm>
            <a:custGeom>
              <a:avLst/>
              <a:gdLst/>
              <a:ahLst/>
              <a:cxnLst>
                <a:cxn ang="0">
                  <a:pos x="0" y="167"/>
                </a:cxn>
                <a:cxn ang="0">
                  <a:pos x="2452" y="185"/>
                </a:cxn>
              </a:cxnLst>
              <a:rect l="0" t="0" r="r" b="b"/>
              <a:pathLst>
                <a:path w="2452" h="185">
                  <a:moveTo>
                    <a:pt x="0" y="167"/>
                  </a:moveTo>
                  <a:cubicBezTo>
                    <a:pt x="943" y="0"/>
                    <a:pt x="1829" y="77"/>
                    <a:pt x="2452" y="185"/>
                  </a:cubicBezTo>
                </a:path>
              </a:pathLst>
            </a:custGeom>
            <a:noFill/>
            <a:ln w="6350" cap="flat" cmpd="sng">
              <a:solidFill>
                <a:srgbClr val="FFFFFE"/>
              </a:solidFill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9"/>
            <p:cNvSpPr>
              <a:spLocks/>
            </p:cNvSpPr>
            <p:nvPr/>
          </p:nvSpPr>
          <p:spPr bwMode="auto">
            <a:xfrm>
              <a:off x="106536600" y="113895371"/>
              <a:ext cx="7300243" cy="546069"/>
            </a:xfrm>
            <a:custGeom>
              <a:avLst/>
              <a:gdLst/>
              <a:ahLst/>
              <a:cxnLst>
                <a:cxn ang="0">
                  <a:pos x="0" y="170"/>
                </a:cxn>
                <a:cxn ang="0">
                  <a:pos x="2452" y="182"/>
                </a:cxn>
              </a:cxnLst>
              <a:rect l="0" t="0" r="r" b="b"/>
              <a:pathLst>
                <a:path w="2452" h="182">
                  <a:moveTo>
                    <a:pt x="0" y="170"/>
                  </a:moveTo>
                  <a:cubicBezTo>
                    <a:pt x="942" y="0"/>
                    <a:pt x="1829" y="75"/>
                    <a:pt x="2452" y="182"/>
                  </a:cubicBezTo>
                </a:path>
              </a:pathLst>
            </a:custGeom>
            <a:noFill/>
            <a:ln w="6350" cap="flat" cmpd="sng">
              <a:solidFill>
                <a:srgbClr val="EFB32F"/>
              </a:solidFill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6096000" y="6400800"/>
            <a:ext cx="2895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eatonpeabody.com</a:t>
            </a:r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3" hasCustomPrompt="1"/>
          </p:nvPr>
        </p:nvSpPr>
        <p:spPr>
          <a:xfrm>
            <a:off x="6553200" y="4419600"/>
            <a:ext cx="2133600" cy="1066800"/>
          </a:xfrm>
        </p:spPr>
        <p:txBody>
          <a:bodyPr anchor="ctr" anchorCtr="1">
            <a:normAutofit/>
          </a:bodyPr>
          <a:lstStyle>
            <a:lvl1pPr algn="ctr">
              <a:spcBef>
                <a:spcPts val="0"/>
              </a:spcBef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Insert</a:t>
            </a:r>
          </a:p>
          <a:p>
            <a:r>
              <a:rPr lang="en-US" dirty="0"/>
              <a:t>client/organization </a:t>
            </a:r>
          </a:p>
          <a:p>
            <a:r>
              <a:rPr lang="en-US" dirty="0"/>
              <a:t>logo here</a:t>
            </a:r>
          </a:p>
        </p:txBody>
      </p:sp>
      <p:sp>
        <p:nvSpPr>
          <p:cNvPr id="16" name="Picture Placeholder 22"/>
          <p:cNvSpPr>
            <a:spLocks noGrp="1"/>
          </p:cNvSpPr>
          <p:nvPr>
            <p:ph type="pic" sz="quarter" idx="14" hasCustomPrompt="1"/>
          </p:nvPr>
        </p:nvSpPr>
        <p:spPr>
          <a:xfrm>
            <a:off x="-990600" y="1828800"/>
            <a:ext cx="4495800" cy="2667000"/>
          </a:xfrm>
        </p:spPr>
        <p:txBody>
          <a:bodyPr anchor="ctr" anchorCtr="1">
            <a:normAutofit/>
          </a:bodyPr>
          <a:lstStyle>
            <a:lvl1pPr algn="ctr">
              <a:spcBef>
                <a:spcPts val="0"/>
              </a:spcBef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Select Image</a:t>
            </a:r>
          </a:p>
        </p:txBody>
      </p:sp>
      <p:sp>
        <p:nvSpPr>
          <p:cNvPr id="18" name="Text Box 10"/>
          <p:cNvSpPr txBox="1">
            <a:spLocks noChangeArrowheads="1"/>
          </p:cNvSpPr>
          <p:nvPr userDrawn="1"/>
        </p:nvSpPr>
        <p:spPr bwMode="auto">
          <a:xfrm>
            <a:off x="500062" y="6410315"/>
            <a:ext cx="4910137" cy="67628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rgbClr val="FFFFFE"/>
                </a:solidFill>
                <a:effectLst/>
                <a:latin typeface="Arial" pitchFamily="34" charset="0"/>
              </a:rPr>
              <a:t>Augusta  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Arial" pitchFamily="34" charset="0"/>
              </a:rPr>
              <a:t>I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rgbClr val="EFB32F"/>
                </a:solidFill>
                <a:effectLst/>
                <a:latin typeface="Arial" pitchFamily="34" charset="0"/>
              </a:rPr>
              <a:t> 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rgbClr val="EFB32F"/>
                </a:solidFill>
                <a:effectLst/>
                <a:latin typeface="Arial" pitchFamily="34" charset="0"/>
              </a:rPr>
              <a:t> 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rgbClr val="EF792F"/>
                </a:solidFill>
                <a:effectLst/>
                <a:latin typeface="Arial" pitchFamily="34" charset="0"/>
              </a:rPr>
              <a:t> 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rgbClr val="FFFFFE"/>
                </a:solidFill>
                <a:effectLst/>
                <a:latin typeface="Arial" pitchFamily="34" charset="0"/>
              </a:rPr>
              <a:t>Bangor  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Arial" pitchFamily="34" charset="0"/>
              </a:rPr>
              <a:t>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Arial" pitchFamily="34" charset="0"/>
              </a:rPr>
              <a:t>I   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rgbClr val="FFFFFE"/>
                </a:solidFill>
                <a:effectLst/>
                <a:latin typeface="Arial" pitchFamily="34" charset="0"/>
              </a:rPr>
              <a:t>Brunswick  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Arial" pitchFamily="34" charset="0"/>
              </a:rPr>
              <a:t>I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rgbClr val="EFB32F"/>
                </a:solidFill>
                <a:effectLst/>
                <a:latin typeface="Arial" pitchFamily="34" charset="0"/>
              </a:rPr>
              <a:t> 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rgbClr val="FFFFFE"/>
                </a:solidFill>
                <a:effectLst/>
                <a:latin typeface="Arial" pitchFamily="34" charset="0"/>
              </a:rPr>
              <a:t>  Ellsworth  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Arial" pitchFamily="34" charset="0"/>
              </a:rPr>
              <a:t>I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rgbClr val="EFB32F"/>
                </a:solidFill>
                <a:effectLst/>
                <a:latin typeface="Arial" pitchFamily="34" charset="0"/>
              </a:rPr>
              <a:t> 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rgbClr val="FFFFFE"/>
                </a:solidFill>
                <a:effectLst/>
                <a:latin typeface="Arial" pitchFamily="34" charset="0"/>
              </a:rPr>
              <a:t>  Portland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E533136-8440-4E5C-9DFD-7A9AB09A3325}" type="datetimeFigureOut">
              <a:rPr lang="en-US" smtClean="0"/>
              <a:pPr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0DCB87-653F-4B60-9140-900169E5672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438400"/>
            <a:ext cx="7010400" cy="2895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rgbClr val="F79646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828800"/>
            <a:ext cx="8305800" cy="4572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81000" y="2514601"/>
            <a:ext cx="4038600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2514600"/>
            <a:ext cx="4038600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4572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0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97162"/>
            <a:ext cx="4040188" cy="271303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57400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97162"/>
            <a:ext cx="4041775" cy="271303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38287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00" y="273051"/>
            <a:ext cx="4267200" cy="498475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700337"/>
            <a:ext cx="3008313" cy="2557463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1910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533400"/>
            <a:ext cx="5486400" cy="35845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47577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2"/>
          <p:cNvSpPr>
            <a:spLocks/>
          </p:cNvSpPr>
          <p:nvPr/>
        </p:nvSpPr>
        <p:spPr bwMode="auto">
          <a:xfrm>
            <a:off x="0" y="5646932"/>
            <a:ext cx="9144000" cy="1255226"/>
          </a:xfrm>
          <a:custGeom>
            <a:avLst/>
            <a:gdLst/>
            <a:ahLst/>
            <a:cxnLst>
              <a:cxn ang="0">
                <a:pos x="2448" y="389"/>
              </a:cxn>
              <a:cxn ang="0">
                <a:pos x="2448" y="140"/>
              </a:cxn>
              <a:cxn ang="0">
                <a:pos x="0" y="183"/>
              </a:cxn>
              <a:cxn ang="0">
                <a:pos x="0" y="389"/>
              </a:cxn>
              <a:cxn ang="0">
                <a:pos x="2448" y="389"/>
              </a:cxn>
            </a:cxnLst>
            <a:rect l="0" t="0" r="r" b="b"/>
            <a:pathLst>
              <a:path w="2448" h="389">
                <a:moveTo>
                  <a:pt x="2448" y="389"/>
                </a:moveTo>
                <a:cubicBezTo>
                  <a:pt x="2448" y="140"/>
                  <a:pt x="2448" y="140"/>
                  <a:pt x="2448" y="140"/>
                </a:cubicBezTo>
                <a:cubicBezTo>
                  <a:pt x="1158" y="0"/>
                  <a:pt x="339" y="128"/>
                  <a:pt x="0" y="183"/>
                </a:cubicBezTo>
                <a:cubicBezTo>
                  <a:pt x="0" y="389"/>
                  <a:pt x="0" y="389"/>
                  <a:pt x="0" y="389"/>
                </a:cubicBezTo>
                <a:lnTo>
                  <a:pt x="2448" y="389"/>
                </a:lnTo>
                <a:close/>
              </a:path>
            </a:pathLst>
          </a:custGeom>
          <a:solidFill>
            <a:srgbClr val="324363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1828800"/>
            <a:ext cx="70104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2438400"/>
            <a:ext cx="7010400" cy="2057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Enter text Enter text Enter text Enter text Enter text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 Enter text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Enter text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Enter text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Enter text</a:t>
            </a:r>
          </a:p>
          <a:p>
            <a:pPr lvl="0"/>
            <a:endParaRPr lang="en-US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906" y="5486400"/>
            <a:ext cx="9124156" cy="888051"/>
            <a:chOff x="106536600" y="113670343"/>
            <a:chExt cx="7300243" cy="825104"/>
          </a:xfrm>
        </p:grpSpPr>
        <p:sp>
          <p:nvSpPr>
            <p:cNvPr id="19" name="Freeform 5"/>
            <p:cNvSpPr>
              <a:spLocks/>
            </p:cNvSpPr>
            <p:nvPr/>
          </p:nvSpPr>
          <p:spPr bwMode="auto">
            <a:xfrm>
              <a:off x="106536600" y="113838364"/>
              <a:ext cx="7300243" cy="657083"/>
            </a:xfrm>
            <a:custGeom>
              <a:avLst/>
              <a:gdLst/>
              <a:ahLst/>
              <a:cxnLst>
                <a:cxn ang="0">
                  <a:pos x="0" y="145"/>
                </a:cxn>
                <a:cxn ang="0">
                  <a:pos x="2452" y="219"/>
                </a:cxn>
              </a:cxnLst>
              <a:rect l="0" t="0" r="r" b="b"/>
              <a:pathLst>
                <a:path w="2452" h="219">
                  <a:moveTo>
                    <a:pt x="0" y="145"/>
                  </a:moveTo>
                  <a:cubicBezTo>
                    <a:pt x="950" y="0"/>
                    <a:pt x="1836" y="98"/>
                    <a:pt x="2452" y="219"/>
                  </a:cubicBezTo>
                </a:path>
              </a:pathLst>
            </a:custGeom>
            <a:noFill/>
            <a:ln w="6350" cap="flat" cmpd="sng">
              <a:solidFill>
                <a:srgbClr val="FFFFFE"/>
              </a:solidFill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6"/>
            <p:cNvSpPr>
              <a:spLocks/>
            </p:cNvSpPr>
            <p:nvPr/>
          </p:nvSpPr>
          <p:spPr bwMode="auto">
            <a:xfrm>
              <a:off x="106536600" y="113808360"/>
              <a:ext cx="7300243" cy="543069"/>
            </a:xfrm>
            <a:custGeom>
              <a:avLst/>
              <a:gdLst/>
              <a:ahLst/>
              <a:cxnLst>
                <a:cxn ang="0">
                  <a:pos x="0" y="181"/>
                </a:cxn>
                <a:cxn ang="0">
                  <a:pos x="2452" y="165"/>
                </a:cxn>
              </a:cxnLst>
              <a:rect l="0" t="0" r="r" b="b"/>
              <a:pathLst>
                <a:path w="2452" h="181">
                  <a:moveTo>
                    <a:pt x="0" y="181"/>
                  </a:moveTo>
                  <a:cubicBezTo>
                    <a:pt x="940" y="0"/>
                    <a:pt x="1828" y="65"/>
                    <a:pt x="2452" y="165"/>
                  </a:cubicBezTo>
                </a:path>
              </a:pathLst>
            </a:custGeom>
            <a:noFill/>
            <a:ln w="6350" cap="flat" cmpd="sng">
              <a:solidFill>
                <a:srgbClr val="FFFFFE"/>
              </a:solidFill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7"/>
            <p:cNvSpPr>
              <a:spLocks/>
            </p:cNvSpPr>
            <p:nvPr/>
          </p:nvSpPr>
          <p:spPr bwMode="auto">
            <a:xfrm>
              <a:off x="106536600" y="113670343"/>
              <a:ext cx="7300243" cy="543068"/>
            </a:xfrm>
            <a:custGeom>
              <a:avLst/>
              <a:gdLst/>
              <a:ahLst/>
              <a:cxnLst>
                <a:cxn ang="0">
                  <a:pos x="2452" y="181"/>
                </a:cxn>
                <a:cxn ang="0">
                  <a:pos x="0" y="170"/>
                </a:cxn>
              </a:cxnLst>
              <a:rect l="0" t="0" r="r" b="b"/>
              <a:pathLst>
                <a:path w="2452" h="181">
                  <a:moveTo>
                    <a:pt x="2452" y="181"/>
                  </a:moveTo>
                  <a:cubicBezTo>
                    <a:pt x="1828" y="74"/>
                    <a:pt x="942" y="0"/>
                    <a:pt x="0" y="170"/>
                  </a:cubicBezTo>
                </a:path>
              </a:pathLst>
            </a:custGeom>
            <a:noFill/>
            <a:ln w="6350" cap="flat" cmpd="sng">
              <a:solidFill>
                <a:srgbClr val="EFB32F"/>
              </a:solidFill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8"/>
            <p:cNvSpPr>
              <a:spLocks/>
            </p:cNvSpPr>
            <p:nvPr/>
          </p:nvSpPr>
          <p:spPr bwMode="auto">
            <a:xfrm>
              <a:off x="106536600" y="113781357"/>
              <a:ext cx="7300243" cy="555070"/>
            </a:xfrm>
            <a:custGeom>
              <a:avLst/>
              <a:gdLst/>
              <a:ahLst/>
              <a:cxnLst>
                <a:cxn ang="0">
                  <a:pos x="0" y="167"/>
                </a:cxn>
                <a:cxn ang="0">
                  <a:pos x="2452" y="185"/>
                </a:cxn>
              </a:cxnLst>
              <a:rect l="0" t="0" r="r" b="b"/>
              <a:pathLst>
                <a:path w="2452" h="185">
                  <a:moveTo>
                    <a:pt x="0" y="167"/>
                  </a:moveTo>
                  <a:cubicBezTo>
                    <a:pt x="943" y="0"/>
                    <a:pt x="1829" y="77"/>
                    <a:pt x="2452" y="185"/>
                  </a:cubicBezTo>
                </a:path>
              </a:pathLst>
            </a:custGeom>
            <a:noFill/>
            <a:ln w="6350" cap="flat" cmpd="sng">
              <a:solidFill>
                <a:srgbClr val="FFFFFE"/>
              </a:solidFill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9"/>
            <p:cNvSpPr>
              <a:spLocks/>
            </p:cNvSpPr>
            <p:nvPr/>
          </p:nvSpPr>
          <p:spPr bwMode="auto">
            <a:xfrm>
              <a:off x="106536600" y="113895371"/>
              <a:ext cx="7300243" cy="546069"/>
            </a:xfrm>
            <a:custGeom>
              <a:avLst/>
              <a:gdLst/>
              <a:ahLst/>
              <a:cxnLst>
                <a:cxn ang="0">
                  <a:pos x="0" y="170"/>
                </a:cxn>
                <a:cxn ang="0">
                  <a:pos x="2452" y="182"/>
                </a:cxn>
              </a:cxnLst>
              <a:rect l="0" t="0" r="r" b="b"/>
              <a:pathLst>
                <a:path w="2452" h="182">
                  <a:moveTo>
                    <a:pt x="0" y="170"/>
                  </a:moveTo>
                  <a:cubicBezTo>
                    <a:pt x="942" y="0"/>
                    <a:pt x="1829" y="75"/>
                    <a:pt x="2452" y="182"/>
                  </a:cubicBezTo>
                </a:path>
              </a:pathLst>
            </a:custGeom>
            <a:noFill/>
            <a:ln w="6350" cap="flat" cmpd="sng">
              <a:solidFill>
                <a:srgbClr val="EFB32F"/>
              </a:solidFill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6096000" y="6400800"/>
            <a:ext cx="2895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eatonpeabody.com</a:t>
            </a:r>
          </a:p>
        </p:txBody>
      </p:sp>
      <p:pic>
        <p:nvPicPr>
          <p:cNvPr id="15" name="Picture 14" descr="EP - Stand alone - Dark Blue copy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533400" y="304800"/>
            <a:ext cx="914400" cy="838475"/>
          </a:xfrm>
          <a:prstGeom prst="rect">
            <a:avLst/>
          </a:prstGeom>
        </p:spPr>
      </p:pic>
      <p:sp>
        <p:nvSpPr>
          <p:cNvPr id="25" name="Text Box 10"/>
          <p:cNvSpPr txBox="1">
            <a:spLocks noChangeArrowheads="1"/>
          </p:cNvSpPr>
          <p:nvPr/>
        </p:nvSpPr>
        <p:spPr bwMode="auto">
          <a:xfrm>
            <a:off x="500062" y="6410315"/>
            <a:ext cx="4910137" cy="67628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rgbClr val="FFFFFE"/>
                </a:solidFill>
                <a:effectLst/>
                <a:latin typeface="Arial" pitchFamily="34" charset="0"/>
              </a:rPr>
              <a:t>Augusta  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Arial" pitchFamily="34" charset="0"/>
              </a:rPr>
              <a:t>I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rgbClr val="EFB32F"/>
                </a:solidFill>
                <a:effectLst/>
                <a:latin typeface="Arial" pitchFamily="34" charset="0"/>
              </a:rPr>
              <a:t> 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rgbClr val="EFB32F"/>
                </a:solidFill>
                <a:effectLst/>
                <a:latin typeface="Arial" pitchFamily="34" charset="0"/>
              </a:rPr>
              <a:t> 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rgbClr val="EF792F"/>
                </a:solidFill>
                <a:effectLst/>
                <a:latin typeface="Arial" pitchFamily="34" charset="0"/>
              </a:rPr>
              <a:t> 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rgbClr val="FFFFFE"/>
                </a:solidFill>
                <a:effectLst/>
                <a:latin typeface="Arial" pitchFamily="34" charset="0"/>
              </a:rPr>
              <a:t>Bangor  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Arial" pitchFamily="34" charset="0"/>
              </a:rPr>
              <a:t>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Arial" pitchFamily="34" charset="0"/>
              </a:rPr>
              <a:t>I   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rgbClr val="FFFFFE"/>
                </a:solidFill>
                <a:effectLst/>
                <a:latin typeface="Arial" pitchFamily="34" charset="0"/>
              </a:rPr>
              <a:t>Brunswick  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Arial" pitchFamily="34" charset="0"/>
              </a:rPr>
              <a:t>I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rgbClr val="EFB32F"/>
                </a:solidFill>
                <a:effectLst/>
                <a:latin typeface="Arial" pitchFamily="34" charset="0"/>
              </a:rPr>
              <a:t> 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rgbClr val="FFFFFE"/>
                </a:solidFill>
                <a:effectLst/>
                <a:latin typeface="Arial" pitchFamily="34" charset="0"/>
              </a:rPr>
              <a:t>  Ellsworth   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Arial" pitchFamily="34" charset="0"/>
              </a:rPr>
              <a:t>I</a:t>
            </a:r>
            <a:r>
              <a:rPr kumimoji="0" lang="en-US" sz="1000" b="1" i="0" u="none" strike="noStrike" cap="none" normalizeH="0" baseline="0" dirty="0">
                <a:ln>
                  <a:noFill/>
                </a:ln>
                <a:solidFill>
                  <a:srgbClr val="EFB32F"/>
                </a:solidFill>
                <a:effectLst/>
                <a:latin typeface="Arial" pitchFamily="34" charset="0"/>
              </a:rPr>
              <a:t> </a:t>
            </a:r>
            <a:r>
              <a:rPr kumimoji="0" lang="en-US" sz="1000" b="0" i="0" u="none" strike="noStrike" cap="none" normalizeH="0" baseline="0" dirty="0">
                <a:ln>
                  <a:noFill/>
                </a:ln>
                <a:solidFill>
                  <a:srgbClr val="FFFFFE"/>
                </a:solidFill>
                <a:effectLst/>
                <a:latin typeface="Arial" pitchFamily="34" charset="0"/>
              </a:rPr>
              <a:t>  Portland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rgbClr val="8899C4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ELECTRONIC HEALTH RECORDS:</a:t>
            </a:r>
            <a:br>
              <a:rPr lang="en-US" dirty="0"/>
            </a:br>
            <a:r>
              <a:rPr lang="en-US" dirty="0"/>
              <a:t>FRIEND OR FOE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1600" dirty="0"/>
              <a:t>PRESENTATION TO THE NORTHERN NEW ENGLAND SOCIETY FOR HEALTHCARE RISK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Freeport, Maine                                                                  November 13, 2017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/>
              <a:t>Medical Malpractice Claims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Regulatory / Licensure Investigations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Personal Injury / Workers Compensation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Peer Review / Credentialing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/>
              <a:t>Who did what?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What happened?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When did it happen?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Who knew / when?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How can it be proved / defended?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 Requests Come From?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/>
              <a:t>Subpoena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Document discovery request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Patient authorization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Healthcare provider request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Any Legal Risks?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With paper “record,” few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With electronic “record,” many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Page numbering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Which dropdowns included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Recreation of chronology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Does it matter who requests it (healthcare provider? finance?)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Format consistency</a:t>
            </a:r>
          </a:p>
          <a:p>
            <a:pPr lvl="2">
              <a:buFont typeface="Arial" pitchFamily="34" charset="0"/>
              <a:buChar char="•"/>
            </a:pPr>
            <a:r>
              <a:rPr lang="en-US" dirty="0"/>
              <a:t>Printed?  On disc?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Look over your shoulder?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Different responders different results?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Patient Care?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/>
              <a:t>Do all have access to all records?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How are reports integrated?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Are there automated alerts?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If so, who sees them?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What if they are ignored?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/>
              <a:t>Substandard record keeping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Substandard medical care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Legal problems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Not complete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Not consistent</a:t>
            </a:r>
          </a:p>
          <a:p>
            <a:pPr lvl="1">
              <a:buFont typeface="Arial" pitchFamily="34" charset="0"/>
              <a:buChar char="•"/>
            </a:pPr>
            <a:r>
              <a:rPr lang="en-US" u="sng" dirty="0"/>
              <a:t>Create</a:t>
            </a:r>
            <a:r>
              <a:rPr lang="en-US" dirty="0"/>
              <a:t> a legal problem</a:t>
            </a:r>
          </a:p>
          <a:p>
            <a:pPr lvl="2">
              <a:buFont typeface="Arial" pitchFamily="34" charset="0"/>
              <a:buChar char="•"/>
            </a:pPr>
            <a:r>
              <a:rPr lang="en-US" dirty="0"/>
              <a:t>Discovery</a:t>
            </a:r>
          </a:p>
          <a:p>
            <a:pPr lvl="2">
              <a:buFont typeface="Arial" pitchFamily="34" charset="0"/>
              <a:buChar char="•"/>
            </a:pPr>
            <a:r>
              <a:rPr lang="en-US" dirty="0"/>
              <a:t>Credibility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Mitigate The Risk?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Understand what can / cannot be done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Identify single </a:t>
            </a:r>
            <a:r>
              <a:rPr lang="en-US" dirty="0" err="1"/>
              <a:t>POC</a:t>
            </a:r>
            <a:r>
              <a:rPr lang="en-US" dirty="0"/>
              <a:t> / unit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Define the “record” and communicate its contents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Address the audit function – record or not?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Train, train, train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Communicate with each other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Involve counsel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Create a responsive plan for network penetration (back up)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Create a litigation hold process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Ernie Babcock</a:t>
            </a:r>
          </a:p>
          <a:p>
            <a:r>
              <a:rPr lang="en-US" dirty="0"/>
              <a:t>Eaton Peabody</a:t>
            </a:r>
          </a:p>
          <a:p>
            <a:r>
              <a:rPr lang="en-US" dirty="0"/>
              <a:t>100 Middle Street</a:t>
            </a:r>
          </a:p>
          <a:p>
            <a:r>
              <a:rPr lang="en-US" dirty="0"/>
              <a:t>P.O. Box 15235</a:t>
            </a:r>
          </a:p>
          <a:p>
            <a:r>
              <a:rPr lang="en-US" dirty="0"/>
              <a:t>Portland, ME 04112-5235</a:t>
            </a:r>
          </a:p>
          <a:p>
            <a:r>
              <a:rPr lang="en-US" dirty="0"/>
              <a:t>(207) 274-5266</a:t>
            </a:r>
          </a:p>
          <a:p>
            <a:r>
              <a:rPr lang="en-US" dirty="0"/>
              <a:t>ebabcock@eatonpeabody.com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P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 Template</Template>
  <TotalTime>69</TotalTime>
  <Words>269</Words>
  <Application>Microsoft Office PowerPoint</Application>
  <PresentationFormat>On-screen Show (4:3)</PresentationFormat>
  <Paragraphs>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PP Template</vt:lpstr>
      <vt:lpstr> ELECTRONIC HEALTH RECORDS: FRIEND OR FOE    PRESENTATION TO THE NORTHERN NEW ENGLAND SOCIETY FOR HEALTHCARE RISK MANAGEMENT</vt:lpstr>
      <vt:lpstr>Legal Framework</vt:lpstr>
      <vt:lpstr>Legal Issues</vt:lpstr>
      <vt:lpstr>Where Do Requests Come From?</vt:lpstr>
      <vt:lpstr>Any Legal Risks?</vt:lpstr>
      <vt:lpstr>What About Patient Care?</vt:lpstr>
      <vt:lpstr>Potential Impact</vt:lpstr>
      <vt:lpstr>How Can We Mitigate The Risk?</vt:lpstr>
      <vt:lpstr>Questions/Discussion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DCroizier</dc:creator>
  <cp:lastModifiedBy>Beth Dodge</cp:lastModifiedBy>
  <cp:revision>10</cp:revision>
  <dcterms:created xsi:type="dcterms:W3CDTF">2017-11-01T19:22:30Z</dcterms:created>
  <dcterms:modified xsi:type="dcterms:W3CDTF">2017-11-07T19:28:39Z</dcterms:modified>
</cp:coreProperties>
</file>